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6" r:id="rId3"/>
    <p:sldId id="257" r:id="rId4"/>
    <p:sldId id="258" r:id="rId5"/>
    <p:sldId id="259" r:id="rId6"/>
    <p:sldId id="260" r:id="rId7"/>
    <p:sldId id="264" r:id="rId8"/>
    <p:sldId id="263" r:id="rId9"/>
    <p:sldId id="261" r:id="rId10"/>
    <p:sldId id="262" r:id="rId11"/>
    <p:sldId id="275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4" r:id="rId21"/>
    <p:sldId id="273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3" r:id="rId49"/>
    <p:sldId id="302" r:id="rId50"/>
    <p:sldId id="304" r:id="rId51"/>
    <p:sldId id="305" r:id="rId52"/>
    <p:sldId id="306" r:id="rId53"/>
    <p:sldId id="307" r:id="rId54"/>
    <p:sldId id="308" r:id="rId55"/>
    <p:sldId id="309" r:id="rId56"/>
    <p:sldId id="311" r:id="rId57"/>
    <p:sldId id="312" r:id="rId58"/>
    <p:sldId id="313" r:id="rId59"/>
    <p:sldId id="314" r:id="rId60"/>
    <p:sldId id="315" r:id="rId61"/>
    <p:sldId id="310" r:id="rId62"/>
    <p:sldId id="317" r:id="rId63"/>
    <p:sldId id="318" r:id="rId6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05/06/2013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ug.org/texworks/" TargetMode="External"/><Relationship Id="rId2" Type="http://schemas.openxmlformats.org/officeDocument/2006/relationships/hyperlink" Target="http://miktex.org/download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ourceforge.net/projects/jabref/files/jabref/2.9.2/" TargetMode="External"/><Relationship Id="rId4" Type="http://schemas.openxmlformats.org/officeDocument/2006/relationships/hyperlink" Target="http://www.texniccenter.org/resources/downloads/29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hyperlink" Target="http://sourceforge.net/projects/jabref/files/jabref/2.9.2/" TargetMode="Externa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://sourceforge.net/projects/jabref/files/jabref/2.9.2/" TargetMode="Externa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hyperlink" Target="http://dl.acm.org/citation.cfm?id=2422760" TargetMode="Externa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ee.org/conferences_events/conferences/publishing/templates.html" TargetMode="External"/><Relationship Id="rId2" Type="http://schemas.openxmlformats.org/officeDocument/2006/relationships/hyperlink" Target="http://www.dcc.ufmg.br/pos/alunos/modelodisstese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iagofga.blogspot.com.br/search/label/latex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Curso de </a:t>
            </a:r>
            <a:r>
              <a:rPr lang="pt-BR" dirty="0" err="1" smtClean="0"/>
              <a:t>Latex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Rone Ilídio</a:t>
            </a:r>
          </a:p>
          <a:p>
            <a:r>
              <a:rPr lang="pt-BR" dirty="0" smtClean="0"/>
              <a:t>UFSF-CAP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Primeiro Texto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Aspas : Duas crases no início e dois apóstrofos no fim''. </a:t>
            </a:r>
          </a:p>
          <a:p>
            <a:endParaRPr lang="pt-BR" dirty="0" smtClean="0"/>
          </a:p>
          <a:p>
            <a:r>
              <a:rPr lang="pt-BR" dirty="0" smtClean="0"/>
              <a:t>\</a:t>
            </a:r>
            <a:r>
              <a:rPr lang="pt-BR" dirty="0" err="1" smtClean="0"/>
              <a:t>textit</a:t>
            </a:r>
            <a:r>
              <a:rPr lang="pt-BR" dirty="0" smtClean="0"/>
              <a:t>{</a:t>
            </a:r>
            <a:r>
              <a:rPr lang="pt-BR" i="1" dirty="0" smtClean="0"/>
              <a:t>Texto em itálico</a:t>
            </a:r>
            <a:r>
              <a:rPr lang="pt-BR" dirty="0" smtClean="0"/>
              <a:t>}.</a:t>
            </a:r>
          </a:p>
          <a:p>
            <a:endParaRPr lang="pt-BR" dirty="0" smtClean="0"/>
          </a:p>
          <a:p>
            <a:r>
              <a:rPr lang="pt-BR" dirty="0" smtClean="0"/>
              <a:t>\</a:t>
            </a:r>
            <a:r>
              <a:rPr lang="pt-BR" dirty="0" err="1" smtClean="0"/>
              <a:t>textbf</a:t>
            </a:r>
            <a:r>
              <a:rPr lang="pt-BR" dirty="0" smtClean="0"/>
              <a:t>{</a:t>
            </a:r>
            <a:r>
              <a:rPr lang="pt-BR" b="1" dirty="0" smtClean="0"/>
              <a:t>Texto em negrito</a:t>
            </a:r>
            <a:r>
              <a:rPr lang="pt-BR" dirty="0" smtClean="0"/>
              <a:t>}.</a:t>
            </a:r>
          </a:p>
          <a:p>
            <a:endParaRPr lang="pt-BR" dirty="0" smtClean="0"/>
          </a:p>
          <a:p>
            <a:r>
              <a:rPr lang="pt-BR" dirty="0" smtClean="0"/>
              <a:t>Caracteres especiais:% &amp; $ # % _ { } ^ ~ \</a:t>
            </a:r>
          </a:p>
          <a:p>
            <a:pPr lvl="1"/>
            <a:r>
              <a:rPr lang="pt-BR" dirty="0" smtClean="0"/>
              <a:t>Para colocá-los no texto, insira uma \ antes do caractere. Ex: \% exibe % no texto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txBody>
          <a:bodyPr/>
          <a:lstStyle/>
          <a:p>
            <a:r>
              <a:rPr lang="pt-BR" dirty="0" smtClean="0"/>
              <a:t>Manipulando a Fonte</a:t>
            </a:r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Mudando o Tipo de Letra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\</a:t>
            </a:r>
            <a:r>
              <a:rPr lang="pt-BR" dirty="0" err="1" smtClean="0"/>
              <a:t>textit</a:t>
            </a:r>
            <a:r>
              <a:rPr lang="pt-BR" dirty="0" smtClean="0"/>
              <a:t>{itálico} produz </a:t>
            </a:r>
            <a:r>
              <a:rPr lang="pt-BR" i="1" dirty="0" smtClean="0"/>
              <a:t>itálico</a:t>
            </a:r>
            <a:r>
              <a:rPr lang="pt-BR" dirty="0" smtClean="0"/>
              <a:t>;</a:t>
            </a:r>
          </a:p>
          <a:p>
            <a:r>
              <a:rPr lang="pt-BR" dirty="0" smtClean="0"/>
              <a:t>\</a:t>
            </a:r>
            <a:r>
              <a:rPr lang="pt-BR" dirty="0" err="1" smtClean="0"/>
              <a:t>textbf</a:t>
            </a:r>
            <a:r>
              <a:rPr lang="pt-BR" dirty="0" smtClean="0"/>
              <a:t>{negrito} produz </a:t>
            </a:r>
            <a:r>
              <a:rPr lang="pt-BR" b="1" dirty="0" smtClean="0"/>
              <a:t>negrito</a:t>
            </a:r>
            <a:r>
              <a:rPr lang="pt-BR" dirty="0" smtClean="0"/>
              <a:t>;</a:t>
            </a:r>
          </a:p>
          <a:p>
            <a:r>
              <a:rPr lang="pt-BR" dirty="0" smtClean="0"/>
              <a:t>\</a:t>
            </a:r>
            <a:r>
              <a:rPr lang="pt-BR" dirty="0" err="1" smtClean="0"/>
              <a:t>textsf</a:t>
            </a:r>
            <a:r>
              <a:rPr lang="pt-BR" dirty="0" smtClean="0"/>
              <a:t>{</a:t>
            </a:r>
            <a:r>
              <a:rPr lang="pt-BR" dirty="0" err="1" smtClean="0"/>
              <a:t>sans</a:t>
            </a:r>
            <a:r>
              <a:rPr lang="pt-BR" dirty="0" smtClean="0"/>
              <a:t> </a:t>
            </a:r>
            <a:r>
              <a:rPr lang="pt-BR" dirty="0" err="1" smtClean="0"/>
              <a:t>serif</a:t>
            </a:r>
            <a:r>
              <a:rPr lang="pt-BR" dirty="0" smtClean="0"/>
              <a:t>} produz </a:t>
            </a:r>
            <a:r>
              <a:rPr lang="pt-BR" dirty="0" err="1" smtClean="0"/>
              <a:t>sans</a:t>
            </a:r>
            <a:r>
              <a:rPr lang="pt-BR" dirty="0" smtClean="0"/>
              <a:t> </a:t>
            </a:r>
            <a:r>
              <a:rPr lang="pt-BR" dirty="0" err="1" smtClean="0"/>
              <a:t>serif</a:t>
            </a:r>
            <a:r>
              <a:rPr lang="pt-BR" dirty="0" smtClean="0"/>
              <a:t>;</a:t>
            </a:r>
          </a:p>
          <a:p>
            <a:r>
              <a:rPr lang="pt-BR" dirty="0" smtClean="0"/>
              <a:t>\</a:t>
            </a:r>
            <a:r>
              <a:rPr lang="pt-BR" dirty="0" err="1" smtClean="0"/>
              <a:t>texttt</a:t>
            </a:r>
            <a:r>
              <a:rPr lang="pt-BR" dirty="0" smtClean="0"/>
              <a:t>{máquina de escrever} produz máquina de escrever;</a:t>
            </a:r>
          </a:p>
          <a:p>
            <a:r>
              <a:rPr lang="pt-BR" dirty="0" smtClean="0"/>
              <a:t>\</a:t>
            </a:r>
            <a:r>
              <a:rPr lang="pt-BR" dirty="0" err="1" smtClean="0"/>
              <a:t>textsc</a:t>
            </a:r>
            <a:r>
              <a:rPr lang="pt-BR" dirty="0" smtClean="0"/>
              <a:t>{maiúscula} produz </a:t>
            </a:r>
            <a:r>
              <a:rPr lang="pt-BR" dirty="0" err="1" smtClean="0"/>
              <a:t>maiúcula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Mudando o Tipo de Letra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documentclass</a:t>
            </a:r>
            <a:r>
              <a:rPr lang="pt-BR" dirty="0" smtClean="0"/>
              <a:t>[a4paper,12pt]{</a:t>
            </a:r>
            <a:r>
              <a:rPr lang="pt-BR" dirty="0" err="1" smtClean="0"/>
              <a:t>article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</a:t>
            </a:r>
            <a:r>
              <a:rPr lang="pt-BR" dirty="0" err="1" smtClean="0"/>
              <a:t>brazil</a:t>
            </a:r>
            <a:r>
              <a:rPr lang="pt-BR" dirty="0" smtClean="0"/>
              <a:t>]{babel}          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[latin1]{</a:t>
            </a:r>
            <a:r>
              <a:rPr lang="pt-BR" dirty="0" err="1" smtClean="0"/>
              <a:t>inputenc</a:t>
            </a:r>
            <a:r>
              <a:rPr lang="pt-BR" dirty="0" smtClean="0"/>
              <a:t>}       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                    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section</a:t>
            </a:r>
            <a:r>
              <a:rPr lang="pt-BR" dirty="0" smtClean="0"/>
              <a:t>{Tipo de letras}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textit</a:t>
            </a:r>
            <a:r>
              <a:rPr lang="pt-BR" dirty="0" smtClean="0"/>
              <a:t>{itálico}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textbf</a:t>
            </a:r>
            <a:r>
              <a:rPr lang="pt-BR" dirty="0" smtClean="0"/>
              <a:t>{negrito}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textsf</a:t>
            </a:r>
            <a:r>
              <a:rPr lang="pt-BR" dirty="0" smtClean="0"/>
              <a:t>{</a:t>
            </a:r>
            <a:r>
              <a:rPr lang="pt-BR" dirty="0" err="1" smtClean="0"/>
              <a:t>sans</a:t>
            </a:r>
            <a:r>
              <a:rPr lang="pt-BR" dirty="0" smtClean="0"/>
              <a:t> </a:t>
            </a:r>
            <a:r>
              <a:rPr lang="pt-BR" dirty="0" err="1" smtClean="0"/>
              <a:t>serif</a:t>
            </a:r>
            <a:r>
              <a:rPr lang="pt-BR" dirty="0" smtClean="0"/>
              <a:t>}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texttt</a:t>
            </a:r>
            <a:r>
              <a:rPr lang="pt-BR" dirty="0" smtClean="0"/>
              <a:t>{máquina de escrever}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textsc</a:t>
            </a:r>
            <a:r>
              <a:rPr lang="pt-BR" dirty="0" smtClean="0"/>
              <a:t>{letras maiúsculas}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5940152" y="630002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 smtClean="0"/>
              <a:t>TipoLetra</a:t>
            </a:r>
            <a:r>
              <a:rPr lang="pt-BR" dirty="0" smtClean="0"/>
              <a:t>\</a:t>
            </a:r>
            <a:r>
              <a:rPr lang="pt-BR" dirty="0" err="1" smtClean="0"/>
              <a:t>tipoletra</a:t>
            </a:r>
            <a:r>
              <a:rPr lang="pt-BR" dirty="0" smtClean="0"/>
              <a:t>.</a:t>
            </a:r>
            <a:r>
              <a:rPr lang="pt-BR" dirty="0" err="1" smtClean="0"/>
              <a:t>tex</a:t>
            </a: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Mudando o Tipo de Letra</a:t>
            </a:r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060848"/>
            <a:ext cx="5256584" cy="3692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Mudando o Tamanho da Letra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15816" y="1412776"/>
            <a:ext cx="3610744" cy="5445224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documentclass</a:t>
            </a:r>
            <a:r>
              <a:rPr lang="pt-BR" dirty="0" smtClean="0"/>
              <a:t>[a4paper,12pt]{</a:t>
            </a:r>
            <a:r>
              <a:rPr lang="pt-BR" dirty="0" err="1" smtClean="0"/>
              <a:t>article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</a:t>
            </a:r>
            <a:r>
              <a:rPr lang="pt-BR" dirty="0" err="1" smtClean="0"/>
              <a:t>brazil</a:t>
            </a:r>
            <a:r>
              <a:rPr lang="pt-BR" dirty="0" smtClean="0"/>
              <a:t>]{babel}          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[latin1]{</a:t>
            </a:r>
            <a:r>
              <a:rPr lang="pt-BR" dirty="0" err="1" smtClean="0"/>
              <a:t>inputenc</a:t>
            </a:r>
            <a:r>
              <a:rPr lang="pt-BR" dirty="0" smtClean="0"/>
              <a:t>}       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                    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section</a:t>
            </a:r>
            <a:r>
              <a:rPr lang="pt-BR" dirty="0" smtClean="0"/>
              <a:t>{Tamanho de letras}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{\</a:t>
            </a:r>
            <a:r>
              <a:rPr lang="pt-BR" dirty="0" err="1" smtClean="0"/>
              <a:t>tiny</a:t>
            </a:r>
            <a:r>
              <a:rPr lang="pt-BR" dirty="0" smtClean="0"/>
              <a:t> o menor}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{\</a:t>
            </a:r>
            <a:r>
              <a:rPr lang="pt-BR" dirty="0" err="1" smtClean="0"/>
              <a:t>scriptsize</a:t>
            </a:r>
            <a:r>
              <a:rPr lang="pt-BR" dirty="0" smtClean="0"/>
              <a:t> muito pequeno}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{\</a:t>
            </a:r>
            <a:r>
              <a:rPr lang="pt-BR" dirty="0" err="1" smtClean="0"/>
              <a:t>footnotesize</a:t>
            </a:r>
            <a:r>
              <a:rPr lang="pt-BR" dirty="0" smtClean="0"/>
              <a:t> menor}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{\small pequeno}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{\</a:t>
            </a:r>
            <a:r>
              <a:rPr lang="pt-BR" dirty="0" err="1" smtClean="0"/>
              <a:t>large</a:t>
            </a:r>
            <a:r>
              <a:rPr lang="pt-BR" dirty="0" smtClean="0"/>
              <a:t> grande}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{\</a:t>
            </a:r>
            <a:r>
              <a:rPr lang="pt-BR" dirty="0" err="1" smtClean="0"/>
              <a:t>Large</a:t>
            </a:r>
            <a:r>
              <a:rPr lang="pt-BR" dirty="0" smtClean="0"/>
              <a:t> maior}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{\LARGE maior ainda}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{\</a:t>
            </a:r>
            <a:r>
              <a:rPr lang="pt-BR" dirty="0" err="1" smtClean="0"/>
              <a:t>huge</a:t>
            </a:r>
            <a:r>
              <a:rPr lang="pt-BR" dirty="0" smtClean="0"/>
              <a:t> ainda maior}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{\</a:t>
            </a:r>
            <a:r>
              <a:rPr lang="pt-BR" dirty="0" err="1" smtClean="0"/>
              <a:t>Huge</a:t>
            </a:r>
            <a:r>
              <a:rPr lang="pt-BR" dirty="0" smtClean="0"/>
              <a:t> o maior de todos}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5940152" y="630002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err="1" smtClean="0"/>
              <a:t>TipoLetra</a:t>
            </a:r>
            <a:r>
              <a:rPr lang="pt-BR" dirty="0" smtClean="0"/>
              <a:t>\</a:t>
            </a:r>
            <a:r>
              <a:rPr lang="pt-BR" dirty="0" err="1" smtClean="0"/>
              <a:t>tamanhoetra</a:t>
            </a:r>
            <a:r>
              <a:rPr lang="pt-BR" dirty="0" smtClean="0"/>
              <a:t>.</a:t>
            </a:r>
            <a:r>
              <a:rPr lang="pt-BR" dirty="0" err="1" smtClean="0"/>
              <a:t>tex</a:t>
            </a:r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Mudando o Tamanho da Letra</a:t>
            </a:r>
            <a:endParaRPr lang="pt-BR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1785" y="1614488"/>
            <a:ext cx="5101915" cy="4262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Cores das Fontes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Necessário inserir no preâmbulo:</a:t>
            </a:r>
          </a:p>
          <a:p>
            <a:pPr lvl="1"/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{</a:t>
            </a:r>
            <a:r>
              <a:rPr lang="pt-BR" dirty="0" err="1" smtClean="0"/>
              <a:t>graphicx</a:t>
            </a:r>
            <a:r>
              <a:rPr lang="pt-BR" dirty="0" smtClean="0"/>
              <a:t>,</a:t>
            </a:r>
            <a:r>
              <a:rPr lang="pt-BR" dirty="0" err="1" smtClean="0"/>
              <a:t>color</a:t>
            </a:r>
            <a:r>
              <a:rPr lang="pt-BR" dirty="0" smtClean="0"/>
              <a:t>}</a:t>
            </a:r>
          </a:p>
          <a:p>
            <a:endParaRPr lang="pt-BR" dirty="0" smtClean="0"/>
          </a:p>
          <a:p>
            <a:r>
              <a:rPr lang="pt-BR" dirty="0" smtClean="0"/>
              <a:t>Exemplo: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textcolor</a:t>
            </a:r>
            <a:r>
              <a:rPr lang="pt-BR" dirty="0" smtClean="0"/>
              <a:t>{</a:t>
            </a:r>
            <a:r>
              <a:rPr lang="pt-BR" dirty="0" err="1" smtClean="0"/>
              <a:t>blue</a:t>
            </a:r>
            <a:r>
              <a:rPr lang="pt-BR" dirty="0" smtClean="0"/>
              <a:t>}{texto em azul}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textcolor</a:t>
            </a:r>
            <a:r>
              <a:rPr lang="pt-BR" dirty="0" smtClean="0"/>
              <a:t>{</a:t>
            </a:r>
            <a:r>
              <a:rPr lang="pt-BR" dirty="0" err="1" smtClean="0"/>
              <a:t>red</a:t>
            </a:r>
            <a:r>
              <a:rPr lang="pt-BR" dirty="0" smtClean="0"/>
              <a:t>}{texto em vermelho}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textcolor</a:t>
            </a:r>
            <a:r>
              <a:rPr lang="pt-BR" dirty="0" smtClean="0"/>
              <a:t>{</a:t>
            </a:r>
            <a:r>
              <a:rPr lang="pt-BR" dirty="0" err="1" smtClean="0"/>
              <a:t>green</a:t>
            </a:r>
            <a:r>
              <a:rPr lang="pt-BR" dirty="0" smtClean="0"/>
              <a:t>}{texto em verde}</a:t>
            </a:r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852936"/>
            <a:ext cx="8229600" cy="1143000"/>
          </a:xfrm>
        </p:spPr>
        <p:txBody>
          <a:bodyPr/>
          <a:lstStyle/>
          <a:p>
            <a:r>
              <a:rPr lang="pt-BR" dirty="0" smtClean="0"/>
              <a:t>Lista e Enumeração</a:t>
            </a:r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Lista e Enumeração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dirty="0" smtClean="0"/>
              <a:t>Lista</a:t>
            </a:r>
          </a:p>
          <a:p>
            <a:pPr lvl="1">
              <a:buNone/>
            </a:pPr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itemize</a:t>
            </a:r>
            <a:r>
              <a:rPr lang="pt-BR" dirty="0" smtClean="0"/>
              <a:t>}</a:t>
            </a:r>
          </a:p>
          <a:p>
            <a:pPr lvl="1">
              <a:buNone/>
            </a:pPr>
            <a:r>
              <a:rPr lang="pt-BR" dirty="0" smtClean="0"/>
              <a:t>  \item Primeiro item</a:t>
            </a:r>
          </a:p>
          <a:p>
            <a:pPr lvl="1">
              <a:buNone/>
            </a:pPr>
            <a:r>
              <a:rPr lang="pt-BR" dirty="0" smtClean="0"/>
              <a:t>  \item Segundo item</a:t>
            </a:r>
          </a:p>
          <a:p>
            <a:pPr lvl="1">
              <a:buNone/>
            </a:pPr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itemize</a:t>
            </a:r>
            <a:r>
              <a:rPr lang="pt-BR" dirty="0" smtClean="0"/>
              <a:t>}</a:t>
            </a:r>
          </a:p>
          <a:p>
            <a:pPr lvl="1">
              <a:buNone/>
            </a:pPr>
            <a:endParaRPr lang="pt-BR" dirty="0" smtClean="0"/>
          </a:p>
          <a:p>
            <a:r>
              <a:rPr lang="pt-BR" dirty="0" smtClean="0"/>
              <a:t>Enumeração</a:t>
            </a:r>
          </a:p>
          <a:p>
            <a:pPr lvl="1">
              <a:buNone/>
            </a:pPr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enumerate</a:t>
            </a:r>
            <a:r>
              <a:rPr lang="pt-BR" dirty="0" smtClean="0"/>
              <a:t>}</a:t>
            </a:r>
          </a:p>
          <a:p>
            <a:pPr lvl="1">
              <a:buNone/>
            </a:pPr>
            <a:r>
              <a:rPr lang="pt-BR" dirty="0" smtClean="0"/>
              <a:t>    \item Primeiro nível</a:t>
            </a:r>
          </a:p>
          <a:p>
            <a:pPr lvl="1">
              <a:buNone/>
            </a:pPr>
            <a:r>
              <a:rPr lang="pt-BR" dirty="0" smtClean="0"/>
              <a:t>    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enumerate</a:t>
            </a:r>
            <a:r>
              <a:rPr lang="pt-BR" dirty="0" smtClean="0"/>
              <a:t>}</a:t>
            </a:r>
          </a:p>
          <a:p>
            <a:pPr lvl="1">
              <a:buNone/>
            </a:pPr>
            <a:r>
              <a:rPr lang="pt-BR" dirty="0" smtClean="0"/>
              <a:t>          \item Segundo nível </a:t>
            </a:r>
          </a:p>
          <a:p>
            <a:pPr lvl="1">
              <a:buNone/>
            </a:pPr>
            <a:r>
              <a:rPr lang="pt-BR" dirty="0" smtClean="0"/>
              <a:t>          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enumerate</a:t>
            </a:r>
            <a:r>
              <a:rPr lang="pt-BR" dirty="0" smtClean="0"/>
              <a:t>}</a:t>
            </a:r>
          </a:p>
          <a:p>
            <a:pPr lvl="1">
              <a:buNone/>
            </a:pPr>
            <a:r>
              <a:rPr lang="pt-BR" dirty="0" smtClean="0"/>
              <a:t>                \item Terceiro nível.</a:t>
            </a:r>
          </a:p>
          <a:p>
            <a:pPr lvl="1">
              <a:buNone/>
            </a:pPr>
            <a:r>
              <a:rPr lang="pt-BR" dirty="0" smtClean="0"/>
              <a:t>           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enumerate</a:t>
            </a:r>
            <a:r>
              <a:rPr lang="pt-BR" dirty="0" smtClean="0"/>
              <a:t>}</a:t>
            </a:r>
          </a:p>
          <a:p>
            <a:pPr lvl="1">
              <a:buNone/>
            </a:pPr>
            <a:r>
              <a:rPr lang="pt-BR" dirty="0" smtClean="0"/>
              <a:t>      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enumerate</a:t>
            </a:r>
            <a:r>
              <a:rPr lang="pt-BR" dirty="0" smtClean="0"/>
              <a:t>}</a:t>
            </a:r>
          </a:p>
          <a:p>
            <a:pPr lvl="1">
              <a:buNone/>
            </a:pPr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enumerate</a:t>
            </a:r>
            <a:r>
              <a:rPr lang="pt-BR" dirty="0" smtClean="0"/>
              <a:t>}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Programas Necessários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Instale na seguinte ordem:</a:t>
            </a:r>
          </a:p>
          <a:p>
            <a:pPr lvl="1"/>
            <a:endParaRPr lang="pt-BR" dirty="0" smtClean="0"/>
          </a:p>
          <a:p>
            <a:pPr lvl="1"/>
            <a:r>
              <a:rPr lang="pt-BR" dirty="0" smtClean="0"/>
              <a:t>Pacote </a:t>
            </a:r>
            <a:r>
              <a:rPr lang="pt-BR" dirty="0" err="1" smtClean="0"/>
              <a:t>Latex</a:t>
            </a:r>
            <a:r>
              <a:rPr lang="pt-BR" dirty="0" smtClean="0"/>
              <a:t>: </a:t>
            </a:r>
            <a:r>
              <a:rPr lang="pt-BR" dirty="0" err="1" smtClean="0">
                <a:hlinkClick r:id="rId2"/>
              </a:rPr>
              <a:t>MiKTex</a:t>
            </a:r>
            <a:endParaRPr lang="pt-BR" dirty="0" smtClean="0"/>
          </a:p>
          <a:p>
            <a:pPr lvl="1"/>
            <a:r>
              <a:rPr lang="pt-BR" dirty="0" smtClean="0"/>
              <a:t>Editor: </a:t>
            </a:r>
            <a:r>
              <a:rPr lang="pt-BR" dirty="0" err="1" smtClean="0">
                <a:hlinkClick r:id="rId3"/>
              </a:rPr>
              <a:t>TexWorks</a:t>
            </a:r>
            <a:r>
              <a:rPr lang="pt-BR" dirty="0" smtClean="0"/>
              <a:t> ou </a:t>
            </a:r>
            <a:r>
              <a:rPr lang="pt-BR" dirty="0" err="1" smtClean="0">
                <a:hlinkClick r:id="rId4"/>
              </a:rPr>
              <a:t>TeXnicCenter</a:t>
            </a:r>
            <a:endParaRPr lang="pt-BR" dirty="0" smtClean="0"/>
          </a:p>
          <a:p>
            <a:pPr lvl="1"/>
            <a:r>
              <a:rPr lang="pt-BR" dirty="0" smtClean="0"/>
              <a:t>Gerenciador de referências: </a:t>
            </a:r>
            <a:r>
              <a:rPr lang="pt-BR" dirty="0" err="1" smtClean="0">
                <a:hlinkClick r:id="rId5"/>
              </a:rPr>
              <a:t>JabRef</a:t>
            </a:r>
            <a:endParaRPr lang="pt-BR" dirty="0" smtClean="0"/>
          </a:p>
          <a:p>
            <a:pPr lvl="1"/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documentclass</a:t>
            </a:r>
            <a:r>
              <a:rPr lang="pt-BR" dirty="0" smtClean="0"/>
              <a:t>[a4paper,12pt]{</a:t>
            </a:r>
            <a:r>
              <a:rPr lang="pt-BR" dirty="0" err="1" smtClean="0"/>
              <a:t>article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</a:t>
            </a:r>
            <a:r>
              <a:rPr lang="pt-BR" dirty="0" err="1" smtClean="0"/>
              <a:t>brazil</a:t>
            </a:r>
            <a:r>
              <a:rPr lang="pt-BR" dirty="0" smtClean="0"/>
              <a:t>]{babel}          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[latin1]{</a:t>
            </a:r>
            <a:r>
              <a:rPr lang="pt-BR" dirty="0" err="1" smtClean="0"/>
              <a:t>inputenc</a:t>
            </a:r>
            <a:r>
              <a:rPr lang="pt-BR" dirty="0" smtClean="0"/>
              <a:t>}       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                    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section</a:t>
            </a:r>
            <a:r>
              <a:rPr lang="pt-BR" dirty="0" smtClean="0"/>
              <a:t>{Lista}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itemize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  \item Os itens são precedidos por $\</a:t>
            </a:r>
            <a:r>
              <a:rPr lang="pt-BR" dirty="0" err="1" smtClean="0"/>
              <a:t>bullet</a:t>
            </a:r>
            <a:r>
              <a:rPr lang="pt-BR" dirty="0" smtClean="0"/>
              <a:t>$;</a:t>
            </a:r>
          </a:p>
          <a:p>
            <a:pPr>
              <a:buNone/>
            </a:pPr>
            <a:r>
              <a:rPr lang="pt-BR" dirty="0" smtClean="0"/>
              <a:t>  \item Os itens são separados por um espaço adicional.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itemize</a:t>
            </a:r>
            <a:r>
              <a:rPr lang="pt-BR" dirty="0" smtClean="0"/>
              <a:t>}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section</a:t>
            </a:r>
            <a:r>
              <a:rPr lang="pt-BR" dirty="0" smtClean="0"/>
              <a:t>{Enumeração}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enumerate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	\item Os itens são numerados com algarismos arábicos, no primeiro nível,</a:t>
            </a:r>
          </a:p>
          <a:p>
            <a:pPr>
              <a:buNone/>
            </a:pPr>
            <a:r>
              <a:rPr lang="pt-BR" dirty="0" smtClean="0"/>
              <a:t>	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enumerate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		  \item são numerados com letras no segundo nível e</a:t>
            </a:r>
          </a:p>
          <a:p>
            <a:pPr>
              <a:buNone/>
            </a:pPr>
            <a:r>
              <a:rPr lang="pt-BR" dirty="0" smtClean="0"/>
              <a:t>			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enumerate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				  \item são numerados com algarismos romanos no terceiro nível.</a:t>
            </a:r>
          </a:p>
          <a:p>
            <a:pPr>
              <a:buNone/>
            </a:pPr>
            <a:r>
              <a:rPr lang="pt-BR" dirty="0" smtClean="0"/>
              <a:t>			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enumerate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	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enumerate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enumerate</a:t>
            </a:r>
            <a:r>
              <a:rPr lang="pt-BR" dirty="0" smtClean="0"/>
              <a:t>}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6300192" y="616530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Listas\Listas.</a:t>
            </a:r>
            <a:r>
              <a:rPr lang="pt-BR" dirty="0" err="1" smtClean="0"/>
              <a:t>tex</a:t>
            </a:r>
            <a:endParaRPr lang="pt-B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Lista e Enumeração</a:t>
            </a:r>
            <a:endParaRPr lang="pt-BR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204864"/>
            <a:ext cx="8020050" cy="390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08920"/>
            <a:ext cx="8229600" cy="1143000"/>
          </a:xfrm>
        </p:spPr>
        <p:txBody>
          <a:bodyPr/>
          <a:lstStyle/>
          <a:p>
            <a:r>
              <a:rPr lang="pt-BR" dirty="0" smtClean="0"/>
              <a:t>Fórmulas Matemáticas</a:t>
            </a:r>
            <a:endParaRPr lang="pt-B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Fórmulas Matemáticas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documentclass</a:t>
            </a:r>
            <a:r>
              <a:rPr lang="pt-BR" dirty="0" smtClean="0"/>
              <a:t>[a4paper,12pt]{</a:t>
            </a:r>
            <a:r>
              <a:rPr lang="pt-BR" dirty="0" err="1" smtClean="0"/>
              <a:t>article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</a:t>
            </a:r>
            <a:r>
              <a:rPr lang="pt-BR" dirty="0" err="1" smtClean="0"/>
              <a:t>brazil</a:t>
            </a:r>
            <a:r>
              <a:rPr lang="pt-BR" dirty="0" smtClean="0"/>
              <a:t>]{babel}          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[latin1]{</a:t>
            </a:r>
            <a:r>
              <a:rPr lang="pt-BR" dirty="0" err="1" smtClean="0"/>
              <a:t>inputenc</a:t>
            </a:r>
            <a:r>
              <a:rPr lang="pt-BR" dirty="0" smtClean="0"/>
              <a:t>}       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                    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section</a:t>
            </a:r>
            <a:r>
              <a:rPr lang="pt-BR" dirty="0" smtClean="0"/>
              <a:t>{Fórmulas}</a:t>
            </a:r>
          </a:p>
          <a:p>
            <a:pPr>
              <a:buNone/>
            </a:pPr>
            <a:r>
              <a:rPr lang="pt-BR" dirty="0" smtClean="0"/>
              <a:t> </a:t>
            </a:r>
          </a:p>
          <a:p>
            <a:pPr>
              <a:buNone/>
            </a:pPr>
            <a:r>
              <a:rPr lang="pt-BR" dirty="0" smtClean="0"/>
              <a:t> A descrição da fórmula fica entre dois caracteres \$, para fórmula destacada utiliza-se \$\$. Veja exemplo: </a:t>
            </a:r>
          </a:p>
          <a:p>
            <a:pPr>
              <a:buNone/>
            </a:pPr>
            <a:r>
              <a:rPr lang="pt-BR" dirty="0" smtClean="0"/>
              <a:t> </a:t>
            </a:r>
          </a:p>
          <a:p>
            <a:pPr>
              <a:buNone/>
            </a:pPr>
            <a:r>
              <a:rPr lang="pt-BR" dirty="0" smtClean="0"/>
              <a:t> Fórmula simples, no meio do texto: $</a:t>
            </a:r>
            <a:r>
              <a:rPr lang="pt-BR" dirty="0" err="1" smtClean="0"/>
              <a:t>ax^</a:t>
            </a:r>
            <a:r>
              <a:rPr lang="pt-BR" dirty="0" smtClean="0"/>
              <a:t>2+</a:t>
            </a:r>
            <a:r>
              <a:rPr lang="pt-BR" dirty="0" err="1" smtClean="0"/>
              <a:t>bx</a:t>
            </a:r>
            <a:r>
              <a:rPr lang="pt-BR" dirty="0" smtClean="0"/>
              <a:t>+c=0$</a:t>
            </a:r>
          </a:p>
          <a:p>
            <a:pPr>
              <a:buNone/>
            </a:pPr>
            <a:r>
              <a:rPr lang="pt-BR" dirty="0" smtClean="0"/>
              <a:t> </a:t>
            </a:r>
          </a:p>
          <a:p>
            <a:pPr>
              <a:buNone/>
            </a:pPr>
            <a:r>
              <a:rPr lang="pt-BR" dirty="0" smtClean="0"/>
              <a:t> Fórmula destacada:  $$ x=\</a:t>
            </a:r>
            <a:r>
              <a:rPr lang="pt-BR" dirty="0" err="1" smtClean="0"/>
              <a:t>frac</a:t>
            </a:r>
            <a:r>
              <a:rPr lang="pt-BR" dirty="0" smtClean="0"/>
              <a:t>{-b\</a:t>
            </a:r>
            <a:r>
              <a:rPr lang="pt-BR" dirty="0" err="1" smtClean="0"/>
              <a:t>pm</a:t>
            </a:r>
            <a:r>
              <a:rPr lang="pt-BR" dirty="0" smtClean="0"/>
              <a:t>\</a:t>
            </a:r>
            <a:r>
              <a:rPr lang="pt-BR" dirty="0" err="1" smtClean="0"/>
              <a:t>sqrt</a:t>
            </a:r>
            <a:r>
              <a:rPr lang="pt-BR" dirty="0" smtClean="0"/>
              <a:t>{</a:t>
            </a:r>
            <a:r>
              <a:rPr lang="pt-BR" dirty="0" err="1" smtClean="0"/>
              <a:t>b^</a:t>
            </a:r>
            <a:r>
              <a:rPr lang="pt-BR" dirty="0" smtClean="0"/>
              <a:t>2-4ac}}{2a} $$</a:t>
            </a:r>
          </a:p>
          <a:p>
            <a:pPr>
              <a:buNone/>
            </a:pPr>
            <a:r>
              <a:rPr lang="pt-BR" dirty="0" smtClean="0"/>
              <a:t>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</a:t>
            </a:r>
            <a:endParaRPr lang="pt-B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dirty="0" smtClean="0"/>
              <a:t>Fórmulas Matemáticas</a:t>
            </a:r>
            <a:endParaRPr lang="pt-BR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150" y="2162175"/>
            <a:ext cx="826770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Equações Numeradas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Escreve-se a fórmula na seguinte sintaxe: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equation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      fórmula matemática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equation</a:t>
            </a:r>
            <a:r>
              <a:rPr lang="pt-BR" dirty="0" smtClean="0"/>
              <a:t>}</a:t>
            </a:r>
          </a:p>
          <a:p>
            <a:r>
              <a:rPr lang="pt-BR" dirty="0" smtClean="0"/>
              <a:t>Não é necessário utilizar $</a:t>
            </a:r>
          </a:p>
          <a:p>
            <a:r>
              <a:rPr lang="pt-BR" dirty="0" smtClean="0"/>
              <a:t>Os espaços são desprezados</a:t>
            </a:r>
          </a:p>
          <a:p>
            <a:r>
              <a:rPr lang="pt-BR" dirty="0" smtClean="0"/>
              <a:t>Todos os símbolos pode ser digitados normalmente, exceto {} que deve-se usar \{ e \} </a:t>
            </a:r>
            <a:endParaRPr lang="pt-B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Equações Numeradas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57400" y="1855365"/>
            <a:ext cx="5987008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documentclass</a:t>
            </a:r>
            <a:r>
              <a:rPr lang="pt-BR" dirty="0" smtClean="0"/>
              <a:t>[a4paper,12pt]{</a:t>
            </a:r>
            <a:r>
              <a:rPr lang="pt-BR" dirty="0" err="1" smtClean="0"/>
              <a:t>article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</a:t>
            </a:r>
            <a:r>
              <a:rPr lang="pt-BR" dirty="0" err="1" smtClean="0"/>
              <a:t>brazil</a:t>
            </a:r>
            <a:r>
              <a:rPr lang="pt-BR" dirty="0" smtClean="0"/>
              <a:t>]{babel}          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[latin1]{</a:t>
            </a:r>
            <a:r>
              <a:rPr lang="pt-BR" dirty="0" err="1" smtClean="0"/>
              <a:t>inputenc</a:t>
            </a:r>
            <a:r>
              <a:rPr lang="pt-BR" dirty="0" smtClean="0"/>
              <a:t>}       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                    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section</a:t>
            </a:r>
            <a:r>
              <a:rPr lang="pt-BR" dirty="0" smtClean="0"/>
              <a:t>{Fórmulas com </a:t>
            </a:r>
            <a:r>
              <a:rPr lang="pt-BR" dirty="0" err="1" smtClean="0"/>
              <a:t>equation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equation</a:t>
            </a:r>
            <a:r>
              <a:rPr lang="pt-BR" dirty="0" smtClean="0"/>
              <a:t>} </a:t>
            </a:r>
          </a:p>
          <a:p>
            <a:pPr>
              <a:buNone/>
            </a:pPr>
            <a:r>
              <a:rPr lang="pt-BR" dirty="0" smtClean="0"/>
              <a:t> x=\</a:t>
            </a:r>
            <a:r>
              <a:rPr lang="pt-BR" dirty="0" err="1" smtClean="0"/>
              <a:t>frac</a:t>
            </a:r>
            <a:r>
              <a:rPr lang="pt-BR" dirty="0" smtClean="0"/>
              <a:t>{-b\</a:t>
            </a:r>
            <a:r>
              <a:rPr lang="pt-BR" dirty="0" err="1" smtClean="0"/>
              <a:t>pm</a:t>
            </a:r>
            <a:r>
              <a:rPr lang="pt-BR" dirty="0" smtClean="0"/>
              <a:t>\</a:t>
            </a:r>
            <a:r>
              <a:rPr lang="pt-BR" dirty="0" err="1" smtClean="0"/>
              <a:t>sqrt</a:t>
            </a:r>
            <a:r>
              <a:rPr lang="pt-BR" dirty="0" smtClean="0"/>
              <a:t>{</a:t>
            </a:r>
            <a:r>
              <a:rPr lang="pt-BR" dirty="0" err="1" smtClean="0"/>
              <a:t>b^</a:t>
            </a:r>
            <a:r>
              <a:rPr lang="pt-BR" dirty="0" smtClean="0"/>
              <a:t>2-4ac}}{2a}.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equation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</a:t>
            </a:r>
            <a:endParaRPr lang="pt-B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Equações Numeradas</a:t>
            </a:r>
            <a:endParaRPr lang="pt-BR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5" y="2700338"/>
            <a:ext cx="840105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Índices e Expoentes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símbolo _ cria índices, ou seja, o que estiver na frente aparece subscrito</a:t>
            </a:r>
          </a:p>
          <a:p>
            <a:r>
              <a:rPr lang="pt-BR" dirty="0" smtClean="0"/>
              <a:t>O símbolo ^ cria expoentes, o que estiver na frente aparece sobrescrito</a:t>
            </a:r>
          </a:p>
          <a:p>
            <a:r>
              <a:rPr lang="pt-BR" dirty="0" smtClean="0"/>
              <a:t>Quando for mais de um caracteres, utiliza {caracteres} em frente aos símbolos</a:t>
            </a:r>
            <a:endParaRPr lang="pt-B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Índices e Expoentes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documentclass</a:t>
            </a:r>
            <a:r>
              <a:rPr lang="pt-BR" dirty="0" smtClean="0"/>
              <a:t>[a4paper,12pt]{</a:t>
            </a:r>
            <a:r>
              <a:rPr lang="pt-BR" dirty="0" err="1" smtClean="0"/>
              <a:t>article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</a:t>
            </a:r>
            <a:r>
              <a:rPr lang="pt-BR" dirty="0" err="1" smtClean="0"/>
              <a:t>brazil</a:t>
            </a:r>
            <a:r>
              <a:rPr lang="pt-BR" dirty="0" smtClean="0"/>
              <a:t>]{babel}          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[latin1]{</a:t>
            </a:r>
            <a:r>
              <a:rPr lang="pt-BR" dirty="0" err="1" smtClean="0"/>
              <a:t>inputenc</a:t>
            </a:r>
            <a:r>
              <a:rPr lang="pt-BR" dirty="0" smtClean="0"/>
              <a:t>}       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                    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section</a:t>
            </a:r>
            <a:r>
              <a:rPr lang="pt-BR" dirty="0" smtClean="0"/>
              <a:t>{Veja índices e expoentes}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Exemplo com índices e expoentes:</a:t>
            </a:r>
          </a:p>
          <a:p>
            <a:pPr>
              <a:buNone/>
            </a:pPr>
            <a:r>
              <a:rPr lang="pt-BR" dirty="0" smtClean="0"/>
              <a:t> </a:t>
            </a:r>
          </a:p>
          <a:p>
            <a:pPr>
              <a:buNone/>
            </a:pPr>
            <a:r>
              <a:rPr lang="pt-BR" dirty="0" smtClean="0"/>
              <a:t>$$</a:t>
            </a:r>
            <a:r>
              <a:rPr lang="pt-BR" dirty="0" err="1" smtClean="0"/>
              <a:t>x^</a:t>
            </a:r>
            <a:r>
              <a:rPr lang="pt-BR" dirty="0" smtClean="0"/>
              <a:t>2, </a:t>
            </a:r>
            <a:r>
              <a:rPr lang="pt-BR" dirty="0" err="1" smtClean="0"/>
              <a:t>a_n</a:t>
            </a:r>
            <a:r>
              <a:rPr lang="pt-BR" dirty="0" smtClean="0"/>
              <a:t>, </a:t>
            </a:r>
            <a:r>
              <a:rPr lang="pt-BR" dirty="0" err="1" smtClean="0"/>
              <a:t>x_i^</a:t>
            </a:r>
            <a:r>
              <a:rPr lang="pt-BR" dirty="0" smtClean="0"/>
              <a:t>2, </a:t>
            </a:r>
            <a:r>
              <a:rPr lang="pt-BR" dirty="0" err="1" smtClean="0"/>
              <a:t>x^</a:t>
            </a:r>
            <a:r>
              <a:rPr lang="pt-BR" dirty="0" smtClean="0"/>
              <a:t>{2n}, </a:t>
            </a:r>
            <a:r>
              <a:rPr lang="pt-BR" dirty="0" err="1" smtClean="0"/>
              <a:t>x^</a:t>
            </a:r>
            <a:r>
              <a:rPr lang="pt-BR" dirty="0" smtClean="0"/>
              <a:t>{</a:t>
            </a:r>
            <a:r>
              <a:rPr lang="pt-BR" dirty="0" err="1" smtClean="0"/>
              <a:t>y^</a:t>
            </a:r>
            <a:r>
              <a:rPr lang="pt-BR" dirty="0" smtClean="0"/>
              <a:t>2}, </a:t>
            </a:r>
            <a:r>
              <a:rPr lang="pt-BR" dirty="0" err="1" smtClean="0"/>
              <a:t>x^</a:t>
            </a:r>
            <a:r>
              <a:rPr lang="pt-BR" dirty="0" smtClean="0"/>
              <a:t>{y_1}$$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de seta reta 8"/>
          <p:cNvCxnSpPr>
            <a:stCxn id="5" idx="3"/>
            <a:endCxn id="7" idx="1"/>
          </p:cNvCxnSpPr>
          <p:nvPr/>
        </p:nvCxnSpPr>
        <p:spPr>
          <a:xfrm>
            <a:off x="2428407" y="4905164"/>
            <a:ext cx="4231825" cy="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Latex</a:t>
            </a:r>
            <a:r>
              <a:rPr lang="pt-BR" dirty="0" smtClean="0"/>
              <a:t>: pacote para processamento de textos complexos, principalmente com fórmulas matemáticas.</a:t>
            </a:r>
          </a:p>
        </p:txBody>
      </p:sp>
      <p:sp>
        <p:nvSpPr>
          <p:cNvPr id="5" name="Retângulo 4"/>
          <p:cNvSpPr/>
          <p:nvPr/>
        </p:nvSpPr>
        <p:spPr>
          <a:xfrm>
            <a:off x="611560" y="3789040"/>
            <a:ext cx="1816847" cy="22322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 smtClean="0">
                <a:solidFill>
                  <a:schemeClr val="tx1"/>
                </a:solidFill>
              </a:rPr>
              <a:t>Texto com as marcações de formatação e fórmulas</a:t>
            </a:r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6" name="Elipse 5"/>
          <p:cNvSpPr/>
          <p:nvPr/>
        </p:nvSpPr>
        <p:spPr>
          <a:xfrm>
            <a:off x="3563888" y="4077072"/>
            <a:ext cx="2088232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 err="1" smtClean="0"/>
              <a:t>Latex</a:t>
            </a:r>
            <a:endParaRPr lang="pt-BR" sz="3200" dirty="0"/>
          </a:p>
        </p:txBody>
      </p:sp>
      <p:sp>
        <p:nvSpPr>
          <p:cNvPr id="7" name="Retângulo 6"/>
          <p:cNvSpPr/>
          <p:nvPr/>
        </p:nvSpPr>
        <p:spPr>
          <a:xfrm>
            <a:off x="6660232" y="3789040"/>
            <a:ext cx="1816847" cy="22322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 smtClean="0">
                <a:solidFill>
                  <a:schemeClr val="tx1"/>
                </a:solidFill>
              </a:rPr>
              <a:t>Texto para impressão</a:t>
            </a:r>
            <a:endParaRPr lang="pt-BR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Índices e Expoentes</a:t>
            </a:r>
            <a:endParaRPr lang="pt-BR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3563" y="2595563"/>
            <a:ext cx="5476875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Símbolos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044824"/>
          </a:xfrm>
        </p:spPr>
        <p:txBody>
          <a:bodyPr/>
          <a:lstStyle/>
          <a:p>
            <a:r>
              <a:rPr lang="pt-BR" dirty="0" err="1" smtClean="0"/>
              <a:t>Latex</a:t>
            </a:r>
            <a:r>
              <a:rPr lang="pt-BR" dirty="0" smtClean="0"/>
              <a:t> possui um conjunto grande de símbolos</a:t>
            </a:r>
          </a:p>
          <a:p>
            <a:r>
              <a:rPr lang="pt-BR" dirty="0" smtClean="0"/>
              <a:t>O </a:t>
            </a:r>
            <a:r>
              <a:rPr lang="pt-BR" dirty="0" err="1" smtClean="0"/>
              <a:t>TeXnicCenter</a:t>
            </a:r>
            <a:r>
              <a:rPr lang="pt-BR" dirty="0" smtClean="0"/>
              <a:t> possui atalhos para esses símbolos</a:t>
            </a:r>
            <a:endParaRPr lang="pt-B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042688"/>
            <a:ext cx="8419970" cy="610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Símbolos</a:t>
            </a:r>
            <a:endParaRPr lang="pt-B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309570"/>
            <a:ext cx="7560840" cy="4828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Símbolos</a:t>
            </a:r>
            <a:endParaRPr lang="pt-BR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484784"/>
            <a:ext cx="7521060" cy="4934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Símbolos</a:t>
            </a:r>
            <a:endParaRPr lang="pt-BR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5288" y="1412776"/>
            <a:ext cx="5856137" cy="1376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8210" y="2780928"/>
            <a:ext cx="7486198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Símbolos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Somatório</a:t>
            </a:r>
          </a:p>
          <a:p>
            <a:pPr>
              <a:buNone/>
            </a:pPr>
            <a:r>
              <a:rPr lang="pt-BR" dirty="0" smtClean="0"/>
              <a:t>$$ \</a:t>
            </a:r>
            <a:r>
              <a:rPr lang="pt-BR" dirty="0" err="1" smtClean="0"/>
              <a:t>sum_</a:t>
            </a:r>
            <a:r>
              <a:rPr lang="pt-BR" dirty="0" smtClean="0"/>
              <a:t>{i=1}^n </a:t>
            </a:r>
            <a:r>
              <a:rPr lang="pt-BR" dirty="0" err="1" smtClean="0"/>
              <a:t>a_i</a:t>
            </a:r>
            <a:r>
              <a:rPr lang="pt-BR" dirty="0" smtClean="0"/>
              <a:t> $$</a:t>
            </a:r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Integral</a:t>
            </a:r>
          </a:p>
          <a:p>
            <a:pPr>
              <a:buNone/>
            </a:pPr>
            <a:r>
              <a:rPr lang="pt-BR" dirty="0" smtClean="0"/>
              <a:t>$$ \</a:t>
            </a:r>
            <a:r>
              <a:rPr lang="pt-BR" dirty="0" err="1" smtClean="0"/>
              <a:t>int_a^</a:t>
            </a:r>
            <a:r>
              <a:rPr lang="pt-BR" dirty="0" smtClean="0"/>
              <a:t>b f(x)dx $$</a:t>
            </a:r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Coeficientes binomiais</a:t>
            </a:r>
          </a:p>
          <a:p>
            <a:pPr>
              <a:buNone/>
            </a:pPr>
            <a:r>
              <a:rPr lang="pt-BR" dirty="0" smtClean="0"/>
              <a:t>$$ {n+1\</a:t>
            </a:r>
            <a:r>
              <a:rPr lang="pt-BR" dirty="0" err="1" smtClean="0"/>
              <a:t>choose</a:t>
            </a:r>
            <a:r>
              <a:rPr lang="pt-BR" dirty="0" smtClean="0"/>
              <a:t> k}={n\</a:t>
            </a:r>
            <a:r>
              <a:rPr lang="pt-BR" dirty="0" err="1" smtClean="0"/>
              <a:t>choose</a:t>
            </a:r>
            <a:r>
              <a:rPr lang="pt-BR" dirty="0" smtClean="0"/>
              <a:t> k}+{n\</a:t>
            </a:r>
            <a:r>
              <a:rPr lang="pt-BR" dirty="0" err="1" smtClean="0"/>
              <a:t>choose</a:t>
            </a:r>
            <a:r>
              <a:rPr lang="pt-BR" dirty="0" smtClean="0"/>
              <a:t> k-1}$$</a:t>
            </a:r>
            <a:endParaRPr lang="pt-B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41376" y="0"/>
            <a:ext cx="5122912" cy="6858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documentclass</a:t>
            </a:r>
            <a:r>
              <a:rPr lang="pt-BR" dirty="0" smtClean="0"/>
              <a:t>[a4paper,12pt]{</a:t>
            </a:r>
            <a:r>
              <a:rPr lang="pt-BR" dirty="0" err="1" smtClean="0"/>
              <a:t>article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</a:t>
            </a:r>
            <a:r>
              <a:rPr lang="pt-BR" dirty="0" err="1" smtClean="0"/>
              <a:t>brazil</a:t>
            </a:r>
            <a:r>
              <a:rPr lang="pt-BR" dirty="0" smtClean="0"/>
              <a:t>]{babel}          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[latin1]{</a:t>
            </a:r>
            <a:r>
              <a:rPr lang="pt-BR" dirty="0" err="1" smtClean="0"/>
              <a:t>inputenc</a:t>
            </a:r>
            <a:r>
              <a:rPr lang="pt-BR" dirty="0" smtClean="0"/>
              <a:t>}       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                    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section</a:t>
            </a:r>
            <a:r>
              <a:rPr lang="pt-BR" dirty="0" smtClean="0"/>
              <a:t>{Somatório}</a:t>
            </a:r>
          </a:p>
          <a:p>
            <a:pPr>
              <a:buNone/>
            </a:pPr>
            <a:r>
              <a:rPr lang="pt-BR" dirty="0" smtClean="0"/>
              <a:t>$$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sum_</a:t>
            </a:r>
            <a:r>
              <a:rPr lang="pt-BR" dirty="0" smtClean="0"/>
              <a:t>{i=1}^n </a:t>
            </a:r>
            <a:r>
              <a:rPr lang="pt-BR" dirty="0" err="1" smtClean="0"/>
              <a:t>a_i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$$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section</a:t>
            </a:r>
            <a:r>
              <a:rPr lang="pt-BR" dirty="0" smtClean="0"/>
              <a:t>{Integral}</a:t>
            </a:r>
          </a:p>
          <a:p>
            <a:pPr>
              <a:buNone/>
            </a:pPr>
            <a:r>
              <a:rPr lang="pt-BR" dirty="0" smtClean="0"/>
              <a:t>$$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int_a^</a:t>
            </a:r>
            <a:r>
              <a:rPr lang="pt-BR" dirty="0" smtClean="0"/>
              <a:t>b f(x)dx</a:t>
            </a:r>
          </a:p>
          <a:p>
            <a:pPr>
              <a:buNone/>
            </a:pPr>
            <a:r>
              <a:rPr lang="pt-BR" dirty="0" smtClean="0"/>
              <a:t>$$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section</a:t>
            </a:r>
            <a:r>
              <a:rPr lang="pt-BR" dirty="0" smtClean="0"/>
              <a:t>{</a:t>
            </a:r>
            <a:r>
              <a:rPr lang="pt-BR" dirty="0" err="1" smtClean="0"/>
              <a:t>Coefcientes</a:t>
            </a:r>
            <a:r>
              <a:rPr lang="pt-BR" dirty="0" smtClean="0"/>
              <a:t> Binomiais}</a:t>
            </a:r>
          </a:p>
          <a:p>
            <a:pPr>
              <a:buNone/>
            </a:pPr>
            <a:r>
              <a:rPr lang="pt-BR" dirty="0" smtClean="0"/>
              <a:t>$$</a:t>
            </a:r>
          </a:p>
          <a:p>
            <a:pPr>
              <a:buNone/>
            </a:pPr>
            <a:r>
              <a:rPr lang="pt-BR" dirty="0" smtClean="0"/>
              <a:t>{n+1\</a:t>
            </a:r>
            <a:r>
              <a:rPr lang="pt-BR" dirty="0" err="1" smtClean="0"/>
              <a:t>choose</a:t>
            </a:r>
            <a:r>
              <a:rPr lang="pt-BR" dirty="0" smtClean="0"/>
              <a:t> k}={n\</a:t>
            </a:r>
            <a:r>
              <a:rPr lang="pt-BR" dirty="0" err="1" smtClean="0"/>
              <a:t>choose</a:t>
            </a:r>
            <a:r>
              <a:rPr lang="pt-BR" dirty="0" smtClean="0"/>
              <a:t> k}+{n\</a:t>
            </a:r>
            <a:r>
              <a:rPr lang="pt-BR" dirty="0" err="1" smtClean="0"/>
              <a:t>choose</a:t>
            </a:r>
            <a:r>
              <a:rPr lang="pt-BR" dirty="0" smtClean="0"/>
              <a:t> k-1}</a:t>
            </a:r>
          </a:p>
          <a:p>
            <a:pPr>
              <a:buNone/>
            </a:pPr>
            <a:r>
              <a:rPr lang="pt-BR" dirty="0" smtClean="0"/>
              <a:t>$$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</a:t>
            </a:r>
            <a:endParaRPr lang="pt-B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Símbolos</a:t>
            </a:r>
            <a:endParaRPr lang="pt-BR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9738" y="1563588"/>
            <a:ext cx="5724525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708920"/>
            <a:ext cx="8229600" cy="1143000"/>
          </a:xfrm>
        </p:spPr>
        <p:txBody>
          <a:bodyPr/>
          <a:lstStyle/>
          <a:p>
            <a:r>
              <a:rPr lang="pt-BR" dirty="0" smtClean="0"/>
              <a:t>Figuras</a:t>
            </a:r>
            <a:endParaRPr lang="pt-B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Figuras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Incluir o pacote \</a:t>
            </a:r>
            <a:r>
              <a:rPr lang="pt-BR" dirty="0" err="1" smtClean="0"/>
              <a:t>usepackage</a:t>
            </a:r>
            <a:r>
              <a:rPr lang="pt-BR" dirty="0" smtClean="0"/>
              <a:t>{</a:t>
            </a:r>
            <a:r>
              <a:rPr lang="pt-BR" dirty="0" err="1" smtClean="0"/>
              <a:t>graphicx</a:t>
            </a:r>
            <a:r>
              <a:rPr lang="pt-BR" dirty="0" smtClean="0"/>
              <a:t>}</a:t>
            </a:r>
          </a:p>
          <a:p>
            <a:r>
              <a:rPr lang="pt-BR" dirty="0" smtClean="0"/>
              <a:t>Criar um “ambiente” </a:t>
            </a:r>
            <a:r>
              <a:rPr lang="pt-BR" i="1" dirty="0" smtClean="0"/>
              <a:t>figure</a:t>
            </a:r>
          </a:p>
          <a:p>
            <a:r>
              <a:rPr lang="pt-BR" dirty="0" smtClean="0"/>
              <a:t>Aceita figuras </a:t>
            </a:r>
          </a:p>
          <a:p>
            <a:pPr lvl="1"/>
            <a:r>
              <a:rPr lang="pt-BR" dirty="0" err="1" smtClean="0"/>
              <a:t>Latex-PDF</a:t>
            </a:r>
            <a:r>
              <a:rPr lang="pt-BR" dirty="0" smtClean="0"/>
              <a:t> : </a:t>
            </a:r>
            <a:r>
              <a:rPr lang="pt-BR" dirty="0" err="1" smtClean="0"/>
              <a:t>jpg</a:t>
            </a:r>
            <a:r>
              <a:rPr lang="pt-BR" dirty="0" smtClean="0"/>
              <a:t>, </a:t>
            </a:r>
            <a:r>
              <a:rPr lang="pt-BR" dirty="0" err="1" smtClean="0"/>
              <a:t>png</a:t>
            </a:r>
            <a:r>
              <a:rPr lang="pt-BR" dirty="0" smtClean="0"/>
              <a:t>, </a:t>
            </a:r>
            <a:r>
              <a:rPr lang="pt-BR" dirty="0" err="1" smtClean="0"/>
              <a:t>eps</a:t>
            </a:r>
            <a:r>
              <a:rPr lang="pt-BR" dirty="0" smtClean="0"/>
              <a:t> e </a:t>
            </a:r>
            <a:r>
              <a:rPr lang="pt-BR" dirty="0" err="1" smtClean="0"/>
              <a:t>pdf</a:t>
            </a:r>
            <a:endParaRPr lang="pt-BR" dirty="0" smtClean="0"/>
          </a:p>
          <a:p>
            <a:pPr lvl="1"/>
            <a:r>
              <a:rPr lang="pt-BR" dirty="0" err="1" smtClean="0"/>
              <a:t>Latex</a:t>
            </a:r>
            <a:r>
              <a:rPr lang="pt-BR" dirty="0" smtClean="0"/>
              <a:t>-DVI: </a:t>
            </a:r>
            <a:r>
              <a:rPr lang="pt-BR" dirty="0" err="1" smtClean="0"/>
              <a:t>eps</a:t>
            </a:r>
            <a:r>
              <a:rPr lang="pt-BR" dirty="0" smtClean="0"/>
              <a:t> e </a:t>
            </a:r>
            <a:r>
              <a:rPr lang="pt-BR" dirty="0" err="1" smtClean="0"/>
              <a:t>pdf</a:t>
            </a:r>
            <a:endParaRPr lang="pt-BR" dirty="0" smtClean="0"/>
          </a:p>
          <a:p>
            <a:r>
              <a:rPr lang="pt-BR" dirty="0" smtClean="0"/>
              <a:t>Principal comando</a:t>
            </a:r>
          </a:p>
          <a:p>
            <a:pPr lvl="1"/>
            <a:r>
              <a:rPr lang="pt-BR" dirty="0" smtClean="0"/>
              <a:t>\</a:t>
            </a:r>
            <a:r>
              <a:rPr lang="pt-BR" dirty="0" err="1" smtClean="0"/>
              <a:t>includegraphics</a:t>
            </a:r>
            <a:r>
              <a:rPr lang="pt-BR" dirty="0" smtClean="0"/>
              <a:t>{</a:t>
            </a:r>
            <a:r>
              <a:rPr lang="pt-BR" dirty="0" err="1" smtClean="0"/>
              <a:t>nome_figura</a:t>
            </a:r>
            <a:r>
              <a:rPr lang="pt-BR" dirty="0" smtClean="0"/>
              <a:t>}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Vantagens do </a:t>
            </a:r>
            <a:r>
              <a:rPr lang="pt-BR" dirty="0" err="1" smtClean="0"/>
              <a:t>latex</a:t>
            </a:r>
            <a:endParaRPr lang="pt-BR" dirty="0" smtClean="0"/>
          </a:p>
          <a:p>
            <a:pPr lvl="1"/>
            <a:r>
              <a:rPr lang="pt-BR" dirty="0" smtClean="0"/>
              <a:t>Mudanças de formatação</a:t>
            </a:r>
          </a:p>
          <a:p>
            <a:pPr lvl="1"/>
            <a:r>
              <a:rPr lang="pt-BR" dirty="0" smtClean="0"/>
              <a:t>Numeração automática de seções, fórmulas, figuras, referências, etc.</a:t>
            </a:r>
          </a:p>
          <a:p>
            <a:pPr lvl="1"/>
            <a:r>
              <a:rPr lang="pt-BR" dirty="0" smtClean="0"/>
              <a:t>Criação de fórmulas complexas</a:t>
            </a:r>
          </a:p>
          <a:p>
            <a:pPr lvl="1"/>
            <a:r>
              <a:rPr lang="pt-BR" dirty="0" smtClean="0"/>
              <a:t>Citação de fórmulas, figuras, seções, etc.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Figuras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31640" y="1600200"/>
            <a:ext cx="7211144" cy="52578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documentclass</a:t>
            </a:r>
            <a:r>
              <a:rPr lang="pt-BR" dirty="0" smtClean="0"/>
              <a:t>[a4paper,12pt]{</a:t>
            </a:r>
            <a:r>
              <a:rPr lang="pt-BR" dirty="0" err="1" smtClean="0"/>
              <a:t>article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</a:t>
            </a:r>
            <a:r>
              <a:rPr lang="pt-BR" dirty="0" err="1" smtClean="0"/>
              <a:t>brazil</a:t>
            </a:r>
            <a:r>
              <a:rPr lang="pt-BR" dirty="0" smtClean="0"/>
              <a:t>]{babel}          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[latin1]{</a:t>
            </a:r>
            <a:r>
              <a:rPr lang="pt-BR" dirty="0" err="1" smtClean="0"/>
              <a:t>inputenc</a:t>
            </a:r>
            <a:r>
              <a:rPr lang="pt-BR" dirty="0" smtClean="0"/>
              <a:t>}  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{</a:t>
            </a:r>
            <a:r>
              <a:rPr lang="pt-BR" dirty="0" err="1" smtClean="0"/>
              <a:t>graphicx</a:t>
            </a:r>
            <a:r>
              <a:rPr lang="pt-BR" dirty="0" smtClean="0"/>
              <a:t>}    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                    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section</a:t>
            </a:r>
            <a:r>
              <a:rPr lang="pt-BR" dirty="0" smtClean="0"/>
              <a:t>{Inserção de Figura}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A Figura \</a:t>
            </a:r>
            <a:r>
              <a:rPr lang="pt-BR" dirty="0" err="1" smtClean="0"/>
              <a:t>ref</a:t>
            </a:r>
            <a:r>
              <a:rPr lang="pt-BR" dirty="0" smtClean="0"/>
              <a:t>{</a:t>
            </a:r>
            <a:r>
              <a:rPr lang="pt-BR" dirty="0" err="1" smtClean="0"/>
              <a:t>minhafigura</a:t>
            </a:r>
            <a:r>
              <a:rPr lang="pt-BR" dirty="0" smtClean="0"/>
              <a:t>} exemplifica com inserir imagens no </a:t>
            </a:r>
            <a:r>
              <a:rPr lang="pt-BR" dirty="0" err="1" smtClean="0"/>
              <a:t>Latex</a:t>
            </a:r>
            <a:r>
              <a:rPr lang="pt-BR" dirty="0" smtClean="0"/>
              <a:t>.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{figure}[!</a:t>
            </a:r>
            <a:r>
              <a:rPr lang="pt-BR" dirty="0" err="1" smtClean="0"/>
              <a:t>ht</a:t>
            </a:r>
            <a:r>
              <a:rPr lang="pt-BR" dirty="0" smtClean="0"/>
              <a:t>]</a:t>
            </a:r>
          </a:p>
          <a:p>
            <a:pPr>
              <a:buNone/>
            </a:pPr>
            <a:r>
              <a:rPr lang="pt-BR" dirty="0" smtClean="0"/>
              <a:t>	\</a:t>
            </a:r>
            <a:r>
              <a:rPr lang="pt-BR" dirty="0" err="1" smtClean="0"/>
              <a:t>centering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		\</a:t>
            </a:r>
            <a:r>
              <a:rPr lang="pt-BR" dirty="0" err="1" smtClean="0"/>
              <a:t>includegraphics</a:t>
            </a:r>
            <a:r>
              <a:rPr lang="pt-BR" dirty="0" smtClean="0"/>
              <a:t>[</a:t>
            </a:r>
            <a:r>
              <a:rPr lang="pt-BR" dirty="0" err="1" smtClean="0"/>
              <a:t>scale</a:t>
            </a:r>
            <a:r>
              <a:rPr lang="pt-BR" dirty="0" smtClean="0"/>
              <a:t>=1]{images.jpg}</a:t>
            </a:r>
          </a:p>
          <a:p>
            <a:pPr>
              <a:buNone/>
            </a:pPr>
            <a:r>
              <a:rPr lang="pt-BR" dirty="0" smtClean="0"/>
              <a:t>	\</a:t>
            </a:r>
            <a:r>
              <a:rPr lang="pt-BR" dirty="0" err="1" smtClean="0"/>
              <a:t>caption</a:t>
            </a:r>
            <a:r>
              <a:rPr lang="pt-BR" dirty="0" smtClean="0"/>
              <a:t>{Exemplo de </a:t>
            </a:r>
            <a:r>
              <a:rPr lang="pt-BR" dirty="0" err="1" smtClean="0"/>
              <a:t>grafico</a:t>
            </a:r>
            <a:r>
              <a:rPr lang="pt-BR" dirty="0" smtClean="0"/>
              <a:t>.}</a:t>
            </a:r>
          </a:p>
          <a:p>
            <a:pPr>
              <a:buNone/>
            </a:pPr>
            <a:r>
              <a:rPr lang="pt-BR" dirty="0" smtClean="0"/>
              <a:t>	\</a:t>
            </a:r>
            <a:r>
              <a:rPr lang="pt-BR" dirty="0" err="1" smtClean="0"/>
              <a:t>label</a:t>
            </a:r>
            <a:r>
              <a:rPr lang="pt-BR" dirty="0" smtClean="0"/>
              <a:t>{</a:t>
            </a:r>
            <a:r>
              <a:rPr lang="pt-BR" dirty="0" err="1" smtClean="0"/>
              <a:t>minhafigura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{figure}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Figuras</a:t>
            </a:r>
            <a:endParaRPr lang="pt-BR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484784"/>
            <a:ext cx="649605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Figuras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{figure}[</a:t>
            </a:r>
            <a:r>
              <a:rPr lang="pt-BR" dirty="0" err="1" smtClean="0"/>
              <a:t>ht</a:t>
            </a:r>
            <a:r>
              <a:rPr lang="pt-BR" dirty="0" smtClean="0"/>
              <a:t>]</a:t>
            </a:r>
            <a:r>
              <a:rPr lang="pt-BR" dirty="0" smtClean="0">
                <a:sym typeface="Wingdings" pitchFamily="2" charset="2"/>
              </a:rPr>
              <a:t> início do ambiente</a:t>
            </a:r>
          </a:p>
          <a:p>
            <a:pPr lvl="1"/>
            <a:r>
              <a:rPr lang="pt-BR" dirty="0" smtClean="0"/>
              <a:t>[</a:t>
            </a:r>
            <a:r>
              <a:rPr lang="pt-BR" dirty="0" err="1" smtClean="0"/>
              <a:t>ht</a:t>
            </a:r>
            <a:r>
              <a:rPr lang="pt-BR" dirty="0" smtClean="0"/>
              <a:t>]</a:t>
            </a:r>
            <a:r>
              <a:rPr lang="pt-BR" dirty="0" smtClean="0">
                <a:sym typeface="Wingdings" pitchFamily="2" charset="2"/>
              </a:rPr>
              <a:t> posicionamento</a:t>
            </a:r>
          </a:p>
          <a:p>
            <a:pPr lvl="2"/>
            <a:r>
              <a:rPr lang="pt-BR" dirty="0" smtClean="0">
                <a:sym typeface="Wingdings" pitchFamily="2" charset="2"/>
              </a:rPr>
              <a:t>h: </a:t>
            </a:r>
            <a:r>
              <a:rPr lang="pt-BR" dirty="0" err="1" smtClean="0">
                <a:sym typeface="Wingdings" pitchFamily="2" charset="2"/>
              </a:rPr>
              <a:t>here</a:t>
            </a:r>
            <a:endParaRPr lang="pt-BR" dirty="0" smtClean="0">
              <a:sym typeface="Wingdings" pitchFamily="2" charset="2"/>
            </a:endParaRPr>
          </a:p>
          <a:p>
            <a:pPr lvl="2"/>
            <a:r>
              <a:rPr lang="pt-BR" dirty="0" smtClean="0">
                <a:sym typeface="Wingdings" pitchFamily="2" charset="2"/>
              </a:rPr>
              <a:t>t: top</a:t>
            </a:r>
          </a:p>
          <a:p>
            <a:pPr lvl="2"/>
            <a:r>
              <a:rPr lang="pt-BR" dirty="0" smtClean="0">
                <a:sym typeface="Wingdings" pitchFamily="2" charset="2"/>
              </a:rPr>
              <a:t>b: </a:t>
            </a:r>
            <a:r>
              <a:rPr lang="pt-BR" dirty="0" err="1" smtClean="0">
                <a:sym typeface="Wingdings" pitchFamily="2" charset="2"/>
              </a:rPr>
              <a:t>button</a:t>
            </a:r>
            <a:endParaRPr lang="pt-BR" dirty="0" smtClean="0">
              <a:sym typeface="Wingdings" pitchFamily="2" charset="2"/>
            </a:endParaRPr>
          </a:p>
          <a:p>
            <a:pPr lvl="2"/>
            <a:r>
              <a:rPr lang="pt-BR" dirty="0" smtClean="0">
                <a:sym typeface="Wingdings" pitchFamily="2" charset="2"/>
              </a:rPr>
              <a:t>p: em uma página separada</a:t>
            </a:r>
            <a:endParaRPr lang="pt-BR" dirty="0" smtClean="0"/>
          </a:p>
          <a:p>
            <a:r>
              <a:rPr lang="pt-BR" dirty="0" smtClean="0"/>
              <a:t>\</a:t>
            </a:r>
            <a:r>
              <a:rPr lang="pt-BR" dirty="0" err="1" smtClean="0"/>
              <a:t>centering</a:t>
            </a:r>
            <a:r>
              <a:rPr lang="pt-BR" dirty="0" smtClean="0"/>
              <a:t> </a:t>
            </a:r>
            <a:r>
              <a:rPr lang="pt-BR" dirty="0" smtClean="0">
                <a:sym typeface="Wingdings" pitchFamily="2" charset="2"/>
              </a:rPr>
              <a:t> Centralizado</a:t>
            </a:r>
            <a:endParaRPr lang="pt-BR" dirty="0" smtClean="0"/>
          </a:p>
          <a:p>
            <a:r>
              <a:rPr lang="pt-BR" dirty="0" smtClean="0"/>
              <a:t>\</a:t>
            </a:r>
            <a:r>
              <a:rPr lang="pt-BR" dirty="0" err="1" smtClean="0"/>
              <a:t>includegraphics</a:t>
            </a:r>
            <a:r>
              <a:rPr lang="pt-BR" dirty="0" smtClean="0"/>
              <a:t>[</a:t>
            </a:r>
            <a:r>
              <a:rPr lang="pt-BR" dirty="0" err="1" smtClean="0"/>
              <a:t>scale</a:t>
            </a:r>
            <a:r>
              <a:rPr lang="pt-BR" dirty="0" smtClean="0"/>
              <a:t>=1]{images.jpg}</a:t>
            </a:r>
          </a:p>
          <a:p>
            <a:pPr lvl="1"/>
            <a:r>
              <a:rPr lang="pt-BR" dirty="0" err="1" smtClean="0"/>
              <a:t>scale</a:t>
            </a:r>
            <a:r>
              <a:rPr lang="pt-BR" dirty="0" smtClean="0"/>
              <a:t>: escala, 1 = 100%, 0.5=50%</a:t>
            </a:r>
          </a:p>
          <a:p>
            <a:pPr lvl="1"/>
            <a:r>
              <a:rPr lang="pt-BR" dirty="0" smtClean="0"/>
              <a:t>images.jpg: Nome da imagem</a:t>
            </a:r>
          </a:p>
          <a:p>
            <a:r>
              <a:rPr lang="pt-BR" dirty="0" smtClean="0"/>
              <a:t>\</a:t>
            </a:r>
            <a:r>
              <a:rPr lang="pt-BR" dirty="0" err="1" smtClean="0"/>
              <a:t>caption</a:t>
            </a:r>
            <a:r>
              <a:rPr lang="pt-BR" dirty="0" smtClean="0"/>
              <a:t>{Exemplo de </a:t>
            </a:r>
            <a:r>
              <a:rPr lang="pt-BR" dirty="0" err="1" smtClean="0"/>
              <a:t>grafico</a:t>
            </a:r>
            <a:r>
              <a:rPr lang="pt-BR" dirty="0" smtClean="0"/>
              <a:t>.} </a:t>
            </a:r>
            <a:r>
              <a:rPr lang="pt-BR" dirty="0" smtClean="0">
                <a:sym typeface="Wingdings" pitchFamily="2" charset="2"/>
              </a:rPr>
              <a:t> texto exibido abaixo</a:t>
            </a:r>
            <a:endParaRPr lang="pt-BR" dirty="0" smtClean="0"/>
          </a:p>
          <a:p>
            <a:r>
              <a:rPr lang="pt-BR" dirty="0" smtClean="0"/>
              <a:t>\</a:t>
            </a:r>
            <a:r>
              <a:rPr lang="pt-BR" dirty="0" err="1" smtClean="0"/>
              <a:t>label</a:t>
            </a:r>
            <a:r>
              <a:rPr lang="pt-BR" dirty="0" smtClean="0"/>
              <a:t>{</a:t>
            </a:r>
            <a:r>
              <a:rPr lang="pt-BR" dirty="0" err="1" smtClean="0"/>
              <a:t>minhafigura</a:t>
            </a:r>
            <a:r>
              <a:rPr lang="pt-BR" dirty="0" smtClean="0"/>
              <a:t>} </a:t>
            </a:r>
            <a:r>
              <a:rPr lang="pt-BR" dirty="0" smtClean="0">
                <a:sym typeface="Wingdings" pitchFamily="2" charset="2"/>
              </a:rPr>
              <a:t> nome para referência</a:t>
            </a:r>
            <a:endParaRPr lang="pt-BR" dirty="0" smtClean="0"/>
          </a:p>
          <a:p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{figure} </a:t>
            </a:r>
            <a:r>
              <a:rPr lang="pt-BR" dirty="0" smtClean="0">
                <a:sym typeface="Wingdings" pitchFamily="2" charset="2"/>
              </a:rPr>
              <a:t> fim do ambiente</a:t>
            </a: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358008"/>
            <a:ext cx="8229600" cy="1143000"/>
          </a:xfrm>
        </p:spPr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Uma das maiores vantagens do </a:t>
            </a:r>
            <a:r>
              <a:rPr lang="pt-BR" dirty="0" err="1" smtClean="0"/>
              <a:t>Latex</a:t>
            </a:r>
            <a:r>
              <a:rPr lang="pt-BR" dirty="0" smtClean="0"/>
              <a:t> é numerar automaticamente seções, figuras, fórmulas referências bibliográficas, tabelas, </a:t>
            </a:r>
            <a:r>
              <a:rPr lang="pt-BR" dirty="0" err="1" smtClean="0"/>
              <a:t>etc</a:t>
            </a:r>
            <a:endParaRPr lang="pt-BR" dirty="0" smtClean="0"/>
          </a:p>
          <a:p>
            <a:r>
              <a:rPr lang="pt-BR" dirty="0" smtClean="0"/>
              <a:t>Referências dentro do texto</a:t>
            </a:r>
          </a:p>
          <a:p>
            <a:pPr lvl="1"/>
            <a:r>
              <a:rPr lang="pt-BR" dirty="0" smtClean="0"/>
              <a:t>\</a:t>
            </a:r>
            <a:r>
              <a:rPr lang="pt-BR" dirty="0" err="1" smtClean="0"/>
              <a:t>label</a:t>
            </a:r>
            <a:r>
              <a:rPr lang="pt-BR" dirty="0" smtClean="0"/>
              <a:t>{nome}: cria um nome para referência</a:t>
            </a:r>
          </a:p>
          <a:p>
            <a:pPr lvl="1"/>
            <a:r>
              <a:rPr lang="pt-BR" dirty="0" smtClean="0"/>
              <a:t>\</a:t>
            </a:r>
            <a:r>
              <a:rPr lang="pt-BR" dirty="0" err="1" smtClean="0"/>
              <a:t>ref</a:t>
            </a:r>
            <a:r>
              <a:rPr lang="pt-BR" dirty="0" smtClean="0"/>
              <a:t>{nome}: exibe o número que corresponde à referencia “nome”.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64096" y="0"/>
            <a:ext cx="7524328" cy="68580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documentclass</a:t>
            </a:r>
            <a:r>
              <a:rPr lang="pt-BR" dirty="0" smtClean="0"/>
              <a:t>[a4paper,12pt]{</a:t>
            </a:r>
            <a:r>
              <a:rPr lang="pt-BR" dirty="0" err="1" smtClean="0"/>
              <a:t>article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</a:t>
            </a:r>
            <a:r>
              <a:rPr lang="pt-BR" dirty="0" err="1" smtClean="0"/>
              <a:t>brazil</a:t>
            </a:r>
            <a:r>
              <a:rPr lang="pt-BR" dirty="0" smtClean="0"/>
              <a:t>]{babel}          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[latin1]{</a:t>
            </a:r>
            <a:r>
              <a:rPr lang="pt-BR" dirty="0" err="1" smtClean="0"/>
              <a:t>inputenc</a:t>
            </a:r>
            <a:r>
              <a:rPr lang="pt-BR" dirty="0" smtClean="0"/>
              <a:t>}  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{</a:t>
            </a:r>
            <a:r>
              <a:rPr lang="pt-BR" dirty="0" err="1" smtClean="0"/>
              <a:t>graphicx</a:t>
            </a:r>
            <a:r>
              <a:rPr lang="pt-BR" dirty="0" smtClean="0"/>
              <a:t>}    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                    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section</a:t>
            </a:r>
            <a:r>
              <a:rPr lang="pt-BR" dirty="0" smtClean="0"/>
              <a:t>{Primeira Seção}</a:t>
            </a:r>
          </a:p>
          <a:p>
            <a:pPr>
              <a:buNone/>
            </a:pPr>
            <a:r>
              <a:rPr lang="pt-BR" dirty="0" smtClean="0"/>
              <a:t>A Figura \</a:t>
            </a:r>
            <a:r>
              <a:rPr lang="pt-BR" dirty="0" err="1" smtClean="0"/>
              <a:t>ref</a:t>
            </a:r>
            <a:r>
              <a:rPr lang="pt-BR" dirty="0" smtClean="0"/>
              <a:t>{</a:t>
            </a:r>
            <a:r>
              <a:rPr lang="pt-BR" dirty="0" err="1" smtClean="0"/>
              <a:t>minhafigura</a:t>
            </a:r>
            <a:r>
              <a:rPr lang="pt-BR" dirty="0" smtClean="0"/>
              <a:t>} foi inserida normalmente, o comando  $\</a:t>
            </a:r>
            <a:r>
              <a:rPr lang="pt-BR" dirty="0" err="1" smtClean="0"/>
              <a:t>backslash</a:t>
            </a:r>
            <a:r>
              <a:rPr lang="pt-BR" dirty="0" smtClean="0"/>
              <a:t>$</a:t>
            </a:r>
            <a:r>
              <a:rPr lang="pt-BR" dirty="0" err="1" smtClean="0"/>
              <a:t>ref</a:t>
            </a:r>
            <a:r>
              <a:rPr lang="pt-BR" dirty="0" smtClean="0"/>
              <a:t>\{</a:t>
            </a:r>
            <a:r>
              <a:rPr lang="pt-BR" dirty="0" err="1" smtClean="0"/>
              <a:t>nomefigura</a:t>
            </a:r>
            <a:r>
              <a:rPr lang="pt-BR" dirty="0" smtClean="0"/>
              <a:t>\} exibe o número da figura correspondente.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{figure}[</a:t>
            </a:r>
            <a:r>
              <a:rPr lang="pt-BR" dirty="0" err="1" smtClean="0"/>
              <a:t>ht</a:t>
            </a:r>
            <a:r>
              <a:rPr lang="pt-BR" dirty="0" smtClean="0"/>
              <a:t>]</a:t>
            </a:r>
          </a:p>
          <a:p>
            <a:pPr>
              <a:buNone/>
            </a:pPr>
            <a:r>
              <a:rPr lang="pt-BR" dirty="0" smtClean="0"/>
              <a:t>	\</a:t>
            </a:r>
            <a:r>
              <a:rPr lang="pt-BR" dirty="0" err="1" smtClean="0"/>
              <a:t>centering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		\</a:t>
            </a:r>
            <a:r>
              <a:rPr lang="pt-BR" dirty="0" err="1" smtClean="0"/>
              <a:t>includegraphics</a:t>
            </a:r>
            <a:r>
              <a:rPr lang="pt-BR" dirty="0" smtClean="0"/>
              <a:t>[</a:t>
            </a:r>
            <a:r>
              <a:rPr lang="pt-BR" dirty="0" err="1" smtClean="0"/>
              <a:t>scale</a:t>
            </a:r>
            <a:r>
              <a:rPr lang="pt-BR" dirty="0" smtClean="0"/>
              <a:t>=1]{images.jpg}</a:t>
            </a:r>
          </a:p>
          <a:p>
            <a:pPr>
              <a:buNone/>
            </a:pPr>
            <a:r>
              <a:rPr lang="pt-BR" dirty="0" smtClean="0"/>
              <a:t>	\</a:t>
            </a:r>
            <a:r>
              <a:rPr lang="pt-BR" dirty="0" err="1" smtClean="0"/>
              <a:t>caption</a:t>
            </a:r>
            <a:r>
              <a:rPr lang="pt-BR" dirty="0" smtClean="0"/>
              <a:t>{Exemplo de </a:t>
            </a:r>
            <a:r>
              <a:rPr lang="pt-BR" dirty="0" err="1" smtClean="0"/>
              <a:t>grafico</a:t>
            </a:r>
            <a:r>
              <a:rPr lang="pt-BR" dirty="0" smtClean="0"/>
              <a:t>.}</a:t>
            </a:r>
          </a:p>
          <a:p>
            <a:pPr>
              <a:buNone/>
            </a:pPr>
            <a:r>
              <a:rPr lang="pt-BR" dirty="0" smtClean="0"/>
              <a:t>	\</a:t>
            </a:r>
            <a:r>
              <a:rPr lang="pt-BR" dirty="0" err="1" smtClean="0"/>
              <a:t>label</a:t>
            </a:r>
            <a:r>
              <a:rPr lang="pt-BR" dirty="0" smtClean="0"/>
              <a:t>{</a:t>
            </a:r>
            <a:r>
              <a:rPr lang="pt-BR" dirty="0" err="1" smtClean="0"/>
              <a:t>minhafigura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{figure}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Teste de figura. A Figura \</a:t>
            </a:r>
            <a:r>
              <a:rPr lang="pt-BR" dirty="0" err="1" smtClean="0"/>
              <a:t>ref</a:t>
            </a:r>
            <a:r>
              <a:rPr lang="pt-BR" dirty="0" smtClean="0"/>
              <a:t>{maca} recebeu um número automático.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{figure}[</a:t>
            </a:r>
            <a:r>
              <a:rPr lang="pt-BR" dirty="0" err="1" smtClean="0"/>
              <a:t>ht</a:t>
            </a:r>
            <a:r>
              <a:rPr lang="pt-BR" dirty="0" smtClean="0"/>
              <a:t>]</a:t>
            </a:r>
          </a:p>
          <a:p>
            <a:pPr>
              <a:buNone/>
            </a:pPr>
            <a:r>
              <a:rPr lang="pt-BR" dirty="0" smtClean="0"/>
              <a:t>	\</a:t>
            </a:r>
            <a:r>
              <a:rPr lang="pt-BR" dirty="0" err="1" smtClean="0"/>
              <a:t>centering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		\</a:t>
            </a:r>
            <a:r>
              <a:rPr lang="pt-BR" dirty="0" err="1" smtClean="0"/>
              <a:t>includegraphics</a:t>
            </a:r>
            <a:r>
              <a:rPr lang="pt-BR" dirty="0" smtClean="0"/>
              <a:t>[</a:t>
            </a:r>
            <a:r>
              <a:rPr lang="pt-BR" dirty="0" err="1" smtClean="0"/>
              <a:t>scale</a:t>
            </a:r>
            <a:r>
              <a:rPr lang="pt-BR" dirty="0" smtClean="0"/>
              <a:t>=0.7]{apple.jpg}</a:t>
            </a:r>
          </a:p>
          <a:p>
            <a:pPr>
              <a:buNone/>
            </a:pPr>
            <a:r>
              <a:rPr lang="pt-BR" dirty="0" smtClean="0"/>
              <a:t>	\</a:t>
            </a:r>
            <a:r>
              <a:rPr lang="pt-BR" dirty="0" err="1" smtClean="0"/>
              <a:t>caption</a:t>
            </a:r>
            <a:r>
              <a:rPr lang="pt-BR" dirty="0" smtClean="0"/>
              <a:t>{Exemplo da segunda imagem.}</a:t>
            </a:r>
          </a:p>
          <a:p>
            <a:pPr>
              <a:buNone/>
            </a:pPr>
            <a:r>
              <a:rPr lang="pt-BR" dirty="0" smtClean="0"/>
              <a:t>	\</a:t>
            </a:r>
            <a:r>
              <a:rPr lang="pt-BR" dirty="0" err="1" smtClean="0"/>
              <a:t>label</a:t>
            </a:r>
            <a:r>
              <a:rPr lang="pt-BR" dirty="0" smtClean="0"/>
              <a:t>{maca}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{figure}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37205"/>
            <a:ext cx="5832648" cy="6665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de 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comando \</a:t>
            </a:r>
            <a:r>
              <a:rPr lang="pt-BR" dirty="0" err="1" smtClean="0"/>
              <a:t>label</a:t>
            </a:r>
            <a:r>
              <a:rPr lang="pt-BR" dirty="0" smtClean="0"/>
              <a:t> pode ser utilizado em seções, fórmulas, figuras</a:t>
            </a:r>
          </a:p>
          <a:p>
            <a:r>
              <a:rPr lang="pt-BR" dirty="0" smtClean="0"/>
              <a:t>Basta colocar o comando \</a:t>
            </a:r>
            <a:r>
              <a:rPr lang="pt-BR" dirty="0" err="1" smtClean="0"/>
              <a:t>label</a:t>
            </a:r>
            <a:r>
              <a:rPr lang="pt-BR" dirty="0" smtClean="0"/>
              <a:t> para nomear o que você deseja referenciar</a:t>
            </a:r>
          </a:p>
          <a:p>
            <a:r>
              <a:rPr lang="pt-BR" dirty="0" smtClean="0"/>
              <a:t>Veja exemplo com fórmulas e seções</a:t>
            </a:r>
            <a:endParaRPr lang="pt-BR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documentclass</a:t>
            </a:r>
            <a:r>
              <a:rPr lang="pt-BR" dirty="0" smtClean="0"/>
              <a:t>[a4paper,12pt]{</a:t>
            </a:r>
            <a:r>
              <a:rPr lang="pt-BR" dirty="0" err="1" smtClean="0"/>
              <a:t>article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</a:t>
            </a:r>
            <a:r>
              <a:rPr lang="pt-BR" dirty="0" err="1" smtClean="0"/>
              <a:t>brazil</a:t>
            </a:r>
            <a:r>
              <a:rPr lang="pt-BR" dirty="0" smtClean="0"/>
              <a:t>]{babel}          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[latin1]{</a:t>
            </a:r>
            <a:r>
              <a:rPr lang="pt-BR" dirty="0" err="1" smtClean="0"/>
              <a:t>inputenc</a:t>
            </a:r>
            <a:r>
              <a:rPr lang="pt-BR" dirty="0" smtClean="0"/>
              <a:t>}      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                    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section</a:t>
            </a:r>
            <a:r>
              <a:rPr lang="pt-BR" dirty="0" smtClean="0"/>
              <a:t>{Primeira Seção} </a:t>
            </a:r>
            <a:r>
              <a:rPr lang="pt-BR" b="1" dirty="0" smtClean="0"/>
              <a:t>\</a:t>
            </a:r>
            <a:r>
              <a:rPr lang="pt-BR" b="1" dirty="0" err="1" smtClean="0"/>
              <a:t>label</a:t>
            </a:r>
            <a:r>
              <a:rPr lang="pt-BR" b="1" dirty="0" smtClean="0"/>
              <a:t>{primeira}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A Segunda Seção recebeu o número </a:t>
            </a:r>
            <a:r>
              <a:rPr lang="pt-BR" b="1" dirty="0" smtClean="0"/>
              <a:t>\</a:t>
            </a:r>
            <a:r>
              <a:rPr lang="pt-BR" b="1" dirty="0" err="1" smtClean="0"/>
              <a:t>ref</a:t>
            </a:r>
            <a:r>
              <a:rPr lang="pt-BR" b="1" dirty="0" smtClean="0"/>
              <a:t>{segunda}. 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equation</a:t>
            </a:r>
            <a:r>
              <a:rPr lang="pt-BR" dirty="0" smtClean="0"/>
              <a:t>} </a:t>
            </a:r>
            <a:r>
              <a:rPr lang="pt-BR" b="1" dirty="0" smtClean="0"/>
              <a:t>\</a:t>
            </a:r>
            <a:r>
              <a:rPr lang="pt-BR" b="1" dirty="0" err="1" smtClean="0"/>
              <a:t>label</a:t>
            </a:r>
            <a:r>
              <a:rPr lang="pt-BR" b="1" dirty="0" smtClean="0"/>
              <a:t>{</a:t>
            </a:r>
            <a:r>
              <a:rPr lang="pt-BR" b="1" dirty="0" err="1" smtClean="0"/>
              <a:t>bascara</a:t>
            </a:r>
            <a:r>
              <a:rPr lang="pt-BR" b="1" dirty="0" smtClean="0"/>
              <a:t>}</a:t>
            </a:r>
          </a:p>
          <a:p>
            <a:pPr>
              <a:buNone/>
            </a:pPr>
            <a:r>
              <a:rPr lang="pt-BR" dirty="0" smtClean="0"/>
              <a:t>	x=\</a:t>
            </a:r>
            <a:r>
              <a:rPr lang="pt-BR" dirty="0" err="1" smtClean="0"/>
              <a:t>frac</a:t>
            </a:r>
            <a:r>
              <a:rPr lang="pt-BR" dirty="0" smtClean="0"/>
              <a:t>{-b\</a:t>
            </a:r>
            <a:r>
              <a:rPr lang="pt-BR" dirty="0" err="1" smtClean="0"/>
              <a:t>pm</a:t>
            </a:r>
            <a:r>
              <a:rPr lang="pt-BR" dirty="0" smtClean="0"/>
              <a:t>\</a:t>
            </a:r>
            <a:r>
              <a:rPr lang="pt-BR" dirty="0" err="1" smtClean="0"/>
              <a:t>sqrt</a:t>
            </a:r>
            <a:r>
              <a:rPr lang="pt-BR" dirty="0" smtClean="0"/>
              <a:t>{</a:t>
            </a:r>
            <a:r>
              <a:rPr lang="pt-BR" dirty="0" err="1" smtClean="0"/>
              <a:t>b^</a:t>
            </a:r>
            <a:r>
              <a:rPr lang="pt-BR" dirty="0" smtClean="0"/>
              <a:t>2-4ac}}{2a}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equation</a:t>
            </a:r>
            <a:r>
              <a:rPr lang="pt-BR" dirty="0" smtClean="0"/>
              <a:t>}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section</a:t>
            </a:r>
            <a:r>
              <a:rPr lang="pt-BR" dirty="0" smtClean="0"/>
              <a:t>{Segunda Seção} </a:t>
            </a:r>
            <a:r>
              <a:rPr lang="pt-BR" b="1" dirty="0" smtClean="0"/>
              <a:t>\</a:t>
            </a:r>
            <a:r>
              <a:rPr lang="pt-BR" b="1" dirty="0" err="1" smtClean="0"/>
              <a:t>label</a:t>
            </a:r>
            <a:r>
              <a:rPr lang="pt-BR" b="1" dirty="0" smtClean="0"/>
              <a:t>{segunda}</a:t>
            </a:r>
          </a:p>
          <a:p>
            <a:pPr>
              <a:buNone/>
            </a:pPr>
            <a:r>
              <a:rPr lang="pt-BR" dirty="0" smtClean="0"/>
              <a:t>A fórmula \</a:t>
            </a:r>
            <a:r>
              <a:rPr lang="pt-BR" dirty="0" err="1" smtClean="0"/>
              <a:t>ref</a:t>
            </a:r>
            <a:r>
              <a:rPr lang="pt-BR" dirty="0" smtClean="0"/>
              <a:t>{</a:t>
            </a:r>
            <a:r>
              <a:rPr lang="pt-BR" dirty="0" err="1" smtClean="0"/>
              <a:t>bascara</a:t>
            </a:r>
            <a:r>
              <a:rPr lang="pt-BR" dirty="0" smtClean="0"/>
              <a:t>} aparece na Seção </a:t>
            </a:r>
            <a:r>
              <a:rPr lang="pt-BR" b="1" dirty="0" smtClean="0"/>
              <a:t>\</a:t>
            </a:r>
            <a:r>
              <a:rPr lang="pt-BR" b="1" dirty="0" err="1" smtClean="0"/>
              <a:t>ref</a:t>
            </a:r>
            <a:r>
              <a:rPr lang="pt-BR" b="1" dirty="0" smtClean="0"/>
              <a:t>{primeira}</a:t>
            </a:r>
            <a:r>
              <a:rPr lang="pt-BR" dirty="0" smtClean="0"/>
              <a:t>. A fórmula </a:t>
            </a:r>
            <a:r>
              <a:rPr lang="pt-BR" b="1" dirty="0" smtClean="0"/>
              <a:t>\</a:t>
            </a:r>
            <a:r>
              <a:rPr lang="pt-BR" b="1" dirty="0" err="1" smtClean="0"/>
              <a:t>ref</a:t>
            </a:r>
            <a:r>
              <a:rPr lang="pt-BR" b="1" dirty="0" smtClean="0"/>
              <a:t>{</a:t>
            </a:r>
            <a:r>
              <a:rPr lang="pt-BR" b="1" dirty="0" err="1" smtClean="0"/>
              <a:t>somatorio</a:t>
            </a:r>
            <a:r>
              <a:rPr lang="pt-BR" b="1" dirty="0" smtClean="0"/>
              <a:t>} </a:t>
            </a:r>
            <a:r>
              <a:rPr lang="pt-BR" dirty="0" smtClean="0"/>
              <a:t>aparece na Seção \</a:t>
            </a:r>
            <a:r>
              <a:rPr lang="pt-BR" dirty="0" err="1" smtClean="0"/>
              <a:t>ref</a:t>
            </a:r>
            <a:r>
              <a:rPr lang="pt-BR" dirty="0" smtClean="0"/>
              <a:t>{segunda}.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equation</a:t>
            </a:r>
            <a:r>
              <a:rPr lang="pt-BR" dirty="0" smtClean="0"/>
              <a:t>}</a:t>
            </a:r>
            <a:r>
              <a:rPr lang="pt-BR" b="1" dirty="0" smtClean="0"/>
              <a:t>\</a:t>
            </a:r>
            <a:r>
              <a:rPr lang="pt-BR" b="1" dirty="0" err="1" smtClean="0"/>
              <a:t>label</a:t>
            </a:r>
            <a:r>
              <a:rPr lang="pt-BR" b="1" dirty="0" smtClean="0"/>
              <a:t>{</a:t>
            </a:r>
            <a:r>
              <a:rPr lang="pt-BR" b="1" dirty="0" err="1" smtClean="0"/>
              <a:t>somatorio</a:t>
            </a:r>
            <a:r>
              <a:rPr lang="pt-BR" b="1" dirty="0" smtClean="0"/>
              <a:t>}</a:t>
            </a:r>
          </a:p>
          <a:p>
            <a:pPr>
              <a:buNone/>
            </a:pPr>
            <a:r>
              <a:rPr lang="pt-BR" dirty="0" smtClean="0"/>
              <a:t>	\</a:t>
            </a:r>
            <a:r>
              <a:rPr lang="pt-BR" dirty="0" err="1" smtClean="0"/>
              <a:t>sum_</a:t>
            </a:r>
            <a:r>
              <a:rPr lang="pt-BR" dirty="0" smtClean="0"/>
              <a:t>{i=1}^n </a:t>
            </a:r>
            <a:r>
              <a:rPr lang="pt-BR" dirty="0" err="1" smtClean="0"/>
              <a:t>a_i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equation</a:t>
            </a:r>
            <a:r>
              <a:rPr lang="pt-BR" dirty="0" smtClean="0"/>
              <a:t>}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Lembrem-se que a numeração é automática.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</a:t>
            </a:r>
            <a:endParaRPr lang="pt-BR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de Referências</a:t>
            </a:r>
            <a:endParaRPr lang="pt-BR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44824"/>
            <a:ext cx="8362950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Primeiro texto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412776"/>
            <a:ext cx="8026869" cy="4801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08920"/>
            <a:ext cx="8229600" cy="1143000"/>
          </a:xfrm>
        </p:spPr>
        <p:txBody>
          <a:bodyPr/>
          <a:lstStyle/>
          <a:p>
            <a:r>
              <a:rPr lang="pt-BR" dirty="0" smtClean="0"/>
              <a:t>Citação</a:t>
            </a:r>
            <a:endParaRPr lang="pt-BR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Citação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Citações a outros trabalhos</a:t>
            </a:r>
          </a:p>
          <a:p>
            <a:pPr lvl="1"/>
            <a:r>
              <a:rPr lang="pt-BR" dirty="0" smtClean="0"/>
              <a:t>\cite{nome} : exibe a citação</a:t>
            </a:r>
          </a:p>
          <a:p>
            <a:pPr lvl="1"/>
            <a:r>
              <a:rPr lang="pt-BR" dirty="0" smtClean="0"/>
              <a:t>Para cada citação deve existir uma referências bibliográficas  em um arquivo .</a:t>
            </a:r>
            <a:r>
              <a:rPr lang="pt-BR" dirty="0" err="1" smtClean="0"/>
              <a:t>bib</a:t>
            </a:r>
            <a:endParaRPr lang="pt-BR" dirty="0" smtClean="0"/>
          </a:p>
          <a:p>
            <a:pPr lvl="1"/>
            <a:r>
              <a:rPr lang="pt-BR" dirty="0" smtClean="0"/>
              <a:t>Existem programas para gerenciar arquivos .</a:t>
            </a:r>
            <a:r>
              <a:rPr lang="pt-BR" dirty="0" err="1" smtClean="0"/>
              <a:t>bib</a:t>
            </a:r>
            <a:r>
              <a:rPr lang="pt-BR" dirty="0" smtClean="0"/>
              <a:t>, exemplo é o </a:t>
            </a:r>
            <a:r>
              <a:rPr lang="pt-BR" dirty="0" err="1" smtClean="0">
                <a:hlinkClick r:id="rId2"/>
              </a:rPr>
              <a:t>Jabref</a:t>
            </a:r>
            <a:r>
              <a:rPr lang="pt-BR" dirty="0" smtClean="0"/>
              <a:t>.</a:t>
            </a:r>
          </a:p>
          <a:p>
            <a:r>
              <a:rPr lang="pt-BR" dirty="0" smtClean="0"/>
              <a:t>No próximo exemplo criaremos dois arquivos</a:t>
            </a:r>
          </a:p>
          <a:p>
            <a:pPr lvl="1"/>
            <a:r>
              <a:rPr lang="pt-BR" dirty="0" err="1" smtClean="0"/>
              <a:t>comcitacao</a:t>
            </a:r>
            <a:r>
              <a:rPr lang="pt-BR" dirty="0" smtClean="0"/>
              <a:t>.</a:t>
            </a:r>
            <a:r>
              <a:rPr lang="pt-BR" dirty="0" err="1" smtClean="0"/>
              <a:t>tex</a:t>
            </a:r>
            <a:endParaRPr lang="pt-BR" dirty="0" smtClean="0"/>
          </a:p>
          <a:p>
            <a:pPr lvl="1"/>
            <a:r>
              <a:rPr lang="pt-BR" dirty="0" smtClean="0"/>
              <a:t>referencias.</a:t>
            </a:r>
            <a:r>
              <a:rPr lang="pt-BR" dirty="0" err="1" smtClean="0"/>
              <a:t>bib</a:t>
            </a:r>
            <a:endParaRPr lang="pt-BR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comcitacao</a:t>
            </a:r>
            <a:r>
              <a:rPr lang="pt-BR" dirty="0" smtClean="0"/>
              <a:t>.</a:t>
            </a:r>
            <a:r>
              <a:rPr lang="pt-BR" dirty="0" err="1" smtClean="0"/>
              <a:t>tex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documentclass</a:t>
            </a:r>
            <a:r>
              <a:rPr lang="pt-BR" dirty="0" smtClean="0"/>
              <a:t>[a4paper,12pt]{</a:t>
            </a:r>
            <a:r>
              <a:rPr lang="pt-BR" dirty="0" err="1" smtClean="0"/>
              <a:t>article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</a:t>
            </a:r>
            <a:r>
              <a:rPr lang="pt-BR" dirty="0" err="1" smtClean="0"/>
              <a:t>brazil</a:t>
            </a:r>
            <a:r>
              <a:rPr lang="pt-BR" dirty="0" smtClean="0"/>
              <a:t>]{babel}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[latin1]{</a:t>
            </a:r>
            <a:r>
              <a:rPr lang="pt-BR" dirty="0" err="1" smtClean="0"/>
              <a:t>inputenc</a:t>
            </a:r>
            <a:r>
              <a:rPr lang="pt-BR" dirty="0" smtClean="0"/>
              <a:t>}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 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section</a:t>
            </a:r>
            <a:r>
              <a:rPr lang="pt-BR" dirty="0" smtClean="0"/>
              <a:t>{Exemplo de citação} </a:t>
            </a:r>
          </a:p>
          <a:p>
            <a:pPr>
              <a:buNone/>
            </a:pPr>
            <a:r>
              <a:rPr lang="pt-BR" dirty="0" smtClean="0"/>
              <a:t>     Este texto é um teste para utilização de referências bibliográficas. Esse exemplo é formado pelos arquivos </a:t>
            </a:r>
            <a:r>
              <a:rPr lang="pt-BR" dirty="0" err="1" smtClean="0"/>
              <a:t>comcitacao</a:t>
            </a:r>
            <a:r>
              <a:rPr lang="pt-BR" dirty="0" smtClean="0"/>
              <a:t>.</a:t>
            </a:r>
            <a:r>
              <a:rPr lang="pt-BR" dirty="0" err="1" smtClean="0"/>
              <a:t>tex</a:t>
            </a:r>
            <a:r>
              <a:rPr lang="pt-BR" dirty="0" smtClean="0"/>
              <a:t> e referencias.</a:t>
            </a:r>
            <a:r>
              <a:rPr lang="pt-BR" dirty="0" err="1" smtClean="0"/>
              <a:t>bib</a:t>
            </a:r>
            <a:r>
              <a:rPr lang="pt-BR" dirty="0" smtClean="0"/>
              <a:t>. Veja o exemplo da citação do trabalho \cite{silva12}.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bibliographystyle</a:t>
            </a:r>
            <a:r>
              <a:rPr lang="pt-BR" dirty="0" smtClean="0"/>
              <a:t>{</a:t>
            </a:r>
            <a:r>
              <a:rPr lang="pt-BR" dirty="0" err="1" smtClean="0"/>
              <a:t>plain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bibliography</a:t>
            </a:r>
            <a:r>
              <a:rPr lang="pt-BR" dirty="0" smtClean="0"/>
              <a:t>{referencias}</a:t>
            </a:r>
          </a:p>
          <a:p>
            <a:pPr>
              <a:buNone/>
            </a:pPr>
            <a:r>
              <a:rPr lang="pt-BR" dirty="0" smtClean="0"/>
              <a:t>\</a:t>
            </a:r>
            <a:r>
              <a:rPr lang="pt-BR" dirty="0" err="1" smtClean="0"/>
              <a:t>end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</a:t>
            </a:r>
            <a:endParaRPr lang="pt-BR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comcitacao</a:t>
            </a:r>
            <a:r>
              <a:rPr lang="pt-BR" dirty="0" smtClean="0"/>
              <a:t>.</a:t>
            </a:r>
            <a:r>
              <a:rPr lang="pt-BR" dirty="0" err="1" smtClean="0"/>
              <a:t>tex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9306" y="1700808"/>
            <a:ext cx="7518835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comcitacao</a:t>
            </a:r>
            <a:r>
              <a:rPr lang="pt-BR" dirty="0" smtClean="0"/>
              <a:t>.</a:t>
            </a:r>
            <a:r>
              <a:rPr lang="pt-BR" dirty="0" err="1" smtClean="0"/>
              <a:t>tex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\cite{silva12} </a:t>
            </a:r>
            <a:r>
              <a:rPr lang="pt-BR" dirty="0" smtClean="0">
                <a:sym typeface="Wingdings" pitchFamily="2" charset="2"/>
              </a:rPr>
              <a:t> cita o trabalho com identificador “silva12”, contido no arquivo referencias.</a:t>
            </a:r>
            <a:r>
              <a:rPr lang="pt-BR" dirty="0" err="1" smtClean="0">
                <a:sym typeface="Wingdings" pitchFamily="2" charset="2"/>
              </a:rPr>
              <a:t>bib</a:t>
            </a:r>
            <a:endParaRPr lang="pt-BR" dirty="0" smtClean="0"/>
          </a:p>
          <a:p>
            <a:r>
              <a:rPr lang="pt-BR" dirty="0" smtClean="0"/>
              <a:t>\</a:t>
            </a:r>
            <a:r>
              <a:rPr lang="pt-BR" dirty="0" err="1" smtClean="0"/>
              <a:t>bibliographystyle</a:t>
            </a:r>
            <a:r>
              <a:rPr lang="pt-BR" dirty="0" smtClean="0"/>
              <a:t>{</a:t>
            </a:r>
            <a:r>
              <a:rPr lang="pt-BR" dirty="0" err="1" smtClean="0"/>
              <a:t>plain</a:t>
            </a:r>
            <a:r>
              <a:rPr lang="pt-BR" dirty="0" smtClean="0"/>
              <a:t>} </a:t>
            </a:r>
            <a:r>
              <a:rPr lang="pt-BR" dirty="0" smtClean="0">
                <a:sym typeface="Wingdings" pitchFamily="2" charset="2"/>
              </a:rPr>
              <a:t> define como a citação aparecerá no texto, no caso será “[1]”.</a:t>
            </a:r>
            <a:endParaRPr lang="pt-BR" dirty="0" smtClean="0"/>
          </a:p>
          <a:p>
            <a:r>
              <a:rPr lang="pt-BR" dirty="0" smtClean="0"/>
              <a:t>\</a:t>
            </a:r>
            <a:r>
              <a:rPr lang="pt-BR" dirty="0" err="1" smtClean="0"/>
              <a:t>bibliography</a:t>
            </a:r>
            <a:r>
              <a:rPr lang="pt-BR" dirty="0" smtClean="0"/>
              <a:t>{referencias} </a:t>
            </a:r>
            <a:r>
              <a:rPr lang="pt-BR" dirty="0" smtClean="0">
                <a:sym typeface="Wingdings" pitchFamily="2" charset="2"/>
              </a:rPr>
              <a:t> informa o arquivo com as referências bibliográficas, apresentado a seguir.</a:t>
            </a:r>
          </a:p>
          <a:p>
            <a:r>
              <a:rPr lang="pt-BR" dirty="0" smtClean="0">
                <a:sym typeface="Wingdings" pitchFamily="2" charset="2"/>
              </a:rPr>
              <a:t>Observe que somente um das duas referências foi utilizada.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referencias.</a:t>
            </a:r>
            <a:r>
              <a:rPr lang="pt-BR" dirty="0" err="1" smtClean="0"/>
              <a:t>bib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pt-BR" dirty="0" smtClean="0"/>
              <a:t>@INPROCEEDINGS{silva10,</a:t>
            </a:r>
          </a:p>
          <a:p>
            <a:pPr>
              <a:buNone/>
            </a:pPr>
            <a:r>
              <a:rPr lang="pt-BR" dirty="0" smtClean="0"/>
              <a:t>  </a:t>
            </a:r>
            <a:r>
              <a:rPr lang="pt-BR" dirty="0" err="1" smtClean="0"/>
              <a:t>author</a:t>
            </a:r>
            <a:r>
              <a:rPr lang="pt-BR" dirty="0" smtClean="0"/>
              <a:t> = {Rone Silva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Virgil</a:t>
            </a:r>
            <a:r>
              <a:rPr lang="pt-BR" dirty="0" smtClean="0"/>
              <a:t> Almeida </a:t>
            </a:r>
            <a:r>
              <a:rPr lang="pt-BR" dirty="0" err="1" smtClean="0"/>
              <a:t>and</a:t>
            </a:r>
            <a:r>
              <a:rPr lang="pt-BR" dirty="0" smtClean="0"/>
              <a:t> Andre </a:t>
            </a:r>
            <a:r>
              <a:rPr lang="pt-BR" dirty="0" err="1" smtClean="0"/>
              <a:t>Poersch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Jose-Marcos Silva Nogueira},</a:t>
            </a:r>
          </a:p>
          <a:p>
            <a:pPr>
              <a:buNone/>
            </a:pPr>
            <a:r>
              <a:rPr lang="pt-BR" dirty="0" smtClean="0"/>
              <a:t>  </a:t>
            </a:r>
            <a:r>
              <a:rPr lang="pt-BR" dirty="0" err="1" smtClean="0"/>
              <a:t>title</a:t>
            </a:r>
            <a:r>
              <a:rPr lang="pt-BR" dirty="0" smtClean="0"/>
              <a:t> = {Wireless Sensor Network for </a:t>
            </a:r>
            <a:r>
              <a:rPr lang="pt-BR" dirty="0" err="1" smtClean="0"/>
              <a:t>Disaster</a:t>
            </a:r>
            <a:r>
              <a:rPr lang="pt-BR" dirty="0" smtClean="0"/>
              <a:t> Management},</a:t>
            </a:r>
          </a:p>
          <a:p>
            <a:pPr>
              <a:buNone/>
            </a:pPr>
            <a:r>
              <a:rPr lang="pt-BR" dirty="0" smtClean="0"/>
              <a:t>  </a:t>
            </a:r>
            <a:r>
              <a:rPr lang="pt-BR" dirty="0" err="1" smtClean="0"/>
              <a:t>booktitle</a:t>
            </a:r>
            <a:r>
              <a:rPr lang="pt-BR" dirty="0" smtClean="0"/>
              <a:t> = {12th IEEE/IFIP Network </a:t>
            </a:r>
            <a:r>
              <a:rPr lang="pt-BR" dirty="0" err="1" smtClean="0"/>
              <a:t>Operations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Management </a:t>
            </a:r>
            <a:r>
              <a:rPr lang="pt-BR" dirty="0" err="1" smtClean="0"/>
              <a:t>Symposium</a:t>
            </a:r>
            <a:r>
              <a:rPr lang="pt-BR" dirty="0" smtClean="0"/>
              <a:t> (NOMS)},</a:t>
            </a:r>
          </a:p>
          <a:p>
            <a:pPr>
              <a:buNone/>
            </a:pPr>
            <a:r>
              <a:rPr lang="pt-BR" dirty="0" smtClean="0"/>
              <a:t>  </a:t>
            </a:r>
            <a:r>
              <a:rPr lang="pt-BR" dirty="0" err="1" smtClean="0"/>
              <a:t>year</a:t>
            </a:r>
            <a:r>
              <a:rPr lang="pt-BR" dirty="0" smtClean="0"/>
              <a:t> = {2010},</a:t>
            </a:r>
          </a:p>
          <a:p>
            <a:pPr>
              <a:buNone/>
            </a:pPr>
            <a:r>
              <a:rPr lang="pt-BR" dirty="0" smtClean="0"/>
              <a:t>  </a:t>
            </a:r>
            <a:r>
              <a:rPr lang="pt-BR" dirty="0" err="1" smtClean="0"/>
              <a:t>month</a:t>
            </a:r>
            <a:r>
              <a:rPr lang="pt-BR" dirty="0" smtClean="0"/>
              <a:t> = {</a:t>
            </a:r>
            <a:r>
              <a:rPr lang="pt-BR" dirty="0" err="1" smtClean="0"/>
              <a:t>april</a:t>
            </a:r>
            <a:r>
              <a:rPr lang="pt-BR" dirty="0" smtClean="0"/>
              <a:t>},</a:t>
            </a:r>
          </a:p>
          <a:p>
            <a:pPr>
              <a:buNone/>
            </a:pPr>
            <a:r>
              <a:rPr lang="pt-BR" dirty="0" smtClean="0"/>
              <a:t>  </a:t>
            </a:r>
            <a:r>
              <a:rPr lang="pt-BR" dirty="0" err="1" smtClean="0"/>
              <a:t>days</a:t>
            </a:r>
            <a:r>
              <a:rPr lang="pt-BR" dirty="0" smtClean="0"/>
              <a:t> = {19-23},</a:t>
            </a:r>
          </a:p>
          <a:p>
            <a:pPr>
              <a:buNone/>
            </a:pPr>
            <a:r>
              <a:rPr lang="pt-BR" dirty="0" smtClean="0"/>
              <a:t>  </a:t>
            </a:r>
            <a:r>
              <a:rPr lang="pt-BR" dirty="0" err="1" smtClean="0"/>
              <a:t>owner</a:t>
            </a:r>
            <a:r>
              <a:rPr lang="pt-BR" dirty="0" smtClean="0"/>
              <a:t> = {</a:t>
            </a:r>
            <a:r>
              <a:rPr lang="pt-BR" dirty="0" err="1" smtClean="0"/>
              <a:t>rone</a:t>
            </a:r>
            <a:r>
              <a:rPr lang="pt-BR" dirty="0" smtClean="0"/>
              <a:t>}</a:t>
            </a:r>
          </a:p>
          <a:p>
            <a:pPr>
              <a:buNone/>
            </a:pPr>
            <a:r>
              <a:rPr lang="pt-BR" dirty="0" smtClean="0"/>
              <a:t>}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@INPROCEEDINGS{silva12,</a:t>
            </a:r>
          </a:p>
          <a:p>
            <a:pPr>
              <a:buNone/>
            </a:pPr>
            <a:r>
              <a:rPr lang="pt-BR" dirty="0" smtClean="0"/>
              <a:t>  </a:t>
            </a:r>
            <a:r>
              <a:rPr lang="pt-BR" dirty="0" err="1" smtClean="0"/>
              <a:t>author</a:t>
            </a:r>
            <a:r>
              <a:rPr lang="pt-BR" dirty="0" smtClean="0"/>
              <a:t> = {Rone Ilídio da Silva </a:t>
            </a:r>
            <a:r>
              <a:rPr lang="pt-BR" dirty="0" err="1" smtClean="0"/>
              <a:t>and</a:t>
            </a:r>
            <a:r>
              <a:rPr lang="pt-BR" dirty="0" smtClean="0"/>
              <a:t> Daniel Fernandez Macedo </a:t>
            </a:r>
            <a:r>
              <a:rPr lang="pt-BR" dirty="0" err="1" smtClean="0"/>
              <a:t>and</a:t>
            </a:r>
            <a:r>
              <a:rPr lang="pt-BR" dirty="0" smtClean="0"/>
              <a:t> José Marcos Silva Nogueira},</a:t>
            </a:r>
          </a:p>
          <a:p>
            <a:pPr>
              <a:buNone/>
            </a:pPr>
            <a:r>
              <a:rPr lang="pt-BR" dirty="0" smtClean="0"/>
              <a:t>  </a:t>
            </a:r>
            <a:r>
              <a:rPr lang="pt-BR" dirty="0" err="1" smtClean="0"/>
              <a:t>title</a:t>
            </a:r>
            <a:r>
              <a:rPr lang="pt-BR" dirty="0" smtClean="0"/>
              <a:t> = {</a:t>
            </a:r>
            <a:r>
              <a:rPr lang="pt-BR" dirty="0" err="1" smtClean="0"/>
              <a:t>Fault</a:t>
            </a:r>
            <a:r>
              <a:rPr lang="pt-BR" dirty="0" smtClean="0"/>
              <a:t> </a:t>
            </a:r>
            <a:r>
              <a:rPr lang="pt-BR" dirty="0" err="1" smtClean="0"/>
              <a:t>Tolerance</a:t>
            </a:r>
            <a:r>
              <a:rPr lang="pt-BR" dirty="0" smtClean="0"/>
              <a:t> in </a:t>
            </a:r>
            <a:r>
              <a:rPr lang="pt-BR" dirty="0" err="1" smtClean="0"/>
              <a:t>Spatial</a:t>
            </a:r>
            <a:r>
              <a:rPr lang="pt-BR" dirty="0" smtClean="0"/>
              <a:t> </a:t>
            </a:r>
            <a:r>
              <a:rPr lang="pt-BR" dirty="0" err="1" smtClean="0"/>
              <a:t>Query</a:t>
            </a:r>
            <a:r>
              <a:rPr lang="pt-BR" dirty="0" smtClean="0"/>
              <a:t> </a:t>
            </a:r>
            <a:r>
              <a:rPr lang="pt-BR" dirty="0" err="1" smtClean="0"/>
              <a:t>Processing</a:t>
            </a:r>
            <a:r>
              <a:rPr lang="pt-BR" dirty="0" smtClean="0"/>
              <a:t> for Wireless Sensor Networks},</a:t>
            </a:r>
          </a:p>
          <a:p>
            <a:pPr>
              <a:buNone/>
            </a:pPr>
            <a:r>
              <a:rPr lang="pt-BR" dirty="0" smtClean="0"/>
              <a:t>  </a:t>
            </a:r>
            <a:r>
              <a:rPr lang="pt-BR" dirty="0" err="1" smtClean="0"/>
              <a:t>booktitle</a:t>
            </a:r>
            <a:r>
              <a:rPr lang="pt-BR" dirty="0" smtClean="0"/>
              <a:t> = {Network </a:t>
            </a:r>
            <a:r>
              <a:rPr lang="pt-BR" dirty="0" err="1" smtClean="0"/>
              <a:t>Operations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Management </a:t>
            </a:r>
            <a:r>
              <a:rPr lang="pt-BR" dirty="0" err="1" smtClean="0"/>
              <a:t>Symposium</a:t>
            </a:r>
            <a:r>
              <a:rPr lang="pt-BR" dirty="0" smtClean="0"/>
              <a:t> (NOMS), 2012 IEEE},</a:t>
            </a:r>
          </a:p>
          <a:p>
            <a:pPr>
              <a:buNone/>
            </a:pPr>
            <a:r>
              <a:rPr lang="pt-BR" dirty="0" smtClean="0"/>
              <a:t>  </a:t>
            </a:r>
            <a:r>
              <a:rPr lang="pt-BR" dirty="0" err="1" smtClean="0"/>
              <a:t>year</a:t>
            </a:r>
            <a:r>
              <a:rPr lang="pt-BR" dirty="0" smtClean="0"/>
              <a:t> = {2012},</a:t>
            </a:r>
          </a:p>
          <a:p>
            <a:pPr>
              <a:buNone/>
            </a:pPr>
            <a:r>
              <a:rPr lang="pt-BR" dirty="0" smtClean="0"/>
              <a:t>  </a:t>
            </a:r>
            <a:r>
              <a:rPr lang="pt-BR" dirty="0" err="1" smtClean="0"/>
              <a:t>pages</a:t>
            </a:r>
            <a:r>
              <a:rPr lang="pt-BR" dirty="0" smtClean="0"/>
              <a:t> = {97 - 104},</a:t>
            </a:r>
          </a:p>
          <a:p>
            <a:pPr>
              <a:buNone/>
            </a:pPr>
            <a:r>
              <a:rPr lang="pt-BR" dirty="0" smtClean="0"/>
              <a:t>  </a:t>
            </a:r>
            <a:r>
              <a:rPr lang="pt-BR" dirty="0" err="1" smtClean="0"/>
              <a:t>month</a:t>
            </a:r>
            <a:r>
              <a:rPr lang="pt-BR" dirty="0" smtClean="0"/>
              <a:t> = {</a:t>
            </a:r>
            <a:r>
              <a:rPr lang="pt-BR" dirty="0" err="1" smtClean="0"/>
              <a:t>april</a:t>
            </a:r>
            <a:r>
              <a:rPr lang="pt-BR" dirty="0" smtClean="0"/>
              <a:t>},</a:t>
            </a:r>
          </a:p>
          <a:p>
            <a:pPr>
              <a:buNone/>
            </a:pPr>
            <a:r>
              <a:rPr lang="pt-BR" dirty="0" smtClean="0"/>
              <a:t>  </a:t>
            </a:r>
            <a:r>
              <a:rPr lang="pt-BR" dirty="0" err="1" smtClean="0"/>
              <a:t>doi</a:t>
            </a:r>
            <a:r>
              <a:rPr lang="pt-BR" dirty="0" smtClean="0"/>
              <a:t> = {10.1109/NOMS.2012.6211887},</a:t>
            </a:r>
          </a:p>
          <a:p>
            <a:pPr>
              <a:buNone/>
            </a:pPr>
            <a:r>
              <a:rPr lang="pt-BR" dirty="0" smtClean="0"/>
              <a:t>  </a:t>
            </a:r>
            <a:r>
              <a:rPr lang="pt-BR" dirty="0" err="1" smtClean="0"/>
              <a:t>owner</a:t>
            </a:r>
            <a:r>
              <a:rPr lang="pt-BR" dirty="0" smtClean="0"/>
              <a:t> = {</a:t>
            </a:r>
            <a:r>
              <a:rPr lang="pt-BR" dirty="0" err="1" smtClean="0"/>
              <a:t>rone</a:t>
            </a:r>
            <a:r>
              <a:rPr lang="pt-BR" dirty="0" smtClean="0"/>
              <a:t>},</a:t>
            </a:r>
          </a:p>
          <a:p>
            <a:pPr>
              <a:buNone/>
            </a:pPr>
            <a:r>
              <a:rPr lang="pt-BR" dirty="0" smtClean="0"/>
              <a:t>  </a:t>
            </a:r>
            <a:r>
              <a:rPr lang="pt-BR" dirty="0" err="1" smtClean="0"/>
              <a:t>timestamp</a:t>
            </a:r>
            <a:r>
              <a:rPr lang="pt-BR" dirty="0" smtClean="0"/>
              <a:t> = {2013.06.03}</a:t>
            </a:r>
          </a:p>
          <a:p>
            <a:pPr>
              <a:buNone/>
            </a:pPr>
            <a:r>
              <a:rPr lang="pt-BR" dirty="0" smtClean="0"/>
              <a:t>}</a:t>
            </a:r>
            <a:endParaRPr lang="pt-BR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Manipulação de 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Utilizar o programa </a:t>
            </a:r>
            <a:r>
              <a:rPr lang="pt-BR" dirty="0" err="1" smtClean="0">
                <a:hlinkClick r:id="rId2"/>
              </a:rPr>
              <a:t>Jabref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276872"/>
            <a:ext cx="8106835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5724128" y="3284984"/>
            <a:ext cx="266429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Clique duas vezes sobre a referência</a:t>
            </a:r>
            <a:endParaRPr lang="pt-BR" dirty="0"/>
          </a:p>
        </p:txBody>
      </p:sp>
      <p:cxnSp>
        <p:nvCxnSpPr>
          <p:cNvPr id="7" name="Conector de seta reta 6"/>
          <p:cNvCxnSpPr>
            <a:stCxn id="5" idx="1"/>
          </p:cNvCxnSpPr>
          <p:nvPr/>
        </p:nvCxnSpPr>
        <p:spPr>
          <a:xfrm flipH="1" flipV="1">
            <a:off x="2051720" y="3068960"/>
            <a:ext cx="3672408" cy="539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755576" y="3429000"/>
            <a:ext cx="136815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Manipule seus dados</a:t>
            </a:r>
            <a:endParaRPr lang="pt-BR" dirty="0"/>
          </a:p>
        </p:txBody>
      </p:sp>
      <p:cxnSp>
        <p:nvCxnSpPr>
          <p:cNvPr id="11" name="Conector de seta reta 10"/>
          <p:cNvCxnSpPr>
            <a:stCxn id="9" idx="3"/>
          </p:cNvCxnSpPr>
          <p:nvPr/>
        </p:nvCxnSpPr>
        <p:spPr>
          <a:xfrm>
            <a:off x="2123728" y="3752166"/>
            <a:ext cx="720080" cy="9009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Dica Para Criar Nova Referência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Procure pelo nome de um artigo  (entre aspas) no Google com a palavra </a:t>
            </a:r>
            <a:r>
              <a:rPr lang="pt-BR" dirty="0" err="1" smtClean="0"/>
              <a:t>bib</a:t>
            </a:r>
            <a:r>
              <a:rPr lang="pt-BR" dirty="0" smtClean="0"/>
              <a:t> ou </a:t>
            </a:r>
            <a:r>
              <a:rPr lang="pt-BR" dirty="0" err="1" smtClean="0"/>
              <a:t>bibtex</a:t>
            </a:r>
            <a:r>
              <a:rPr lang="pt-BR" dirty="0" smtClean="0"/>
              <a:t> na frente</a:t>
            </a:r>
          </a:p>
          <a:p>
            <a:pPr lvl="1"/>
            <a:r>
              <a:rPr lang="pt-BR" dirty="0" smtClean="0"/>
              <a:t>Pode-se encontrar a referência pronta ou todos os dados necessários para criar uma referência</a:t>
            </a:r>
          </a:p>
          <a:p>
            <a:r>
              <a:rPr lang="pt-BR" dirty="0" smtClean="0"/>
              <a:t>Como exemplo, procure por:</a:t>
            </a:r>
          </a:p>
          <a:p>
            <a:pPr lvl="1">
              <a:buNone/>
            </a:pPr>
            <a:r>
              <a:rPr lang="pt-BR" dirty="0" smtClean="0"/>
              <a:t> “</a:t>
            </a:r>
            <a:r>
              <a:rPr lang="en-US" dirty="0" smtClean="0"/>
              <a:t>Duty cycle aware spatial query processing in wireless sensor networks</a:t>
            </a:r>
            <a:r>
              <a:rPr lang="pt-BR" dirty="0" smtClean="0"/>
              <a:t>” </a:t>
            </a:r>
            <a:r>
              <a:rPr lang="pt-BR" dirty="0" err="1" smtClean="0"/>
              <a:t>bib</a:t>
            </a:r>
            <a:endParaRPr lang="pt-BR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Dica Para Criar Nova Referência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No resultado da pesquisa estará o link:</a:t>
            </a:r>
          </a:p>
          <a:p>
            <a:pPr lvl="1"/>
            <a:r>
              <a:rPr lang="pt-BR" dirty="0" smtClean="0">
                <a:hlinkClick r:id="rId2"/>
              </a:rPr>
              <a:t>http://dl.acm.org/citation.</a:t>
            </a:r>
            <a:r>
              <a:rPr lang="pt-BR" dirty="0" err="1" smtClean="0">
                <a:hlinkClick r:id="rId2"/>
              </a:rPr>
              <a:t>cfm</a:t>
            </a:r>
            <a:r>
              <a:rPr lang="pt-BR" dirty="0" smtClean="0">
                <a:hlinkClick r:id="rId2"/>
              </a:rPr>
              <a:t>?id=2422760</a:t>
            </a:r>
            <a:endParaRPr lang="pt-BR" dirty="0" smtClean="0"/>
          </a:p>
          <a:p>
            <a:r>
              <a:rPr lang="pt-BR" dirty="0" smtClean="0"/>
              <a:t>A página que abrirá trará todas as informações necessárias para a criação da referência</a:t>
            </a:r>
          </a:p>
          <a:p>
            <a:r>
              <a:rPr lang="pt-BR" dirty="0" smtClean="0"/>
              <a:t>Ela também possuirá o link chamado </a:t>
            </a:r>
            <a:r>
              <a:rPr lang="pt-BR" dirty="0" err="1" smtClean="0"/>
              <a:t>BibTex</a:t>
            </a:r>
            <a:r>
              <a:rPr lang="pt-BR" dirty="0" smtClean="0"/>
              <a:t>, que ao ser clicado exibe a referência completa, como apresentado a seguir</a:t>
            </a:r>
            <a:endParaRPr lang="pt-BR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Dica Para Criar Nova Referência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93096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pt-BR" dirty="0" smtClean="0"/>
              <a:t>@</a:t>
            </a:r>
            <a:r>
              <a:rPr lang="pt-BR" dirty="0" err="1" smtClean="0"/>
              <a:t>article</a:t>
            </a:r>
            <a:r>
              <a:rPr lang="pt-BR" dirty="0" smtClean="0"/>
              <a:t>{</a:t>
            </a:r>
            <a:r>
              <a:rPr lang="pt-BR" dirty="0" err="1" smtClean="0"/>
              <a:t>DaSilva</a:t>
            </a:r>
            <a:r>
              <a:rPr lang="pt-BR" dirty="0" smtClean="0"/>
              <a:t>:2013:DCA:2422622.2422760,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err="1" smtClean="0"/>
              <a:t>author</a:t>
            </a:r>
            <a:r>
              <a:rPr lang="pt-BR" dirty="0" smtClean="0"/>
              <a:t> = {Da Silva, Rone Il\'{\i}Dio </a:t>
            </a:r>
            <a:r>
              <a:rPr lang="pt-BR" dirty="0" err="1" smtClean="0"/>
              <a:t>and</a:t>
            </a:r>
            <a:r>
              <a:rPr lang="pt-BR" dirty="0" smtClean="0"/>
              <a:t> Macedo, Daniel Fernandes </a:t>
            </a:r>
            <a:r>
              <a:rPr lang="pt-BR" dirty="0" err="1" smtClean="0"/>
              <a:t>and</a:t>
            </a:r>
            <a:r>
              <a:rPr lang="pt-BR" dirty="0" smtClean="0"/>
              <a:t> Nogueira, </a:t>
            </a:r>
            <a:r>
              <a:rPr lang="pt-BR" dirty="0" err="1" smtClean="0"/>
              <a:t>Jos</a:t>
            </a:r>
            <a:r>
              <a:rPr lang="pt-BR" dirty="0" smtClean="0"/>
              <a:t>{\'e} Marcos S.},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err="1" smtClean="0"/>
              <a:t>title</a:t>
            </a:r>
            <a:r>
              <a:rPr lang="pt-BR" dirty="0" smtClean="0"/>
              <a:t> = {</a:t>
            </a:r>
            <a:r>
              <a:rPr lang="pt-BR" dirty="0" err="1" smtClean="0"/>
              <a:t>Duty</a:t>
            </a:r>
            <a:r>
              <a:rPr lang="pt-BR" dirty="0" smtClean="0"/>
              <a:t> </a:t>
            </a:r>
            <a:r>
              <a:rPr lang="pt-BR" dirty="0" err="1" smtClean="0"/>
              <a:t>cycle</a:t>
            </a:r>
            <a:r>
              <a:rPr lang="pt-BR" dirty="0" smtClean="0"/>
              <a:t> </a:t>
            </a:r>
            <a:r>
              <a:rPr lang="pt-BR" dirty="0" err="1" smtClean="0"/>
              <a:t>aware</a:t>
            </a:r>
            <a:r>
              <a:rPr lang="pt-BR" dirty="0" smtClean="0"/>
              <a:t> </a:t>
            </a:r>
            <a:r>
              <a:rPr lang="pt-BR" dirty="0" err="1" smtClean="0"/>
              <a:t>spatial</a:t>
            </a:r>
            <a:r>
              <a:rPr lang="pt-BR" dirty="0" smtClean="0"/>
              <a:t> </a:t>
            </a:r>
            <a:r>
              <a:rPr lang="pt-BR" dirty="0" err="1" smtClean="0"/>
              <a:t>query</a:t>
            </a:r>
            <a:r>
              <a:rPr lang="pt-BR" dirty="0" smtClean="0"/>
              <a:t> </a:t>
            </a:r>
            <a:r>
              <a:rPr lang="pt-BR" dirty="0" err="1" smtClean="0"/>
              <a:t>processing</a:t>
            </a:r>
            <a:r>
              <a:rPr lang="pt-BR" dirty="0" smtClean="0"/>
              <a:t> in wireless sensor networks},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err="1" smtClean="0"/>
              <a:t>journal</a:t>
            </a:r>
            <a:r>
              <a:rPr lang="pt-BR" dirty="0" smtClean="0"/>
              <a:t> = {</a:t>
            </a:r>
            <a:r>
              <a:rPr lang="pt-BR" dirty="0" err="1" smtClean="0"/>
              <a:t>Comput</a:t>
            </a:r>
            <a:r>
              <a:rPr lang="pt-BR" dirty="0" smtClean="0"/>
              <a:t>. </a:t>
            </a:r>
            <a:r>
              <a:rPr lang="pt-BR" dirty="0" err="1" smtClean="0"/>
              <a:t>Commun</a:t>
            </a:r>
            <a:r>
              <a:rPr lang="pt-BR" dirty="0" smtClean="0"/>
              <a:t>.},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err="1" smtClean="0"/>
              <a:t>issue_date</a:t>
            </a:r>
            <a:r>
              <a:rPr lang="pt-BR" dirty="0" smtClean="0"/>
              <a:t> = {</a:t>
            </a:r>
            <a:r>
              <a:rPr lang="pt-BR" dirty="0" err="1" smtClean="0"/>
              <a:t>January</a:t>
            </a:r>
            <a:r>
              <a:rPr lang="pt-BR" dirty="0" smtClean="0"/>
              <a:t>, 2013},</a:t>
            </a:r>
          </a:p>
          <a:p>
            <a:pPr>
              <a:buNone/>
            </a:pPr>
            <a:r>
              <a:rPr lang="pt-BR" dirty="0" smtClean="0"/>
              <a:t> volume = {36},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err="1" smtClean="0"/>
              <a:t>number</a:t>
            </a:r>
            <a:r>
              <a:rPr lang="pt-BR" dirty="0" smtClean="0"/>
              <a:t> = {2},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err="1" smtClean="0"/>
              <a:t>month</a:t>
            </a:r>
            <a:r>
              <a:rPr lang="pt-BR" dirty="0" smtClean="0"/>
              <a:t> = jan,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err="1" smtClean="0"/>
              <a:t>year</a:t>
            </a:r>
            <a:r>
              <a:rPr lang="pt-BR" dirty="0" smtClean="0"/>
              <a:t> = {2013},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err="1" smtClean="0"/>
              <a:t>issn</a:t>
            </a:r>
            <a:r>
              <a:rPr lang="pt-BR" dirty="0" smtClean="0"/>
              <a:t> = {0140-3664},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err="1" smtClean="0"/>
              <a:t>pages</a:t>
            </a:r>
            <a:r>
              <a:rPr lang="pt-BR" dirty="0" smtClean="0"/>
              <a:t> = {149--161},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err="1" smtClean="0"/>
              <a:t>numpages</a:t>
            </a:r>
            <a:r>
              <a:rPr lang="pt-BR" dirty="0" smtClean="0"/>
              <a:t> = {13},</a:t>
            </a:r>
          </a:p>
          <a:p>
            <a:pPr>
              <a:buNone/>
            </a:pPr>
            <a:r>
              <a:rPr lang="pt-BR" dirty="0" smtClean="0"/>
              <a:t> url = {http://dx.doi.org/10.1016/</a:t>
            </a:r>
            <a:r>
              <a:rPr lang="pt-BR" dirty="0" err="1" smtClean="0"/>
              <a:t>j.comcom.2012.08.009</a:t>
            </a:r>
            <a:r>
              <a:rPr lang="pt-BR" dirty="0" smtClean="0"/>
              <a:t>},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err="1" smtClean="0"/>
              <a:t>doi</a:t>
            </a:r>
            <a:r>
              <a:rPr lang="pt-BR" dirty="0" smtClean="0"/>
              <a:t> = {10.1016/</a:t>
            </a:r>
            <a:r>
              <a:rPr lang="pt-BR" dirty="0" err="1" smtClean="0"/>
              <a:t>j.comcom.2012.08.009</a:t>
            </a:r>
            <a:r>
              <a:rPr lang="pt-BR" dirty="0" smtClean="0"/>
              <a:t>},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err="1" smtClean="0"/>
              <a:t>acmid</a:t>
            </a:r>
            <a:r>
              <a:rPr lang="pt-BR" dirty="0" smtClean="0"/>
              <a:t> = {2422760},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err="1" smtClean="0"/>
              <a:t>publisher</a:t>
            </a:r>
            <a:r>
              <a:rPr lang="pt-BR" dirty="0" smtClean="0"/>
              <a:t> = {</a:t>
            </a:r>
            <a:r>
              <a:rPr lang="pt-BR" dirty="0" err="1" smtClean="0"/>
              <a:t>Elsevier</a:t>
            </a:r>
            <a:r>
              <a:rPr lang="pt-BR" dirty="0" smtClean="0"/>
              <a:t> </a:t>
            </a:r>
            <a:r>
              <a:rPr lang="pt-BR" dirty="0" err="1" smtClean="0"/>
              <a:t>Science</a:t>
            </a:r>
            <a:r>
              <a:rPr lang="pt-BR" dirty="0" smtClean="0"/>
              <a:t> </a:t>
            </a:r>
            <a:r>
              <a:rPr lang="pt-BR" dirty="0" err="1" smtClean="0"/>
              <a:t>Publishers</a:t>
            </a:r>
            <a:r>
              <a:rPr lang="pt-BR" dirty="0" smtClean="0"/>
              <a:t> B. V.},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err="1" smtClean="0"/>
              <a:t>address</a:t>
            </a:r>
            <a:r>
              <a:rPr lang="pt-BR" dirty="0" smtClean="0"/>
              <a:t> = {Amsterdam,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Netherlands</a:t>
            </a:r>
            <a:r>
              <a:rPr lang="pt-BR" dirty="0" smtClean="0"/>
              <a:t>,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Netherlands</a:t>
            </a:r>
            <a:r>
              <a:rPr lang="pt-BR" dirty="0" smtClean="0"/>
              <a:t>},</a:t>
            </a:r>
          </a:p>
          <a:p>
            <a:pPr>
              <a:buNone/>
            </a:pPr>
            <a:r>
              <a:rPr lang="pt-BR" dirty="0" smtClean="0"/>
              <a:t> </a:t>
            </a:r>
            <a:r>
              <a:rPr lang="pt-BR" dirty="0" err="1" smtClean="0"/>
              <a:t>keywords</a:t>
            </a:r>
            <a:r>
              <a:rPr lang="pt-BR" dirty="0" smtClean="0"/>
              <a:t> = {</a:t>
            </a:r>
            <a:r>
              <a:rPr lang="pt-BR" dirty="0" err="1" smtClean="0"/>
              <a:t>Duty</a:t>
            </a:r>
            <a:r>
              <a:rPr lang="pt-BR" dirty="0" smtClean="0"/>
              <a:t> </a:t>
            </a:r>
            <a:r>
              <a:rPr lang="pt-BR" dirty="0" err="1" smtClean="0"/>
              <a:t>cycle</a:t>
            </a:r>
            <a:r>
              <a:rPr lang="pt-BR" dirty="0" smtClean="0"/>
              <a:t>, </a:t>
            </a:r>
            <a:r>
              <a:rPr lang="pt-BR" dirty="0" err="1" smtClean="0"/>
              <a:t>Spatial</a:t>
            </a:r>
            <a:r>
              <a:rPr lang="pt-BR" dirty="0" smtClean="0"/>
              <a:t> </a:t>
            </a:r>
            <a:r>
              <a:rPr lang="pt-BR" dirty="0" err="1" smtClean="0"/>
              <a:t>query</a:t>
            </a:r>
            <a:r>
              <a:rPr lang="pt-BR" dirty="0" smtClean="0"/>
              <a:t>, Wireless sensor network},</a:t>
            </a:r>
          </a:p>
          <a:p>
            <a:pPr>
              <a:buNone/>
            </a:pPr>
            <a:r>
              <a:rPr lang="pt-BR" dirty="0" smtClean="0"/>
              <a:t>}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1400" dirty="0" smtClean="0"/>
              <a:t>% Tudo que está à direita de um % é um comentário, ou seja é ignorado pelo </a:t>
            </a:r>
            <a:r>
              <a:rPr lang="pt-BR" sz="1400" dirty="0" err="1" smtClean="0"/>
              <a:t>LaTeX</a:t>
            </a:r>
            <a:r>
              <a:rPr lang="pt-BR" sz="1400" dirty="0" smtClean="0"/>
              <a:t>.</a:t>
            </a:r>
          </a:p>
          <a:p>
            <a:pPr>
              <a:buNone/>
            </a:pPr>
            <a:r>
              <a:rPr lang="pt-BR" sz="1400" dirty="0" smtClean="0"/>
              <a:t>\</a:t>
            </a:r>
            <a:r>
              <a:rPr lang="pt-BR" sz="1400" dirty="0" err="1" smtClean="0"/>
              <a:t>documentclass</a:t>
            </a:r>
            <a:r>
              <a:rPr lang="pt-BR" sz="1400" dirty="0" smtClean="0"/>
              <a:t>[a4paper,12pt]{</a:t>
            </a:r>
            <a:r>
              <a:rPr lang="pt-BR" sz="1400" dirty="0" err="1" smtClean="0"/>
              <a:t>article</a:t>
            </a:r>
            <a:r>
              <a:rPr lang="pt-BR" sz="1400" dirty="0" smtClean="0"/>
              <a:t>}   % Define o formato do texto, no caso artigo</a:t>
            </a:r>
          </a:p>
          <a:p>
            <a:pPr>
              <a:buNone/>
            </a:pPr>
            <a:r>
              <a:rPr lang="pt-BR" sz="1400" dirty="0" smtClean="0"/>
              <a:t>\</a:t>
            </a:r>
            <a:r>
              <a:rPr lang="pt-BR" sz="1400" dirty="0" err="1" smtClean="0"/>
              <a:t>usepackage</a:t>
            </a:r>
            <a:r>
              <a:rPr lang="pt-BR" sz="1400" dirty="0" smtClean="0"/>
              <a:t>[</a:t>
            </a:r>
            <a:r>
              <a:rPr lang="pt-BR" sz="1400" dirty="0" err="1" smtClean="0"/>
              <a:t>brazil</a:t>
            </a:r>
            <a:r>
              <a:rPr lang="pt-BR" sz="1400" dirty="0" smtClean="0"/>
              <a:t>]{babel}              % Suporte à ortografia da língua portuguesa.</a:t>
            </a:r>
          </a:p>
          <a:p>
            <a:pPr>
              <a:buNone/>
            </a:pPr>
            <a:r>
              <a:rPr lang="pt-BR" sz="1400" dirty="0" smtClean="0"/>
              <a:t>\</a:t>
            </a:r>
            <a:r>
              <a:rPr lang="pt-BR" sz="1400" dirty="0" err="1" smtClean="0"/>
              <a:t>usepackage</a:t>
            </a:r>
            <a:r>
              <a:rPr lang="pt-BR" sz="1400" dirty="0" smtClean="0"/>
              <a:t>[latin1]{</a:t>
            </a:r>
            <a:r>
              <a:rPr lang="pt-BR" sz="1400" dirty="0" err="1" smtClean="0"/>
              <a:t>inputenc</a:t>
            </a:r>
            <a:r>
              <a:rPr lang="pt-BR" sz="1400" dirty="0" smtClean="0"/>
              <a:t>}           % Adiciona a codificação do formato ASCII-&gt; exibe caracteres acentuados.</a:t>
            </a:r>
          </a:p>
          <a:p>
            <a:pPr>
              <a:buNone/>
            </a:pPr>
            <a:r>
              <a:rPr lang="pt-BR" sz="1400" dirty="0" smtClean="0"/>
              <a:t>\</a:t>
            </a:r>
            <a:r>
              <a:rPr lang="pt-BR" sz="1400" dirty="0" err="1" smtClean="0"/>
              <a:t>begin</a:t>
            </a:r>
            <a:r>
              <a:rPr lang="pt-BR" sz="1400" dirty="0" smtClean="0"/>
              <a:t>{</a:t>
            </a:r>
            <a:r>
              <a:rPr lang="pt-BR" sz="1400" dirty="0" err="1" smtClean="0"/>
              <a:t>document</a:t>
            </a:r>
            <a:r>
              <a:rPr lang="pt-BR" sz="1400" dirty="0" smtClean="0"/>
              <a:t>}                        % Define o início do seu documento.</a:t>
            </a:r>
          </a:p>
          <a:p>
            <a:pPr>
              <a:buNone/>
            </a:pPr>
            <a:endParaRPr lang="pt-BR" sz="1400" dirty="0" smtClean="0"/>
          </a:p>
          <a:p>
            <a:pPr>
              <a:buNone/>
            </a:pPr>
            <a:r>
              <a:rPr lang="pt-BR" sz="1400" dirty="0" smtClean="0"/>
              <a:t>\</a:t>
            </a:r>
            <a:r>
              <a:rPr lang="pt-BR" sz="1400" dirty="0" err="1" smtClean="0"/>
              <a:t>section</a:t>
            </a:r>
            <a:r>
              <a:rPr lang="pt-BR" sz="1400" dirty="0" smtClean="0"/>
              <a:t>{Texto, Comandos e Ambientes} % Este comando faz o título da seção.</a:t>
            </a:r>
          </a:p>
          <a:p>
            <a:pPr marL="0" indent="17463">
              <a:buNone/>
            </a:pPr>
            <a:r>
              <a:rPr lang="pt-BR" sz="1400" dirty="0" smtClean="0"/>
              <a:t>Um arquivo fonte do \</a:t>
            </a:r>
            <a:r>
              <a:rPr lang="pt-BR" sz="1400" dirty="0" err="1" smtClean="0"/>
              <a:t>LaTeX</a:t>
            </a:r>
            <a:r>
              <a:rPr lang="pt-BR" sz="1400" dirty="0" smtClean="0"/>
              <a:t>\ contém, além do texto, comandos que indicam como o texto será processado. Palavras são separadas por um ou mais espaços. Parágrafos são separados por uma ou mais linhas em branco. A saída não é afetada por espaços ou linhas em branco extras. A maioria dos comandos do \</a:t>
            </a:r>
            <a:r>
              <a:rPr lang="pt-BR" sz="1400" dirty="0" err="1" smtClean="0"/>
              <a:t>LaTeX</a:t>
            </a:r>
            <a:r>
              <a:rPr lang="pt-BR" sz="1400" dirty="0" smtClean="0"/>
              <a:t> \ são iniciados com o caractere $\</a:t>
            </a:r>
            <a:r>
              <a:rPr lang="pt-BR" sz="1400" dirty="0" err="1" smtClean="0"/>
              <a:t>backslash</a:t>
            </a:r>
            <a:r>
              <a:rPr lang="pt-BR" sz="1400" dirty="0" smtClean="0"/>
              <a:t>$. Uma $\</a:t>
            </a:r>
            <a:r>
              <a:rPr lang="pt-BR" sz="1400" dirty="0" err="1" smtClean="0"/>
              <a:t>backslash</a:t>
            </a:r>
            <a:r>
              <a:rPr lang="pt-BR" sz="1400" dirty="0" smtClean="0"/>
              <a:t>$ sozinha produz um espaço. Um ambiente é uma região do texto que tem um tratamento especial. Um ambiente é iniciado com $\</a:t>
            </a:r>
            <a:r>
              <a:rPr lang="pt-BR" sz="1400" dirty="0" err="1" smtClean="0"/>
              <a:t>backslash</a:t>
            </a:r>
            <a:r>
              <a:rPr lang="pt-BR" sz="1400" dirty="0" smtClean="0"/>
              <a:t>$</a:t>
            </a:r>
            <a:r>
              <a:rPr lang="pt-BR" sz="1400" dirty="0" err="1" smtClean="0"/>
              <a:t>begin</a:t>
            </a:r>
            <a:r>
              <a:rPr lang="pt-BR" sz="1400" dirty="0" smtClean="0"/>
              <a:t>\{nome do ambiente\} e terminado por $\</a:t>
            </a:r>
            <a:r>
              <a:rPr lang="pt-BR" sz="1400" dirty="0" err="1" smtClean="0"/>
              <a:t>backslash</a:t>
            </a:r>
            <a:r>
              <a:rPr lang="pt-BR" sz="1400" dirty="0" smtClean="0"/>
              <a:t>$</a:t>
            </a:r>
            <a:r>
              <a:rPr lang="pt-BR" sz="1400" dirty="0" err="1" smtClean="0"/>
              <a:t>end</a:t>
            </a:r>
            <a:r>
              <a:rPr lang="pt-BR" sz="1400" dirty="0" smtClean="0"/>
              <a:t>\{nome do ambiente\}.</a:t>
            </a:r>
          </a:p>
          <a:p>
            <a:pPr>
              <a:buNone/>
            </a:pPr>
            <a:endParaRPr lang="pt-BR" sz="1400" dirty="0" smtClean="0"/>
          </a:p>
          <a:p>
            <a:pPr>
              <a:buNone/>
            </a:pPr>
            <a:r>
              <a:rPr lang="pt-BR" sz="1400" dirty="0" smtClean="0"/>
              <a:t>%Aspas </a:t>
            </a:r>
          </a:p>
          <a:p>
            <a:pPr>
              <a:buNone/>
            </a:pPr>
            <a:r>
              <a:rPr lang="pt-BR" sz="1400" dirty="0" smtClean="0"/>
              <a:t>Aspas são assim: `</a:t>
            </a:r>
            <a:r>
              <a:rPr lang="pt-BR" sz="1400" dirty="0" err="1" smtClean="0"/>
              <a:t>`Duas</a:t>
            </a:r>
            <a:r>
              <a:rPr lang="pt-BR" sz="1400" dirty="0" smtClean="0"/>
              <a:t> crases no início e dois apóstrofos no fim''. </a:t>
            </a:r>
          </a:p>
          <a:p>
            <a:pPr>
              <a:buNone/>
            </a:pPr>
            <a:endParaRPr lang="pt-BR" sz="1400" dirty="0" smtClean="0"/>
          </a:p>
          <a:p>
            <a:pPr>
              <a:buNone/>
            </a:pPr>
            <a:r>
              <a:rPr lang="pt-BR" sz="1400" dirty="0" smtClean="0"/>
              <a:t>%Texto em itálico deve ser digitado como:</a:t>
            </a:r>
          </a:p>
          <a:p>
            <a:pPr>
              <a:buNone/>
            </a:pPr>
            <a:r>
              <a:rPr lang="pt-BR" sz="1400" dirty="0" smtClean="0"/>
              <a:t>\</a:t>
            </a:r>
            <a:r>
              <a:rPr lang="pt-BR" sz="1400" dirty="0" err="1" smtClean="0"/>
              <a:t>textit</a:t>
            </a:r>
            <a:r>
              <a:rPr lang="pt-BR" sz="1400" dirty="0" smtClean="0"/>
              <a:t>{Isto está em itálico}.</a:t>
            </a:r>
          </a:p>
          <a:p>
            <a:pPr>
              <a:buNone/>
            </a:pPr>
            <a:endParaRPr lang="pt-BR" sz="1400" dirty="0" smtClean="0"/>
          </a:p>
          <a:p>
            <a:pPr>
              <a:buNone/>
            </a:pPr>
            <a:r>
              <a:rPr lang="pt-BR" sz="1400" dirty="0" smtClean="0"/>
              <a:t>%Texto em negrito deve ser digitado como:</a:t>
            </a:r>
          </a:p>
          <a:p>
            <a:pPr>
              <a:buNone/>
            </a:pPr>
            <a:r>
              <a:rPr lang="pt-BR" sz="1400" dirty="0" smtClean="0"/>
              <a:t>\</a:t>
            </a:r>
            <a:r>
              <a:rPr lang="pt-BR" sz="1400" dirty="0" err="1" smtClean="0"/>
              <a:t>textbf</a:t>
            </a:r>
            <a:r>
              <a:rPr lang="pt-BR" sz="1400" dirty="0" smtClean="0"/>
              <a:t>{Isto está em negrito}.</a:t>
            </a:r>
          </a:p>
          <a:p>
            <a:pPr>
              <a:buNone/>
            </a:pPr>
            <a:endParaRPr lang="pt-BR" sz="1400" dirty="0" smtClean="0"/>
          </a:p>
          <a:p>
            <a:pPr>
              <a:buNone/>
            </a:pPr>
            <a:r>
              <a:rPr lang="pt-BR" sz="1400" dirty="0" smtClean="0"/>
              <a:t>\</a:t>
            </a:r>
            <a:r>
              <a:rPr lang="pt-BR" sz="1400" dirty="0" err="1" smtClean="0"/>
              <a:t>subsection</a:t>
            </a:r>
            <a:r>
              <a:rPr lang="pt-BR" sz="1400" dirty="0" smtClean="0"/>
              <a:t>{Um aviso} % Este comando faz o título da subseção.</a:t>
            </a:r>
          </a:p>
          <a:p>
            <a:pPr>
              <a:buNone/>
            </a:pPr>
            <a:r>
              <a:rPr lang="pt-BR" sz="1400" dirty="0" smtClean="0"/>
              <a:t>Lembre-se de não digitar nenhum dos 10 caracteres especiais</a:t>
            </a:r>
          </a:p>
          <a:p>
            <a:pPr>
              <a:buNone/>
            </a:pPr>
            <a:r>
              <a:rPr lang="pt-BR" sz="1400" dirty="0" smtClean="0"/>
              <a:t>% &amp; $ # % _ { } ^ ~ \</a:t>
            </a:r>
          </a:p>
          <a:p>
            <a:pPr>
              <a:buNone/>
            </a:pPr>
            <a:r>
              <a:rPr lang="pt-BR" sz="1400" dirty="0" smtClean="0"/>
              <a:t>\&amp; \$ \# \% \_ \{ \} \^{} \ \~{}\ $\</a:t>
            </a:r>
            <a:r>
              <a:rPr lang="pt-BR" sz="1400" dirty="0" err="1" smtClean="0"/>
              <a:t>backslash</a:t>
            </a:r>
            <a:r>
              <a:rPr lang="pt-BR" sz="1400" dirty="0" smtClean="0"/>
              <a:t>$ exceto como um comando!</a:t>
            </a:r>
          </a:p>
          <a:p>
            <a:pPr>
              <a:buNone/>
            </a:pPr>
            <a:r>
              <a:rPr lang="pt-BR" sz="1400" dirty="0" smtClean="0"/>
              <a:t>\</a:t>
            </a:r>
            <a:r>
              <a:rPr lang="pt-BR" sz="1400" dirty="0" err="1" smtClean="0"/>
              <a:t>end</a:t>
            </a:r>
            <a:r>
              <a:rPr lang="pt-BR" sz="1400" dirty="0" smtClean="0"/>
              <a:t>{</a:t>
            </a:r>
            <a:r>
              <a:rPr lang="pt-BR" sz="1400" dirty="0" err="1" smtClean="0"/>
              <a:t>document</a:t>
            </a:r>
            <a:r>
              <a:rPr lang="pt-BR" sz="1400" dirty="0" smtClean="0"/>
              <a:t>} % O arquivo fonte termina com este comando.</a:t>
            </a:r>
          </a:p>
          <a:p>
            <a:pPr>
              <a:buNone/>
            </a:pPr>
            <a:endParaRPr lang="pt-BR" sz="1400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Dica Para Criar Nova Referência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5698976" cy="4525963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Para adicioná-la ao seu arquivo .</a:t>
            </a:r>
            <a:r>
              <a:rPr lang="pt-BR" dirty="0" err="1" smtClean="0"/>
              <a:t>bib</a:t>
            </a:r>
            <a:r>
              <a:rPr lang="pt-BR" dirty="0" smtClean="0"/>
              <a:t>, vá ao </a:t>
            </a:r>
            <a:r>
              <a:rPr lang="pt-BR" dirty="0" err="1" smtClean="0"/>
              <a:t>Jabref</a:t>
            </a:r>
            <a:r>
              <a:rPr lang="pt-BR" dirty="0" smtClean="0"/>
              <a:t> clique</a:t>
            </a:r>
          </a:p>
          <a:p>
            <a:pPr lvl="1"/>
            <a:r>
              <a:rPr lang="pt-BR" dirty="0" err="1" smtClean="0"/>
              <a:t>BibTeX</a:t>
            </a:r>
            <a:r>
              <a:rPr lang="pt-BR" dirty="0" smtClean="0"/>
              <a:t> </a:t>
            </a:r>
            <a:r>
              <a:rPr lang="pt-BR" dirty="0" smtClean="0">
                <a:sym typeface="Wingdings" pitchFamily="2" charset="2"/>
              </a:rPr>
              <a:t></a:t>
            </a:r>
            <a:r>
              <a:rPr lang="pt-BR" dirty="0" smtClean="0"/>
              <a:t> </a:t>
            </a:r>
            <a:r>
              <a:rPr lang="pt-BR" dirty="0" err="1" smtClean="0"/>
              <a:t>New</a:t>
            </a:r>
            <a:r>
              <a:rPr lang="pt-BR" dirty="0" smtClean="0"/>
              <a:t> </a:t>
            </a:r>
            <a:r>
              <a:rPr lang="pt-BR" dirty="0" err="1" smtClean="0"/>
              <a:t>Entry</a:t>
            </a:r>
            <a:endParaRPr lang="pt-BR" dirty="0" smtClean="0"/>
          </a:p>
          <a:p>
            <a:pPr lvl="1"/>
            <a:r>
              <a:rPr lang="pt-BR" dirty="0" smtClean="0"/>
              <a:t>Na janela que aparecerá, escolha </a:t>
            </a:r>
            <a:r>
              <a:rPr lang="pt-BR" dirty="0" err="1" smtClean="0"/>
              <a:t>Article</a:t>
            </a:r>
            <a:endParaRPr lang="pt-BR" dirty="0" smtClean="0"/>
          </a:p>
          <a:p>
            <a:pPr lvl="1"/>
            <a:r>
              <a:rPr lang="pt-BR" dirty="0" smtClean="0"/>
              <a:t>Clique na guia </a:t>
            </a:r>
            <a:r>
              <a:rPr lang="pt-BR" dirty="0" err="1" smtClean="0"/>
              <a:t>BibTeX</a:t>
            </a:r>
            <a:r>
              <a:rPr lang="pt-BR" dirty="0" smtClean="0"/>
              <a:t> Source e cole o texto da referência</a:t>
            </a:r>
          </a:p>
          <a:p>
            <a:r>
              <a:rPr lang="pt-BR" dirty="0" smtClean="0"/>
              <a:t>Para utilizar a referência basta utilizar \cite{</a:t>
            </a:r>
            <a:r>
              <a:rPr lang="pt-BR" dirty="0" err="1" smtClean="0"/>
              <a:t>idreferencia</a:t>
            </a:r>
            <a:r>
              <a:rPr lang="pt-BR" dirty="0" smtClean="0"/>
              <a:t>} no arquivo .</a:t>
            </a:r>
            <a:r>
              <a:rPr lang="pt-BR" dirty="0" err="1" smtClean="0"/>
              <a:t>tex</a:t>
            </a:r>
            <a:endParaRPr lang="pt-B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2492896"/>
            <a:ext cx="464815" cy="422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57925" y="3212976"/>
            <a:ext cx="288607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Principais Tipos de 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77500" lnSpcReduction="20000"/>
          </a:bodyPr>
          <a:lstStyle/>
          <a:p>
            <a:r>
              <a:rPr lang="pt-BR" dirty="0" err="1" smtClean="0"/>
              <a:t>Article</a:t>
            </a:r>
            <a:endParaRPr lang="pt-BR" dirty="0" smtClean="0"/>
          </a:p>
          <a:p>
            <a:pPr lvl="1"/>
            <a:r>
              <a:rPr lang="pt-BR" dirty="0" smtClean="0"/>
              <a:t>Artigo em jornal ou revista científica</a:t>
            </a:r>
          </a:p>
          <a:p>
            <a:pPr lvl="1"/>
            <a:r>
              <a:rPr lang="pt-BR" dirty="0" smtClean="0"/>
              <a:t>Campos obrigatórios: </a:t>
            </a:r>
            <a:r>
              <a:rPr lang="pt-BR" dirty="0" err="1" smtClean="0"/>
              <a:t>author</a:t>
            </a:r>
            <a:r>
              <a:rPr lang="pt-BR" dirty="0" smtClean="0"/>
              <a:t>, </a:t>
            </a:r>
            <a:r>
              <a:rPr lang="pt-BR" dirty="0" err="1" smtClean="0"/>
              <a:t>title</a:t>
            </a:r>
            <a:r>
              <a:rPr lang="pt-BR" dirty="0" smtClean="0"/>
              <a:t>, </a:t>
            </a:r>
            <a:r>
              <a:rPr lang="pt-BR" dirty="0" err="1" smtClean="0"/>
              <a:t>journal</a:t>
            </a:r>
            <a:r>
              <a:rPr lang="pt-BR" dirty="0" smtClean="0"/>
              <a:t>, </a:t>
            </a:r>
            <a:r>
              <a:rPr lang="pt-BR" dirty="0" err="1" smtClean="0"/>
              <a:t>year</a:t>
            </a:r>
            <a:endParaRPr lang="pt-BR" dirty="0" smtClean="0"/>
          </a:p>
          <a:p>
            <a:r>
              <a:rPr lang="pt-BR" dirty="0" err="1" smtClean="0"/>
              <a:t>Inproceedings</a:t>
            </a:r>
            <a:r>
              <a:rPr lang="pt-BR" dirty="0" smtClean="0"/>
              <a:t> </a:t>
            </a:r>
            <a:r>
              <a:rPr lang="pt-BR" dirty="0" err="1" smtClean="0"/>
              <a:t>or</a:t>
            </a:r>
            <a:r>
              <a:rPr lang="pt-BR" dirty="0" smtClean="0"/>
              <a:t> </a:t>
            </a:r>
            <a:r>
              <a:rPr lang="pt-BR" dirty="0" err="1" smtClean="0"/>
              <a:t>conference</a:t>
            </a:r>
            <a:endParaRPr lang="pt-BR" dirty="0" smtClean="0"/>
          </a:p>
          <a:p>
            <a:pPr lvl="1"/>
            <a:r>
              <a:rPr lang="pt-BR" dirty="0" smtClean="0"/>
              <a:t>Artigo em conferência</a:t>
            </a:r>
          </a:p>
          <a:p>
            <a:pPr lvl="1"/>
            <a:r>
              <a:rPr lang="pt-BR" dirty="0" smtClean="0"/>
              <a:t>Campos obrigatórios:  </a:t>
            </a:r>
            <a:r>
              <a:rPr lang="pt-BR" dirty="0" err="1" smtClean="0"/>
              <a:t>author</a:t>
            </a:r>
            <a:r>
              <a:rPr lang="pt-BR" dirty="0" smtClean="0"/>
              <a:t>, </a:t>
            </a:r>
            <a:r>
              <a:rPr lang="pt-BR" dirty="0" err="1" smtClean="0"/>
              <a:t>title</a:t>
            </a:r>
            <a:r>
              <a:rPr lang="pt-BR" dirty="0" smtClean="0"/>
              <a:t>, </a:t>
            </a:r>
            <a:r>
              <a:rPr lang="pt-BR" dirty="0" err="1" smtClean="0"/>
              <a:t>booktitle</a:t>
            </a:r>
            <a:r>
              <a:rPr lang="pt-BR" dirty="0" smtClean="0"/>
              <a:t>, </a:t>
            </a:r>
            <a:r>
              <a:rPr lang="pt-BR" dirty="0" err="1" smtClean="0"/>
              <a:t>year</a:t>
            </a:r>
            <a:endParaRPr lang="pt-BR" dirty="0" smtClean="0"/>
          </a:p>
          <a:p>
            <a:r>
              <a:rPr lang="pt-BR" dirty="0" smtClean="0"/>
              <a:t>Book: livro</a:t>
            </a:r>
          </a:p>
          <a:p>
            <a:r>
              <a:rPr lang="pt-BR" dirty="0" err="1" smtClean="0"/>
              <a:t>PHDThesis</a:t>
            </a:r>
            <a:r>
              <a:rPr lang="pt-BR" dirty="0" smtClean="0"/>
              <a:t> e </a:t>
            </a:r>
            <a:r>
              <a:rPr lang="pt-BR" dirty="0" err="1" smtClean="0"/>
              <a:t>Mastersthesis</a:t>
            </a:r>
            <a:r>
              <a:rPr lang="pt-BR" dirty="0" smtClean="0"/>
              <a:t>: tese de doutorado e mestrado</a:t>
            </a:r>
          </a:p>
          <a:p>
            <a:r>
              <a:rPr lang="pt-BR" dirty="0" err="1" smtClean="0"/>
              <a:t>Techreport</a:t>
            </a:r>
            <a:r>
              <a:rPr lang="pt-BR" dirty="0" smtClean="0"/>
              <a:t>: relatório técnico.</a:t>
            </a:r>
          </a:p>
          <a:p>
            <a:r>
              <a:rPr lang="pt-BR" dirty="0" smtClean="0"/>
              <a:t>Manual: documentação técnica.</a:t>
            </a:r>
          </a:p>
          <a:p>
            <a:r>
              <a:rPr lang="pt-BR" dirty="0" err="1" smtClean="0"/>
              <a:t>Misc</a:t>
            </a:r>
            <a:r>
              <a:rPr lang="pt-BR" dirty="0" smtClean="0"/>
              <a:t>: quando nada se encaixa.</a:t>
            </a:r>
          </a:p>
          <a:p>
            <a:r>
              <a:rPr lang="pt-BR" dirty="0" smtClean="0"/>
              <a:t>Outros: </a:t>
            </a:r>
            <a:r>
              <a:rPr lang="pt-BR" dirty="0" err="1" smtClean="0"/>
              <a:t>unpublished</a:t>
            </a:r>
            <a:r>
              <a:rPr lang="pt-BR" dirty="0" smtClean="0"/>
              <a:t>, </a:t>
            </a:r>
            <a:r>
              <a:rPr lang="pt-BR" dirty="0" err="1" smtClean="0"/>
              <a:t>proceedings</a:t>
            </a:r>
            <a:r>
              <a:rPr lang="pt-BR" dirty="0" smtClean="0"/>
              <a:t>, </a:t>
            </a:r>
            <a:r>
              <a:rPr lang="pt-BR" dirty="0" err="1" smtClean="0"/>
              <a:t>incollection</a:t>
            </a:r>
            <a:r>
              <a:rPr lang="pt-BR" dirty="0" smtClean="0"/>
              <a:t>, </a:t>
            </a:r>
            <a:r>
              <a:rPr lang="pt-BR" dirty="0" err="1" smtClean="0"/>
              <a:t>inbook</a:t>
            </a:r>
            <a:r>
              <a:rPr lang="pt-BR" dirty="0" smtClean="0"/>
              <a:t> e </a:t>
            </a:r>
            <a:r>
              <a:rPr lang="pt-BR" dirty="0" err="1" smtClean="0"/>
              <a:t>booklet</a:t>
            </a:r>
            <a:r>
              <a:rPr lang="pt-BR" dirty="0" smtClean="0"/>
              <a:t>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36912"/>
            <a:ext cx="8229600" cy="1143000"/>
          </a:xfrm>
        </p:spPr>
        <p:txBody>
          <a:bodyPr/>
          <a:lstStyle/>
          <a:p>
            <a:r>
              <a:rPr lang="pt-BR" dirty="0" smtClean="0"/>
              <a:t>Utilizando </a:t>
            </a:r>
            <a:r>
              <a:rPr lang="pt-BR" dirty="0" err="1" smtClean="0"/>
              <a:t>Templates</a:t>
            </a:r>
            <a:endParaRPr lang="pt-BR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Utilizando </a:t>
            </a:r>
            <a:r>
              <a:rPr lang="pt-BR" dirty="0" err="1" smtClean="0"/>
              <a:t>Templates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Um </a:t>
            </a:r>
            <a:r>
              <a:rPr lang="pt-BR" dirty="0" err="1" smtClean="0"/>
              <a:t>template</a:t>
            </a:r>
            <a:r>
              <a:rPr lang="pt-BR" dirty="0" smtClean="0"/>
              <a:t> define o formato de um texto</a:t>
            </a:r>
          </a:p>
          <a:p>
            <a:pPr lvl="1"/>
            <a:r>
              <a:rPr lang="pt-BR" dirty="0" smtClean="0"/>
              <a:t>Fonte</a:t>
            </a:r>
          </a:p>
          <a:p>
            <a:pPr lvl="1"/>
            <a:r>
              <a:rPr lang="pt-BR" dirty="0" smtClean="0"/>
              <a:t>Espaçamento</a:t>
            </a:r>
          </a:p>
          <a:p>
            <a:pPr lvl="1"/>
            <a:r>
              <a:rPr lang="pt-BR" dirty="0" smtClean="0"/>
              <a:t>Coluna </a:t>
            </a:r>
            <a:r>
              <a:rPr lang="pt-BR" dirty="0" err="1" smtClean="0"/>
              <a:t>simple</a:t>
            </a:r>
            <a:r>
              <a:rPr lang="pt-BR" dirty="0" smtClean="0"/>
              <a:t> ou duplas, </a:t>
            </a:r>
            <a:r>
              <a:rPr lang="pt-BR" dirty="0" err="1" smtClean="0"/>
              <a:t>etc</a:t>
            </a:r>
            <a:endParaRPr lang="pt-BR" dirty="0" smtClean="0"/>
          </a:p>
          <a:p>
            <a:r>
              <a:rPr lang="pt-BR" dirty="0" smtClean="0"/>
              <a:t>Definidos em arquivos .</a:t>
            </a:r>
            <a:r>
              <a:rPr lang="pt-BR" dirty="0" err="1" smtClean="0"/>
              <a:t>cls</a:t>
            </a:r>
            <a:endParaRPr lang="pt-BR" dirty="0" smtClean="0"/>
          </a:p>
          <a:p>
            <a:r>
              <a:rPr lang="pt-BR" dirty="0" smtClean="0"/>
              <a:t>Ex:</a:t>
            </a:r>
          </a:p>
          <a:p>
            <a:pPr lvl="1"/>
            <a:r>
              <a:rPr lang="pt-BR" dirty="0" smtClean="0">
                <a:hlinkClick r:id="rId2"/>
              </a:rPr>
              <a:t>PPGCC</a:t>
            </a:r>
            <a:r>
              <a:rPr lang="pt-BR" dirty="0" smtClean="0"/>
              <a:t> – Programa de Pós-Graduação em Ciência da Computação - UFMG</a:t>
            </a:r>
          </a:p>
          <a:p>
            <a:pPr lvl="1"/>
            <a:r>
              <a:rPr lang="pt-BR" dirty="0" smtClean="0">
                <a:hlinkClick r:id="rId3"/>
              </a:rPr>
              <a:t>IEEETRANS</a:t>
            </a:r>
            <a:r>
              <a:rPr lang="pt-BR" dirty="0" smtClean="0"/>
              <a:t> – IEEE </a:t>
            </a:r>
            <a:r>
              <a:rPr lang="pt-BR" dirty="0" err="1" smtClean="0"/>
              <a:t>Transactions</a:t>
            </a:r>
            <a:endParaRPr lang="pt-BR" dirty="0" smtClean="0"/>
          </a:p>
          <a:p>
            <a:pPr lvl="1"/>
            <a:r>
              <a:rPr lang="pt-BR" dirty="0" smtClean="0">
                <a:hlinkClick r:id="rId4"/>
              </a:rPr>
              <a:t>SBC</a:t>
            </a:r>
            <a:r>
              <a:rPr lang="pt-BR" dirty="0" smtClean="0"/>
              <a:t> – Sociedade Brasileira de Computação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Primeiro Texto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Aqui utilizaremos o </a:t>
            </a:r>
            <a:r>
              <a:rPr lang="pt-BR" dirty="0" err="1" smtClean="0"/>
              <a:t>Miktex</a:t>
            </a:r>
            <a:r>
              <a:rPr lang="pt-BR" dirty="0" smtClean="0"/>
              <a:t> e </a:t>
            </a:r>
            <a:r>
              <a:rPr lang="pt-BR" dirty="0" err="1" smtClean="0"/>
              <a:t>TexnicCenter</a:t>
            </a:r>
            <a:r>
              <a:rPr lang="pt-BR" dirty="0" smtClean="0"/>
              <a:t> </a:t>
            </a:r>
          </a:p>
          <a:p>
            <a:pPr lvl="1"/>
            <a:r>
              <a:rPr lang="pt-BR" dirty="0" err="1" smtClean="0"/>
              <a:t>Miktex</a:t>
            </a:r>
            <a:r>
              <a:rPr lang="pt-BR" dirty="0" smtClean="0"/>
              <a:t>: pacote que processa o texto </a:t>
            </a:r>
          </a:p>
          <a:p>
            <a:pPr lvl="1"/>
            <a:r>
              <a:rPr lang="pt-BR" dirty="0" err="1" smtClean="0"/>
              <a:t>TexnicCenter</a:t>
            </a:r>
            <a:r>
              <a:rPr lang="pt-BR" dirty="0" smtClean="0"/>
              <a:t>: editor de texto</a:t>
            </a:r>
          </a:p>
          <a:p>
            <a:r>
              <a:rPr lang="pt-BR" dirty="0" smtClean="0"/>
              <a:t>No </a:t>
            </a:r>
            <a:r>
              <a:rPr lang="pt-BR" dirty="0" err="1" smtClean="0"/>
              <a:t>Miktex</a:t>
            </a:r>
            <a:r>
              <a:rPr lang="pt-BR" dirty="0" smtClean="0"/>
              <a:t>, crie um novo arquivo e copie o código do slide anterior</a:t>
            </a:r>
          </a:p>
          <a:p>
            <a:r>
              <a:rPr lang="pt-BR" dirty="0" smtClean="0"/>
              <a:t>Salve como </a:t>
            </a:r>
            <a:r>
              <a:rPr lang="pt-BR" dirty="0" err="1" smtClean="0"/>
              <a:t>basico</a:t>
            </a:r>
            <a:r>
              <a:rPr lang="pt-BR" dirty="0" smtClean="0"/>
              <a:t>.</a:t>
            </a:r>
            <a:r>
              <a:rPr lang="pt-BR" dirty="0" err="1" smtClean="0"/>
              <a:t>tex</a:t>
            </a:r>
            <a:endParaRPr lang="pt-BR" dirty="0" smtClean="0"/>
          </a:p>
          <a:p>
            <a:r>
              <a:rPr lang="pt-BR" dirty="0" smtClean="0"/>
              <a:t>Botões de atalho:</a:t>
            </a:r>
          </a:p>
          <a:p>
            <a:endParaRPr lang="pt-BR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6093296"/>
            <a:ext cx="356439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2267744" y="537321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Compila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3635896" y="537321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Visualiza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5004048" y="5086925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Compila e Visualiza</a:t>
            </a:r>
            <a:endParaRPr lang="pt-BR" dirty="0"/>
          </a:p>
        </p:txBody>
      </p:sp>
      <p:cxnSp>
        <p:nvCxnSpPr>
          <p:cNvPr id="15" name="Conector de seta reta 14"/>
          <p:cNvCxnSpPr/>
          <p:nvPr/>
        </p:nvCxnSpPr>
        <p:spPr>
          <a:xfrm>
            <a:off x="2915816" y="5805264"/>
            <a:ext cx="0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de seta reta 16"/>
          <p:cNvCxnSpPr/>
          <p:nvPr/>
        </p:nvCxnSpPr>
        <p:spPr>
          <a:xfrm>
            <a:off x="4211960" y="5805264"/>
            <a:ext cx="0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de seta reta 17"/>
          <p:cNvCxnSpPr/>
          <p:nvPr/>
        </p:nvCxnSpPr>
        <p:spPr>
          <a:xfrm>
            <a:off x="5652120" y="5805264"/>
            <a:ext cx="0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 básica de um texto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b="1" dirty="0" smtClean="0"/>
              <a:t>\</a:t>
            </a:r>
            <a:r>
              <a:rPr lang="pt-BR" b="1" dirty="0" err="1" smtClean="0"/>
              <a:t>documentclass</a:t>
            </a:r>
            <a:r>
              <a:rPr lang="pt-BR" b="1" dirty="0" smtClean="0"/>
              <a:t>[opções]{estilo}</a:t>
            </a:r>
            <a:r>
              <a:rPr lang="pt-BR" dirty="0" smtClean="0"/>
              <a:t>  %Estilo do texto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	Comandos globais %preâmbulo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b="1" dirty="0" smtClean="0"/>
              <a:t>\</a:t>
            </a:r>
            <a:r>
              <a:rPr lang="pt-BR" b="1" dirty="0" err="1" smtClean="0"/>
              <a:t>begin</a:t>
            </a:r>
            <a:r>
              <a:rPr lang="pt-BR" b="1" dirty="0" smtClean="0"/>
              <a:t>{</a:t>
            </a:r>
            <a:r>
              <a:rPr lang="pt-BR" b="1" dirty="0" err="1" smtClean="0"/>
              <a:t>document</a:t>
            </a:r>
            <a:r>
              <a:rPr lang="pt-BR" b="1" dirty="0" smtClean="0"/>
              <a:t>} </a:t>
            </a:r>
            <a:r>
              <a:rPr lang="pt-BR" dirty="0" smtClean="0"/>
              <a:t>  %Início do documento</a:t>
            </a:r>
          </a:p>
          <a:p>
            <a:pPr>
              <a:buNone/>
            </a:pPr>
            <a:r>
              <a:rPr lang="pt-BR" dirty="0" smtClean="0"/>
              <a:t>	Texto e comandos de efeito local</a:t>
            </a:r>
          </a:p>
          <a:p>
            <a:pPr>
              <a:buNone/>
            </a:pPr>
            <a:r>
              <a:rPr lang="pt-BR" b="1" dirty="0" smtClean="0"/>
              <a:t>\</a:t>
            </a:r>
            <a:r>
              <a:rPr lang="pt-BR" b="1" dirty="0" err="1" smtClean="0"/>
              <a:t>end</a:t>
            </a:r>
            <a:r>
              <a:rPr lang="pt-BR" b="1" dirty="0" smtClean="0"/>
              <a:t>{</a:t>
            </a:r>
            <a:r>
              <a:rPr lang="pt-BR" b="1" dirty="0" err="1" smtClean="0"/>
              <a:t>document</a:t>
            </a:r>
            <a:r>
              <a:rPr lang="pt-BR" b="1" dirty="0" smtClean="0"/>
              <a:t>}       </a:t>
            </a:r>
            <a:r>
              <a:rPr lang="pt-BR" dirty="0" smtClean="0"/>
              <a:t>%fim do documento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Primeiro Texto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O símbolo % define comentários</a:t>
            </a:r>
          </a:p>
          <a:p>
            <a:r>
              <a:rPr lang="pt-BR" dirty="0" smtClean="0"/>
              <a:t>\</a:t>
            </a:r>
            <a:r>
              <a:rPr lang="pt-BR" dirty="0" err="1" smtClean="0"/>
              <a:t>documentclass</a:t>
            </a:r>
            <a:r>
              <a:rPr lang="pt-BR" dirty="0" smtClean="0"/>
              <a:t>[a4paper,12pt]{</a:t>
            </a:r>
            <a:r>
              <a:rPr lang="pt-BR" dirty="0" err="1" smtClean="0"/>
              <a:t>article</a:t>
            </a:r>
            <a:r>
              <a:rPr lang="pt-BR" dirty="0" smtClean="0"/>
              <a:t>}</a:t>
            </a:r>
          </a:p>
          <a:p>
            <a:pPr lvl="1"/>
            <a:r>
              <a:rPr lang="pt-BR" dirty="0" smtClean="0"/>
              <a:t>Formato A4 e fonte 12</a:t>
            </a:r>
          </a:p>
          <a:p>
            <a:pPr lvl="1"/>
            <a:r>
              <a:rPr lang="pt-BR" dirty="0" smtClean="0"/>
              <a:t>O texto possui formato de </a:t>
            </a:r>
            <a:r>
              <a:rPr lang="pt-BR" i="1" dirty="0" err="1" smtClean="0"/>
              <a:t>article</a:t>
            </a:r>
            <a:r>
              <a:rPr lang="pt-BR" dirty="0" smtClean="0"/>
              <a:t>, mas poderia ser </a:t>
            </a:r>
            <a:r>
              <a:rPr lang="pt-BR" i="1" dirty="0" err="1" smtClean="0"/>
              <a:t>report</a:t>
            </a:r>
            <a:r>
              <a:rPr lang="pt-BR" dirty="0" smtClean="0"/>
              <a:t>, </a:t>
            </a:r>
            <a:r>
              <a:rPr lang="pt-BR" i="1" dirty="0" smtClean="0"/>
              <a:t>book</a:t>
            </a:r>
            <a:r>
              <a:rPr lang="pt-BR" dirty="0" smtClean="0"/>
              <a:t> ou </a:t>
            </a:r>
            <a:r>
              <a:rPr lang="pt-BR" i="1" dirty="0" err="1" smtClean="0"/>
              <a:t>letter</a:t>
            </a:r>
            <a:r>
              <a:rPr lang="pt-BR" i="1" dirty="0" smtClean="0"/>
              <a:t>.</a:t>
            </a:r>
          </a:p>
          <a:p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</a:t>
            </a:r>
            <a:r>
              <a:rPr lang="pt-BR" dirty="0" err="1" smtClean="0"/>
              <a:t>brazil</a:t>
            </a:r>
            <a:r>
              <a:rPr lang="pt-BR" dirty="0" smtClean="0"/>
              <a:t>]{babel}</a:t>
            </a:r>
          </a:p>
          <a:p>
            <a:pPr lvl="1"/>
            <a:r>
              <a:rPr lang="pt-BR" dirty="0" smtClean="0"/>
              <a:t>Suporte para escrever em português (acentos no arquivo fonte)</a:t>
            </a:r>
          </a:p>
          <a:p>
            <a:r>
              <a:rPr lang="pt-BR" dirty="0" smtClean="0"/>
              <a:t>\</a:t>
            </a:r>
            <a:r>
              <a:rPr lang="pt-BR" dirty="0" err="1" smtClean="0"/>
              <a:t>usepackage</a:t>
            </a:r>
            <a:r>
              <a:rPr lang="pt-BR" dirty="0" smtClean="0"/>
              <a:t>[latin1]{</a:t>
            </a:r>
            <a:r>
              <a:rPr lang="pt-BR" dirty="0" err="1" smtClean="0"/>
              <a:t>inputenc</a:t>
            </a:r>
            <a:r>
              <a:rPr lang="pt-BR" dirty="0" smtClean="0"/>
              <a:t>}</a:t>
            </a:r>
          </a:p>
          <a:p>
            <a:pPr lvl="1"/>
            <a:r>
              <a:rPr lang="pt-BR" dirty="0" smtClean="0"/>
              <a:t>Adiciona a codificação do formato ASCII-&gt; exibe caracteres acentuados.</a:t>
            </a:r>
          </a:p>
          <a:p>
            <a:r>
              <a:rPr lang="pt-BR" dirty="0" smtClean="0"/>
              <a:t> \</a:t>
            </a:r>
            <a:r>
              <a:rPr lang="pt-BR" dirty="0" err="1" smtClean="0"/>
              <a:t>begin</a:t>
            </a:r>
            <a:r>
              <a:rPr lang="pt-BR" dirty="0" smtClean="0"/>
              <a:t>{</a:t>
            </a:r>
            <a:r>
              <a:rPr lang="pt-BR" dirty="0" err="1" smtClean="0"/>
              <a:t>document</a:t>
            </a:r>
            <a:r>
              <a:rPr lang="pt-BR" dirty="0" smtClean="0"/>
              <a:t>}  </a:t>
            </a:r>
            <a:r>
              <a:rPr lang="pt-BR" dirty="0" smtClean="0">
                <a:sym typeface="Wingdings" pitchFamily="2" charset="2"/>
              </a:rPr>
              <a:t> início do seu documento</a:t>
            </a:r>
          </a:p>
          <a:p>
            <a:r>
              <a:rPr lang="pt-BR" dirty="0" smtClean="0">
                <a:sym typeface="Wingdings" pitchFamily="2" charset="2"/>
              </a:rPr>
              <a:t>\</a:t>
            </a:r>
            <a:r>
              <a:rPr lang="pt-BR" dirty="0" err="1" smtClean="0">
                <a:sym typeface="Wingdings" pitchFamily="2" charset="2"/>
              </a:rPr>
              <a:t>end</a:t>
            </a:r>
            <a:r>
              <a:rPr lang="pt-BR" dirty="0" smtClean="0">
                <a:sym typeface="Wingdings" pitchFamily="2" charset="2"/>
              </a:rPr>
              <a:t>{</a:t>
            </a:r>
            <a:r>
              <a:rPr lang="pt-BR" dirty="0" err="1" smtClean="0">
                <a:sym typeface="Wingdings" pitchFamily="2" charset="2"/>
              </a:rPr>
              <a:t>document</a:t>
            </a:r>
            <a:r>
              <a:rPr lang="pt-BR" dirty="0" smtClean="0">
                <a:sym typeface="Wingdings" pitchFamily="2" charset="2"/>
              </a:rPr>
              <a:t>}  final do documento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 sz="20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5037</TotalTime>
  <Words>2460</Words>
  <Application>Microsoft Office PowerPoint</Application>
  <PresentationFormat>Apresentação na tela (4:3)</PresentationFormat>
  <Paragraphs>499</Paragraphs>
  <Slides>63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63</vt:i4>
      </vt:variant>
    </vt:vector>
  </HeadingPairs>
  <TitlesOfParts>
    <vt:vector size="64" baseType="lpstr">
      <vt:lpstr>Tema do Office</vt:lpstr>
      <vt:lpstr>Curso de Latex</vt:lpstr>
      <vt:lpstr>Programas Necessários</vt:lpstr>
      <vt:lpstr>Introdução</vt:lpstr>
      <vt:lpstr>Introdução</vt:lpstr>
      <vt:lpstr>Primeiro texto</vt:lpstr>
      <vt:lpstr>Slide 6</vt:lpstr>
      <vt:lpstr>Primeiro Texto</vt:lpstr>
      <vt:lpstr>Estrutura básica de um texto</vt:lpstr>
      <vt:lpstr>Primeiro Texto</vt:lpstr>
      <vt:lpstr>Primeiro Texto</vt:lpstr>
      <vt:lpstr>Manipulando a Fonte</vt:lpstr>
      <vt:lpstr>Mudando o Tipo de Letra</vt:lpstr>
      <vt:lpstr>Mudando o Tipo de Letra</vt:lpstr>
      <vt:lpstr>Mudando o Tipo de Letra</vt:lpstr>
      <vt:lpstr>Mudando o Tamanho da Letra</vt:lpstr>
      <vt:lpstr>Mudando o Tamanho da Letra</vt:lpstr>
      <vt:lpstr>Cores das Fontes</vt:lpstr>
      <vt:lpstr>Lista e Enumeração</vt:lpstr>
      <vt:lpstr>Lista e Enumeração</vt:lpstr>
      <vt:lpstr>Slide 20</vt:lpstr>
      <vt:lpstr>Lista e Enumeração</vt:lpstr>
      <vt:lpstr>Fórmulas Matemáticas</vt:lpstr>
      <vt:lpstr>Fórmulas Matemáticas</vt:lpstr>
      <vt:lpstr>Fórmulas Matemáticas</vt:lpstr>
      <vt:lpstr>Equações Numeradas</vt:lpstr>
      <vt:lpstr>Equações Numeradas</vt:lpstr>
      <vt:lpstr>Equações Numeradas</vt:lpstr>
      <vt:lpstr>Índices e Expoentes</vt:lpstr>
      <vt:lpstr>Índices e Expoentes</vt:lpstr>
      <vt:lpstr>Índices e Expoentes</vt:lpstr>
      <vt:lpstr>Símbolos</vt:lpstr>
      <vt:lpstr>Símbolos</vt:lpstr>
      <vt:lpstr>Símbolos</vt:lpstr>
      <vt:lpstr>Símbolos</vt:lpstr>
      <vt:lpstr>Símbolos</vt:lpstr>
      <vt:lpstr>Slide 36</vt:lpstr>
      <vt:lpstr>Símbolos</vt:lpstr>
      <vt:lpstr>Figuras</vt:lpstr>
      <vt:lpstr>Figuras</vt:lpstr>
      <vt:lpstr>Figuras</vt:lpstr>
      <vt:lpstr>Figuras</vt:lpstr>
      <vt:lpstr>Figuras</vt:lpstr>
      <vt:lpstr>Referências</vt:lpstr>
      <vt:lpstr>Referências</vt:lpstr>
      <vt:lpstr>Slide 45</vt:lpstr>
      <vt:lpstr>Slide 46</vt:lpstr>
      <vt:lpstr>Tipos de Referências</vt:lpstr>
      <vt:lpstr>Slide 48</vt:lpstr>
      <vt:lpstr>Tipos de Referências</vt:lpstr>
      <vt:lpstr>Citação</vt:lpstr>
      <vt:lpstr>Citação</vt:lpstr>
      <vt:lpstr>comcitacao.tex</vt:lpstr>
      <vt:lpstr>comcitacao.tex</vt:lpstr>
      <vt:lpstr>comcitacao.tex</vt:lpstr>
      <vt:lpstr>referencias.bib</vt:lpstr>
      <vt:lpstr>Manipulação de Referências</vt:lpstr>
      <vt:lpstr>Dica Para Criar Nova Referência</vt:lpstr>
      <vt:lpstr>Dica Para Criar Nova Referência</vt:lpstr>
      <vt:lpstr>Dica Para Criar Nova Referência</vt:lpstr>
      <vt:lpstr>Dica Para Criar Nova Referência</vt:lpstr>
      <vt:lpstr>Principais Tipos de Referências</vt:lpstr>
      <vt:lpstr>Utilizando Templates</vt:lpstr>
      <vt:lpstr>Utilizando Templates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de Latex</dc:title>
  <dc:creator>Rone</dc:creator>
  <cp:lastModifiedBy>rone</cp:lastModifiedBy>
  <cp:revision>128</cp:revision>
  <dcterms:created xsi:type="dcterms:W3CDTF">2013-05-31T10:28:01Z</dcterms:created>
  <dcterms:modified xsi:type="dcterms:W3CDTF">2013-06-05T11:01:35Z</dcterms:modified>
</cp:coreProperties>
</file>