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77" r:id="rId4"/>
    <p:sldId id="259" r:id="rId5"/>
    <p:sldId id="260" r:id="rId6"/>
    <p:sldId id="261" r:id="rId7"/>
    <p:sldId id="263" r:id="rId8"/>
    <p:sldId id="266" r:id="rId9"/>
    <p:sldId id="267" r:id="rId10"/>
    <p:sldId id="268" r:id="rId11"/>
    <p:sldId id="269" r:id="rId12"/>
    <p:sldId id="270" r:id="rId13"/>
    <p:sldId id="272" r:id="rId14"/>
    <p:sldId id="275" r:id="rId15"/>
    <p:sldId id="276" r:id="rId16"/>
    <p:sldId id="282" r:id="rId17"/>
    <p:sldId id="283" r:id="rId18"/>
    <p:sldId id="289" r:id="rId19"/>
    <p:sldId id="284" r:id="rId20"/>
    <p:sldId id="285" r:id="rId21"/>
    <p:sldId id="286" r:id="rId22"/>
    <p:sldId id="287" r:id="rId23"/>
    <p:sldId id="288" r:id="rId24"/>
    <p:sldId id="291" r:id="rId25"/>
    <p:sldId id="292" r:id="rId26"/>
    <p:sldId id="290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0" r:id="rId35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22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D4FB2-7F37-4669-8B31-3DAFD9CEAEFE}" type="datetimeFigureOut">
              <a:rPr lang="pt-BR" smtClean="0"/>
              <a:t>06/02/2023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3371A-73ED-47EA-A5BB-925A87B65B1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svWVHEihyNI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youtu.be/RHb-8hXs3HE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>
                <a:hlinkClick r:id="rId3"/>
              </a:rPr>
              <a:t>https://youtu.be/svWVHEihyNI</a:t>
            </a:r>
            <a:r>
              <a:rPr lang="pt-BR" dirty="0" smtClean="0"/>
              <a:t>  </a:t>
            </a:r>
            <a:r>
              <a:rPr lang="pt-BR" dirty="0" smtClean="0">
                <a:sym typeface="Wingdings" pitchFamily="2" charset="2"/>
              </a:rPr>
              <a:t> Pilha    </a:t>
            </a:r>
            <a:r>
              <a:rPr lang="pt-BR" dirty="0" smtClean="0">
                <a:hlinkClick r:id="rId4"/>
              </a:rPr>
              <a:t>https://youtu.be/RHb-8hXs3HE</a:t>
            </a:r>
            <a:r>
              <a:rPr lang="pt-BR" dirty="0" smtClean="0"/>
              <a:t> </a:t>
            </a:r>
            <a:r>
              <a:rPr lang="pt-BR" dirty="0" smtClean="0">
                <a:sym typeface="Wingdings" pitchFamily="2" charset="2"/>
              </a:rPr>
              <a:t> Fila</a:t>
            </a:r>
            <a:endParaRPr lang="pt-B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F3371A-73ED-47EA-A5BB-925A87B65B16}" type="slidenum">
              <a:rPr lang="pt-BR" smtClean="0"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06/02/2023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06/02/2023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06/02/2023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06/02/2023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06/02/2023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06/02/2023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06/02/2023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06/02/2023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06/02/2023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06/02/2023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10A2-AF66-4CD5-AA5B-BE5DD343D4D5}" type="datetimeFigureOut">
              <a:rPr lang="pt-BR" smtClean="0"/>
              <a:pPr/>
              <a:t>06/02/2023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A10A2-AF66-4CD5-AA5B-BE5DD343D4D5}" type="datetimeFigureOut">
              <a:rPr lang="pt-BR" smtClean="0"/>
              <a:pPr/>
              <a:t>06/02/2023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E0EA6-A524-4808-BF50-26675A8484D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028700"/>
            <a:ext cx="7772400" cy="8572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CN" dirty="0" err="1" smtClean="0">
                <a:ea typeface="SimSun" pitchFamily="2" charset="-122"/>
              </a:rPr>
              <a:t>Módulo</a:t>
            </a:r>
            <a:r>
              <a:rPr lang="en-US" altLang="zh-CN" dirty="0" smtClean="0">
                <a:ea typeface="SimSun" pitchFamily="2" charset="-122"/>
              </a:rPr>
              <a:t> </a:t>
            </a:r>
            <a:r>
              <a:rPr lang="pt-BR" altLang="zh-CN" dirty="0" smtClean="0">
                <a:ea typeface="SimSun" pitchFamily="2" charset="-122"/>
              </a:rPr>
              <a:t>3</a:t>
            </a:r>
            <a:r>
              <a:rPr lang="en-US" altLang="zh-CN" dirty="0" smtClean="0">
                <a:ea typeface="SimSun" pitchFamily="2" charset="-122"/>
              </a:rPr>
              <a:t/>
            </a:r>
            <a:br>
              <a:rPr lang="en-US" altLang="zh-CN" dirty="0" smtClean="0">
                <a:ea typeface="SimSun" pitchFamily="2" charset="-122"/>
              </a:rPr>
            </a:br>
            <a:r>
              <a:rPr lang="en-US" altLang="zh-CN" dirty="0" smtClean="0">
                <a:ea typeface="SimSun" pitchFamily="2" charset="-122"/>
              </a:rPr>
              <a:t/>
            </a:r>
            <a:br>
              <a:rPr lang="en-US" altLang="zh-CN" dirty="0" smtClean="0">
                <a:ea typeface="SimSun" pitchFamily="2" charset="-122"/>
              </a:rPr>
            </a:br>
            <a:r>
              <a:rPr lang="pt-BR" altLang="en-US" i="1" dirty="0" smtClean="0"/>
              <a:t>Listas, Pilhas e Filas</a:t>
            </a:r>
            <a:endParaRPr lang="pt-BR" altLang="en-US" sz="2400" i="1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pt-BR" altLang="zh-CN" smtClean="0">
                <a:ea typeface="SimSun" pitchFamily="2" charset="-122"/>
              </a:rPr>
              <a:t>Algoritmos e Estruturas de Dados II</a:t>
            </a:r>
          </a:p>
          <a:p>
            <a:pPr eaLnBrk="1" hangingPunct="1"/>
            <a:r>
              <a:rPr lang="pt-BR" altLang="en-US" smtClean="0"/>
              <a:t>Python</a:t>
            </a:r>
            <a:endParaRPr lang="pt-BR" altLang="zh-CN" smtClean="0">
              <a:ea typeface="SimSun" pitchFamily="2" charset="-122"/>
            </a:endParaRPr>
          </a:p>
          <a:p>
            <a:pPr eaLnBrk="1" hangingPunct="1"/>
            <a:r>
              <a:rPr lang="pt-BR" altLang="zh-CN" smtClean="0">
                <a:ea typeface="SimSun" pitchFamily="2" charset="-122"/>
              </a:rPr>
              <a:t>(Rone Ilídio)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59080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429125"/>
            <a:ext cx="17145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83450" y="4357688"/>
            <a:ext cx="1695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Funções de </a:t>
            </a:r>
            <a:r>
              <a:rPr lang="pt-BR" altLang="en-US" smtClean="0"/>
              <a:t>L</a:t>
            </a:r>
            <a:r>
              <a:rPr lang="en-US" altLang="en-US" smtClean="0"/>
              <a:t>istas</a:t>
            </a:r>
            <a:endParaRPr lang="en-US" altLang="zh-CN" smtClean="0">
              <a:ea typeface="SimSun" pitchFamily="2" charset="-122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smtClean="0"/>
              <a:t>Exemplo</a:t>
            </a:r>
          </a:p>
          <a:p>
            <a:pPr>
              <a:buFontTx/>
              <a:buNone/>
            </a:pPr>
            <a:endParaRPr lang="en-US" altLang="en-US" sz="2400" smtClean="0"/>
          </a:p>
          <a:p>
            <a:pPr>
              <a:buFontTx/>
              <a:buNone/>
            </a:pPr>
            <a:r>
              <a:rPr lang="en-US" altLang="en-US" sz="2400" smtClean="0">
                <a:latin typeface="Courier New" pitchFamily="49" charset="0"/>
                <a:cs typeface="Courier New" pitchFamily="49" charset="0"/>
              </a:rPr>
              <a:t>lista = [1,2,3,4,5]</a:t>
            </a:r>
          </a:p>
          <a:p>
            <a:pPr>
              <a:buFontTx/>
              <a:buNone/>
            </a:pPr>
            <a:r>
              <a:rPr lang="en-US" altLang="en-US" sz="2400" smtClean="0">
                <a:latin typeface="Courier New" pitchFamily="49" charset="0"/>
                <a:cs typeface="Courier New" pitchFamily="49" charset="0"/>
              </a:rPr>
              <a:t>lista.remove(4)</a:t>
            </a:r>
          </a:p>
          <a:p>
            <a:pPr>
              <a:buFontTx/>
              <a:buNone/>
            </a:pPr>
            <a:r>
              <a:rPr lang="en-US" altLang="en-US" sz="2400" smtClean="0">
                <a:latin typeface="Courier New" pitchFamily="49" charset="0"/>
                <a:cs typeface="Courier New" pitchFamily="49" charset="0"/>
              </a:rPr>
              <a:t>print(lista)</a:t>
            </a:r>
          </a:p>
          <a:p>
            <a:pPr>
              <a:buFontTx/>
              <a:buNone/>
            </a:pPr>
            <a:endParaRPr lang="en-US" altLang="en-US" sz="2400" smtClean="0"/>
          </a:p>
          <a:p>
            <a:pPr>
              <a:buFontTx/>
              <a:buNone/>
            </a:pPr>
            <a:r>
              <a:rPr lang="en-US" altLang="en-US" sz="2400" smtClean="0"/>
              <a:t>Atenção: se o 4 não existir ocorre uma exceção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 noChangeArrowheads="1"/>
          </p:cNvSpPr>
          <p:nvPr>
            <p:ph type="title"/>
          </p:nvPr>
        </p:nvSpPr>
        <p:spPr>
          <a:xfrm>
            <a:off x="214282" y="357188"/>
            <a:ext cx="8858281" cy="857250"/>
          </a:xfrm>
        </p:spPr>
        <p:txBody>
          <a:bodyPr/>
          <a:lstStyle/>
          <a:p>
            <a:r>
              <a:rPr lang="pt-BR" altLang="en-US" dirty="0" smtClean="0"/>
              <a:t>Funções de Listas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228600" y="1643056"/>
            <a:ext cx="8772525" cy="3086100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</a:pPr>
            <a:r>
              <a:rPr lang="pt-BR" altLang="en-US" sz="2200" noProof="1" smtClean="0">
                <a:latin typeface="Courier New" pitchFamily="49" charset="0"/>
                <a:cs typeface="Courier New" pitchFamily="49" charset="0"/>
              </a:rPr>
              <a:t>lista = []</a:t>
            </a:r>
          </a:p>
          <a:p>
            <a:pPr marL="0" indent="0">
              <a:buFontTx/>
              <a:buNone/>
            </a:pPr>
            <a:r>
              <a:rPr lang="pt-BR" altLang="en-US" sz="2200" noProof="1" smtClean="0">
                <a:latin typeface="Courier New" pitchFamily="49" charset="0"/>
                <a:cs typeface="Courier New" pitchFamily="49" charset="0"/>
              </a:rPr>
              <a:t>while(True):</a:t>
            </a:r>
          </a:p>
          <a:p>
            <a:pPr marL="0" indent="0">
              <a:buFontTx/>
              <a:buNone/>
            </a:pPr>
            <a:r>
              <a:rPr lang="pt-BR" altLang="en-US" sz="2200" noProof="1" smtClean="0">
                <a:latin typeface="Courier New" pitchFamily="49" charset="0"/>
                <a:cs typeface="Courier New" pitchFamily="49" charset="0"/>
              </a:rPr>
              <a:t>  n = input('Digite um nome (sair para exibir): ')</a:t>
            </a:r>
          </a:p>
          <a:p>
            <a:pPr marL="0" indent="0">
              <a:buFontTx/>
              <a:buNone/>
            </a:pPr>
            <a:r>
              <a:rPr lang="pt-BR" altLang="en-US" sz="2200" noProof="1" smtClean="0">
                <a:latin typeface="Courier New" pitchFamily="49" charset="0"/>
                <a:cs typeface="Courier New" pitchFamily="49" charset="0"/>
              </a:rPr>
              <a:t>  if n == 'sair':</a:t>
            </a:r>
          </a:p>
          <a:p>
            <a:pPr marL="0" indent="0">
              <a:buFontTx/>
              <a:buNone/>
            </a:pPr>
            <a:r>
              <a:rPr lang="pt-BR" altLang="en-US" sz="2200" noProof="1" smtClean="0">
                <a:latin typeface="Courier New" pitchFamily="49" charset="0"/>
                <a:cs typeface="Courier New" pitchFamily="49" charset="0"/>
              </a:rPr>
              <a:t>    break</a:t>
            </a:r>
          </a:p>
          <a:p>
            <a:pPr marL="0" indent="0">
              <a:buFontTx/>
              <a:buNone/>
            </a:pPr>
            <a:r>
              <a:rPr lang="pt-BR" altLang="en-US" sz="2200" noProof="1" smtClean="0">
                <a:latin typeface="Courier New" pitchFamily="49" charset="0"/>
                <a:cs typeface="Courier New" pitchFamily="49" charset="0"/>
              </a:rPr>
              <a:t>  lista.append(n)</a:t>
            </a:r>
          </a:p>
          <a:p>
            <a:pPr marL="0" indent="0">
              <a:buFontTx/>
              <a:buNone/>
            </a:pPr>
            <a:r>
              <a:rPr lang="pt-BR" altLang="en-US" sz="2200" noProof="1" smtClean="0">
                <a:latin typeface="Courier New" pitchFamily="49" charset="0"/>
                <a:cs typeface="Courier New" pitchFamily="49" charset="0"/>
              </a:rPr>
              <a:t>lista.sort()</a:t>
            </a:r>
          </a:p>
          <a:p>
            <a:pPr marL="0" indent="0">
              <a:buFontTx/>
              <a:buNone/>
            </a:pPr>
            <a:r>
              <a:rPr lang="pt-BR" altLang="en-US" sz="2200" noProof="1" smtClean="0">
                <a:latin typeface="Courier New" pitchFamily="49" charset="0"/>
                <a:cs typeface="Courier New" pitchFamily="49" charset="0"/>
              </a:rPr>
              <a:t>print(lista)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altLang="en-US" smtClean="0"/>
              <a:t>Acessando somente parte de uma lista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200" dirty="0" smtClean="0"/>
              <a:t>A </a:t>
            </a:r>
            <a:r>
              <a:rPr lang="en-US" altLang="en-US" sz="2200" dirty="0" err="1" smtClean="0"/>
              <a:t>sintaxe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lista</a:t>
            </a:r>
            <a:r>
              <a:rPr lang="en-US" altLang="en-US" sz="2200" dirty="0" smtClean="0"/>
              <a:t> [x : y] </a:t>
            </a:r>
            <a:r>
              <a:rPr lang="en-US" altLang="en-US" sz="2200" dirty="0" err="1" smtClean="0"/>
              <a:t>acessa</a:t>
            </a:r>
            <a:r>
              <a:rPr lang="en-US" altLang="en-US" sz="2200" dirty="0" smtClean="0"/>
              <a:t> a </a:t>
            </a:r>
            <a:r>
              <a:rPr lang="en-US" altLang="en-US" sz="2200" dirty="0" err="1" smtClean="0"/>
              <a:t>lista</a:t>
            </a:r>
            <a:r>
              <a:rPr lang="en-US" altLang="en-US" sz="2200" dirty="0" smtClean="0"/>
              <a:t> a </a:t>
            </a:r>
            <a:r>
              <a:rPr lang="en-US" altLang="en-US" sz="2200" dirty="0" err="1" smtClean="0"/>
              <a:t>apartir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da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posição</a:t>
            </a:r>
            <a:r>
              <a:rPr lang="en-US" altLang="en-US" sz="2200" dirty="0" smtClean="0"/>
              <a:t> x </a:t>
            </a:r>
            <a:r>
              <a:rPr lang="en-US" altLang="en-US" sz="2200" dirty="0" err="1" smtClean="0"/>
              <a:t>até</a:t>
            </a:r>
            <a:r>
              <a:rPr lang="en-US" altLang="en-US" sz="2200" dirty="0" smtClean="0"/>
              <a:t> o </a:t>
            </a:r>
            <a:r>
              <a:rPr lang="en-US" altLang="en-US" sz="2200" dirty="0" err="1" smtClean="0"/>
              <a:t>elemento</a:t>
            </a:r>
            <a:r>
              <a:rPr lang="en-US" altLang="en-US" sz="2200" dirty="0" smtClean="0"/>
              <a:t> anterior à </a:t>
            </a:r>
            <a:r>
              <a:rPr lang="en-US" altLang="en-US" sz="2200" dirty="0" err="1" smtClean="0"/>
              <a:t>posição</a:t>
            </a:r>
            <a:r>
              <a:rPr lang="en-US" altLang="en-US" sz="2200" dirty="0" smtClean="0"/>
              <a:t> y</a:t>
            </a:r>
          </a:p>
          <a:p>
            <a:r>
              <a:rPr lang="en-US" altLang="en-US" sz="2200" dirty="0" err="1" smtClean="0"/>
              <a:t>Importante</a:t>
            </a:r>
            <a:r>
              <a:rPr lang="en-US" altLang="en-US" sz="2200" dirty="0" smtClean="0"/>
              <a:t>: a </a:t>
            </a:r>
            <a:r>
              <a:rPr lang="en-US" altLang="en-US" sz="2200" dirty="0" err="1" smtClean="0"/>
              <a:t>primeira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posição</a:t>
            </a:r>
            <a:r>
              <a:rPr lang="en-US" altLang="en-US" sz="2200" dirty="0" smtClean="0"/>
              <a:t> é 0</a:t>
            </a:r>
          </a:p>
          <a:p>
            <a:r>
              <a:rPr lang="en-US" altLang="en-US" sz="2200" dirty="0" err="1" smtClean="0"/>
              <a:t>Exemplo</a:t>
            </a:r>
            <a:r>
              <a:rPr lang="en-US" altLang="en-US" sz="2200" dirty="0" smtClean="0"/>
              <a:t> </a:t>
            </a:r>
          </a:p>
          <a:p>
            <a:pPr marL="1344613" indent="0">
              <a:buNone/>
            </a:pPr>
            <a:r>
              <a:rPr lang="sv-SE" sz="2000" dirty="0" smtClean="0"/>
              <a:t>lista = ['a','b','c','d','e','f']</a:t>
            </a:r>
          </a:p>
          <a:p>
            <a:pPr marL="1344613" indent="0">
              <a:buNone/>
            </a:pPr>
            <a:r>
              <a:rPr lang="sv-SE" sz="2000" dirty="0" smtClean="0"/>
              <a:t>print(lista[2:4])</a:t>
            </a:r>
          </a:p>
          <a:p>
            <a:pPr marL="1344613" indent="0">
              <a:buNone/>
            </a:pPr>
            <a:r>
              <a:rPr lang="sv-SE" sz="2000" dirty="0" smtClean="0"/>
              <a:t>print(lista[3:])</a:t>
            </a:r>
          </a:p>
          <a:p>
            <a:pPr marL="1344613" indent="0">
              <a:buNone/>
            </a:pPr>
            <a:r>
              <a:rPr lang="sv-SE" sz="2000" dirty="0" smtClean="0"/>
              <a:t>print(lista[:3])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6188082" y="2786064"/>
            <a:ext cx="1741504" cy="1569660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en-US" dirty="0" smtClean="0">
                <a:solidFill>
                  <a:srgbClr val="FF0000"/>
                </a:solidFill>
              </a:rPr>
              <a:t>Resultado:</a:t>
            </a:r>
          </a:p>
          <a:p>
            <a:r>
              <a:rPr lang="en-US" altLang="en-US" dirty="0" smtClean="0">
                <a:solidFill>
                  <a:srgbClr val="FF0000"/>
                </a:solidFill>
              </a:rPr>
              <a:t>['c', 'd']</a:t>
            </a:r>
          </a:p>
          <a:p>
            <a:r>
              <a:rPr lang="en-US" altLang="en-US" dirty="0" smtClean="0">
                <a:solidFill>
                  <a:srgbClr val="FF0000"/>
                </a:solidFill>
              </a:rPr>
              <a:t>['d', 'e', 'f']</a:t>
            </a:r>
          </a:p>
          <a:p>
            <a:r>
              <a:rPr lang="en-US" altLang="en-US" dirty="0" smtClean="0">
                <a:solidFill>
                  <a:srgbClr val="FF0000"/>
                </a:solidFill>
              </a:rPr>
              <a:t>['a', 'b', 'c']</a:t>
            </a:r>
            <a:endParaRPr lang="en-US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altLang="en-US" smtClean="0"/>
              <a:t>Comando del para apagar elementos da lista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200" dirty="0" err="1" smtClean="0"/>
              <a:t>Apaga</a:t>
            </a:r>
            <a:r>
              <a:rPr lang="en-US" altLang="en-US" sz="2200" dirty="0" smtClean="0"/>
              <a:t> um </a:t>
            </a:r>
            <a:r>
              <a:rPr lang="en-US" altLang="en-US" sz="2200" dirty="0" err="1" smtClean="0"/>
              <a:t>elemento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ou</a:t>
            </a:r>
            <a:r>
              <a:rPr lang="en-US" altLang="en-US" sz="2200" dirty="0" smtClean="0"/>
              <a:t> um </a:t>
            </a:r>
            <a:r>
              <a:rPr lang="en-US" altLang="en-US" sz="2200" dirty="0" err="1" smtClean="0"/>
              <a:t>conjunto</a:t>
            </a:r>
            <a:r>
              <a:rPr lang="en-US" altLang="en-US" sz="2200" dirty="0" smtClean="0"/>
              <a:t> de </a:t>
            </a:r>
            <a:r>
              <a:rPr lang="en-US" altLang="en-US" sz="2200" dirty="0" err="1" smtClean="0"/>
              <a:t>elementos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em</a:t>
            </a:r>
            <a:r>
              <a:rPr lang="en-US" altLang="en-US" sz="2200" dirty="0" smtClean="0"/>
              <a:t> sequência </a:t>
            </a:r>
            <a:r>
              <a:rPr lang="en-US" altLang="en-US" sz="2200" dirty="0" err="1" smtClean="0"/>
              <a:t>em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uma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lista</a:t>
            </a:r>
            <a:endParaRPr lang="en-US" altLang="en-US" sz="2200" dirty="0" smtClean="0"/>
          </a:p>
          <a:p>
            <a:pPr>
              <a:defRPr/>
            </a:pPr>
            <a:r>
              <a:rPr lang="en-US" altLang="en-US" sz="2200" dirty="0" err="1" smtClean="0"/>
              <a:t>Exemplo</a:t>
            </a:r>
            <a:r>
              <a:rPr lang="en-US" altLang="en-US" sz="2200" dirty="0" smtClean="0"/>
              <a:t>:</a:t>
            </a:r>
          </a:p>
          <a:p>
            <a:pPr marL="627063">
              <a:buFontTx/>
              <a:buNone/>
              <a:defRPr/>
            </a:pP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lista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= ['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aaa','bbb','ccc','ddd','eee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']</a:t>
            </a:r>
          </a:p>
          <a:p>
            <a:pPr marL="627063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print('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Lista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inteira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:',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lista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627063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del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lista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[1]</a:t>
            </a:r>
          </a:p>
          <a:p>
            <a:pPr marL="627063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print('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Lista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após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remoção:',lista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6902441" y="3143254"/>
            <a:ext cx="1598612" cy="400050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pt-BR" altLang="en-US" sz="2000">
                <a:solidFill>
                  <a:srgbClr val="FF0000"/>
                </a:solidFill>
              </a:rPr>
              <a:t>Elimina 'bbb'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3286116" y="3357567"/>
            <a:ext cx="361632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Obtendo os Índices dos Elementos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en-US" sz="2400" smtClean="0"/>
              <a:t>Exemplo </a:t>
            </a:r>
          </a:p>
          <a:p>
            <a:endParaRPr lang="pt-BR" altLang="en-US" sz="2400" smtClean="0"/>
          </a:p>
          <a:p>
            <a:pPr>
              <a:buFontTx/>
              <a:buNone/>
            </a:pPr>
            <a:r>
              <a:rPr lang="pt-BR" altLang="en-US" sz="2400" smtClean="0">
                <a:latin typeface="Courier New" pitchFamily="49" charset="0"/>
                <a:cs typeface="Courier New" pitchFamily="49" charset="0"/>
              </a:rPr>
              <a:t>x = ['primeiro','segundo','terceiro']</a:t>
            </a:r>
          </a:p>
          <a:p>
            <a:pPr>
              <a:buFontTx/>
              <a:buNone/>
            </a:pPr>
            <a:r>
              <a:rPr lang="pt-BR" altLang="en-US" sz="2400" smtClean="0">
                <a:latin typeface="Courier New" pitchFamily="49" charset="0"/>
                <a:cs typeface="Courier New" pitchFamily="49" charset="0"/>
              </a:rPr>
              <a:t>for i, v in enumerate(x):</a:t>
            </a:r>
          </a:p>
          <a:p>
            <a:pPr>
              <a:buFontTx/>
              <a:buNone/>
            </a:pPr>
            <a:r>
              <a:rPr lang="pt-BR" altLang="en-US" sz="2400" smtClean="0">
                <a:latin typeface="Courier New" pitchFamily="49" charset="0"/>
                <a:cs typeface="Courier New" pitchFamily="49" charset="0"/>
              </a:rPr>
              <a:t>  print(i, v)</a:t>
            </a:r>
          </a:p>
        </p:txBody>
      </p:sp>
      <p:sp>
        <p:nvSpPr>
          <p:cNvPr id="41988" name="Text Box 3"/>
          <p:cNvSpPr txBox="1">
            <a:spLocks noChangeArrowheads="1"/>
          </p:cNvSpPr>
          <p:nvPr/>
        </p:nvSpPr>
        <p:spPr bwMode="auto">
          <a:xfrm>
            <a:off x="6032500" y="3357563"/>
            <a:ext cx="2284413" cy="1322387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pt-BR" altLang="en-US" sz="2000"/>
              <a:t>Resultado:</a:t>
            </a:r>
          </a:p>
          <a:p>
            <a:r>
              <a:rPr lang="pt-BR" altLang="en-US" sz="2000"/>
              <a:t>0 primeiro</a:t>
            </a:r>
          </a:p>
          <a:p>
            <a:r>
              <a:rPr lang="pt-BR" altLang="en-US" sz="2000"/>
              <a:t>1 segundo</a:t>
            </a:r>
          </a:p>
          <a:p>
            <a:r>
              <a:rPr lang="pt-BR" altLang="en-US" sz="2000"/>
              <a:t>2 terceiro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Empacotar Parâmetros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smtClean="0"/>
              <a:t>Exemplo</a:t>
            </a:r>
          </a:p>
          <a:p>
            <a:pPr>
              <a:buFontTx/>
              <a:buNone/>
            </a:pPr>
            <a:r>
              <a:rPr lang="en-US" altLang="en-US" sz="2000" smtClean="0">
                <a:latin typeface="Courier New" pitchFamily="49" charset="0"/>
                <a:cs typeface="Courier New" pitchFamily="49" charset="0"/>
              </a:rPr>
              <a:t>def maior(* p):</a:t>
            </a:r>
          </a:p>
          <a:p>
            <a:pPr>
              <a:buFontTx/>
              <a:buNone/>
            </a:pPr>
            <a:r>
              <a:rPr lang="en-US" altLang="en-US" sz="2000" smtClean="0">
                <a:latin typeface="Courier New" pitchFamily="49" charset="0"/>
                <a:cs typeface="Courier New" pitchFamily="49" charset="0"/>
              </a:rPr>
              <a:t>  m = p[0]</a:t>
            </a:r>
          </a:p>
          <a:p>
            <a:pPr>
              <a:buFontTx/>
              <a:buNone/>
            </a:pPr>
            <a:r>
              <a:rPr lang="en-US" altLang="en-US" sz="2000" smtClean="0">
                <a:latin typeface="Courier New" pitchFamily="49" charset="0"/>
                <a:cs typeface="Courier New" pitchFamily="49" charset="0"/>
              </a:rPr>
              <a:t>  for i in p:</a:t>
            </a:r>
          </a:p>
          <a:p>
            <a:pPr>
              <a:buFontTx/>
              <a:buNone/>
            </a:pPr>
            <a:r>
              <a:rPr lang="en-US" altLang="en-US" sz="2000" smtClean="0">
                <a:latin typeface="Courier New" pitchFamily="49" charset="0"/>
                <a:cs typeface="Courier New" pitchFamily="49" charset="0"/>
              </a:rPr>
              <a:t>    if(i&gt;m):</a:t>
            </a:r>
          </a:p>
          <a:p>
            <a:pPr>
              <a:buFontTx/>
              <a:buNone/>
            </a:pPr>
            <a:r>
              <a:rPr lang="en-US" altLang="en-US" sz="2000" smtClean="0">
                <a:latin typeface="Courier New" pitchFamily="49" charset="0"/>
                <a:cs typeface="Courier New" pitchFamily="49" charset="0"/>
              </a:rPr>
              <a:t>      m = i</a:t>
            </a:r>
          </a:p>
          <a:p>
            <a:pPr>
              <a:buFontTx/>
              <a:buNone/>
            </a:pPr>
            <a:r>
              <a:rPr lang="en-US" altLang="en-US" sz="2000" smtClean="0">
                <a:latin typeface="Courier New" pitchFamily="49" charset="0"/>
                <a:cs typeface="Courier New" pitchFamily="49" charset="0"/>
              </a:rPr>
              <a:t>  return m</a:t>
            </a:r>
          </a:p>
          <a:p>
            <a:pPr>
              <a:buFontTx/>
              <a:buNone/>
            </a:pPr>
            <a:r>
              <a:rPr lang="en-US" altLang="en-US" sz="2000" smtClean="0">
                <a:latin typeface="Courier New" pitchFamily="49" charset="0"/>
                <a:cs typeface="Courier New" pitchFamily="49" charset="0"/>
              </a:rPr>
              <a:t>print(maior(124,25,4,45,5,36)) </a:t>
            </a:r>
          </a:p>
          <a:p>
            <a:endParaRPr lang="en-US" altLang="en-US" sz="2000" smtClean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143372" y="3071816"/>
            <a:ext cx="3549650" cy="646112"/>
            <a:chOff x="7058" y="6354"/>
            <a:chExt cx="7124" cy="1354"/>
          </a:xfrm>
        </p:grpSpPr>
        <p:sp>
          <p:nvSpPr>
            <p:cNvPr id="45067" name="Text Box 4"/>
            <p:cNvSpPr txBox="1">
              <a:spLocks noChangeArrowheads="1"/>
            </p:cNvSpPr>
            <p:nvPr/>
          </p:nvSpPr>
          <p:spPr bwMode="auto">
            <a:xfrm>
              <a:off x="7631" y="6354"/>
              <a:ext cx="6551" cy="1354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t-BR" altLang="en-US" sz="1800">
                  <a:solidFill>
                    <a:srgbClr val="FF0000"/>
                  </a:solidFill>
                </a:rPr>
                <a:t>Teste com números diferentes de </a:t>
              </a:r>
              <a:r>
                <a:rPr lang="en-US" altLang="en-US" sz="1800">
                  <a:solidFill>
                    <a:srgbClr val="FF0000"/>
                  </a:solidFill>
                </a:rPr>
                <a:t>parâmetros</a:t>
              </a:r>
            </a:p>
          </p:txBody>
        </p:sp>
        <p:cxnSp>
          <p:nvCxnSpPr>
            <p:cNvPr id="8" name="Straight Arrow Connector 5"/>
            <p:cNvCxnSpPr>
              <a:stCxn id="45067" idx="1"/>
            </p:cNvCxnSpPr>
            <p:nvPr/>
          </p:nvCxnSpPr>
          <p:spPr>
            <a:xfrm rot="10800000" flipV="1">
              <a:off x="7058" y="7033"/>
              <a:ext cx="573" cy="669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3214678" y="1500180"/>
            <a:ext cx="5429279" cy="369888"/>
            <a:chOff x="6521" y="4968"/>
            <a:chExt cx="16890" cy="778"/>
          </a:xfrm>
        </p:grpSpPr>
        <p:sp>
          <p:nvSpPr>
            <p:cNvPr id="45065" name="Text Box 4"/>
            <p:cNvSpPr txBox="1">
              <a:spLocks noChangeArrowheads="1"/>
            </p:cNvSpPr>
            <p:nvPr/>
          </p:nvSpPr>
          <p:spPr bwMode="auto">
            <a:xfrm>
              <a:off x="7655" y="4968"/>
              <a:ext cx="15756" cy="77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t-BR" altLang="en-US" sz="1800">
                  <a:solidFill>
                    <a:srgbClr val="FF0000"/>
                  </a:solidFill>
                </a:rPr>
                <a:t>* define que o número de parâmetros pode variar</a:t>
              </a:r>
            </a:p>
          </p:txBody>
        </p:sp>
        <p:cxnSp>
          <p:nvCxnSpPr>
            <p:cNvPr id="11" name="Straight Arrow Connector 6"/>
            <p:cNvCxnSpPr>
              <a:stCxn id="45065" idx="1"/>
            </p:cNvCxnSpPr>
            <p:nvPr/>
          </p:nvCxnSpPr>
          <p:spPr>
            <a:xfrm rot="10800000">
              <a:off x="6521" y="5355"/>
              <a:ext cx="1137" cy="3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214679" y="2000243"/>
            <a:ext cx="5429250" cy="369887"/>
            <a:chOff x="6521" y="4968"/>
            <a:chExt cx="18079" cy="777"/>
          </a:xfrm>
        </p:grpSpPr>
        <p:sp>
          <p:nvSpPr>
            <p:cNvPr id="45063" name="Text Box 4"/>
            <p:cNvSpPr txBox="1">
              <a:spLocks noChangeArrowheads="1"/>
            </p:cNvSpPr>
            <p:nvPr/>
          </p:nvSpPr>
          <p:spPr bwMode="auto">
            <a:xfrm>
              <a:off x="7655" y="4968"/>
              <a:ext cx="16945" cy="777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t-BR" altLang="en-US" sz="1800">
                  <a:solidFill>
                    <a:srgbClr val="FF0000"/>
                  </a:solidFill>
                </a:rPr>
                <a:t>p é tratado como uma lista (na verdade uma tupla)</a:t>
              </a:r>
            </a:p>
          </p:txBody>
        </p:sp>
        <p:cxnSp>
          <p:nvCxnSpPr>
            <p:cNvPr id="17" name="Straight Arrow Connector 6"/>
            <p:cNvCxnSpPr>
              <a:stCxn id="45063" idx="1"/>
            </p:cNvCxnSpPr>
            <p:nvPr/>
          </p:nvCxnSpPr>
          <p:spPr>
            <a:xfrm rot="10800000">
              <a:off x="6521" y="5355"/>
              <a:ext cx="113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651787"/>
          </a:xfrm>
        </p:spPr>
        <p:txBody>
          <a:bodyPr/>
          <a:lstStyle/>
          <a:p>
            <a:r>
              <a:rPr lang="pt-BR" dirty="0" smtClean="0"/>
              <a:t>Pilha</a:t>
            </a:r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Pilha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Estrutura de dados na qual o último elemento a entrar é o primeiro a sair</a:t>
            </a:r>
          </a:p>
          <a:p>
            <a:r>
              <a:rPr lang="pt-BR" dirty="0" smtClean="0"/>
              <a:t>Semelhante a uma pilha real: </a:t>
            </a:r>
          </a:p>
          <a:p>
            <a:pPr lvl="1"/>
            <a:r>
              <a:rPr lang="pt-BR" dirty="0" smtClean="0"/>
              <a:t>Exemplo: em uma pilhas de livros, o livro que está no topo foi o último a ser colocado e será o primeiro a sair</a:t>
            </a:r>
          </a:p>
          <a:p>
            <a:r>
              <a:rPr lang="pt-BR" dirty="0" smtClean="0"/>
              <a:t>Funções</a:t>
            </a:r>
          </a:p>
          <a:p>
            <a:pPr lvl="1"/>
            <a:r>
              <a:rPr lang="pt-BR" dirty="0" smtClean="0"/>
              <a:t>Empilhar: colocar mais um elemento no topo  na pilha</a:t>
            </a:r>
          </a:p>
          <a:p>
            <a:pPr lvl="1"/>
            <a:r>
              <a:rPr lang="pt-BR" dirty="0" smtClean="0"/>
              <a:t>Desempilhar: remover o elemento do topo</a:t>
            </a:r>
          </a:p>
          <a:p>
            <a:pPr lvl="1"/>
            <a:r>
              <a:rPr lang="pt-BR" dirty="0" smtClean="0"/>
              <a:t>Topo: observar qual elemento está no topo</a:t>
            </a:r>
          </a:p>
          <a:p>
            <a:pPr lvl="1"/>
            <a:r>
              <a:rPr lang="pt-BR" dirty="0" smtClean="0"/>
              <a:t>Pilha Vazia: verifica se a pilha contém pelo menos um elemento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 smtClean="0"/>
              <a:t>Funções de Listas Utilizadas na Implementação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lista.</a:t>
            </a:r>
            <a:r>
              <a:rPr lang="pt-BR" dirty="0" err="1" smtClean="0"/>
              <a:t>append</a:t>
            </a:r>
            <a:r>
              <a:rPr lang="pt-BR" dirty="0" smtClean="0"/>
              <a:t>(elemento)</a:t>
            </a:r>
          </a:p>
          <a:p>
            <a:pPr lvl="1"/>
            <a:r>
              <a:rPr lang="pt-BR" dirty="0" smtClean="0"/>
              <a:t>Insere um elemento no final da lista</a:t>
            </a:r>
          </a:p>
          <a:p>
            <a:r>
              <a:rPr lang="pt-BR" dirty="0" smtClean="0"/>
              <a:t>lista.pop()</a:t>
            </a:r>
          </a:p>
          <a:p>
            <a:pPr lvl="1"/>
            <a:r>
              <a:rPr lang="pt-BR" dirty="0" smtClean="0"/>
              <a:t>Remove o elemento do final da lista</a:t>
            </a:r>
          </a:p>
          <a:p>
            <a:pPr lvl="1"/>
            <a:r>
              <a:rPr lang="pt-BR" dirty="0" smtClean="0"/>
              <a:t>Retorna o elemento removido</a:t>
            </a:r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14876" y="205979"/>
            <a:ext cx="3971924" cy="85725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Exemplo de Pilha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85752"/>
            <a:ext cx="8229600" cy="478632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BR" dirty="0" err="1" smtClean="0"/>
              <a:t>def</a:t>
            </a:r>
            <a:r>
              <a:rPr lang="pt-BR" dirty="0" smtClean="0"/>
              <a:t> empilha(elemento):</a:t>
            </a:r>
          </a:p>
          <a:p>
            <a:pPr marL="0" indent="0">
              <a:buNone/>
            </a:pPr>
            <a:r>
              <a:rPr lang="pt-BR" dirty="0" smtClean="0"/>
              <a:t>    pilha.</a:t>
            </a:r>
            <a:r>
              <a:rPr lang="pt-BR" dirty="0" err="1" smtClean="0"/>
              <a:t>append</a:t>
            </a:r>
            <a:r>
              <a:rPr lang="pt-BR" dirty="0" smtClean="0"/>
              <a:t>(elemento</a:t>
            </a:r>
            <a:r>
              <a:rPr lang="pt-BR" dirty="0" smtClean="0"/>
              <a:t>)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def</a:t>
            </a:r>
            <a:r>
              <a:rPr lang="pt-BR" dirty="0" smtClean="0"/>
              <a:t> </a:t>
            </a:r>
            <a:r>
              <a:rPr lang="pt-BR" dirty="0" smtClean="0"/>
              <a:t>desempilha():</a:t>
            </a:r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not</a:t>
            </a:r>
            <a:r>
              <a:rPr lang="pt-BR" dirty="0" smtClean="0"/>
              <a:t>(</a:t>
            </a:r>
            <a:r>
              <a:rPr lang="pt-BR" dirty="0" err="1" smtClean="0"/>
              <a:t>pilhavazia</a:t>
            </a:r>
            <a:r>
              <a:rPr lang="pt-BR" dirty="0" smtClean="0"/>
              <a:t>()):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return</a:t>
            </a:r>
            <a:r>
              <a:rPr lang="pt-BR" dirty="0" smtClean="0"/>
              <a:t> pilha.pop()</a:t>
            </a:r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None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def</a:t>
            </a:r>
            <a:r>
              <a:rPr lang="pt-BR" dirty="0" smtClean="0"/>
              <a:t> </a:t>
            </a:r>
            <a:r>
              <a:rPr lang="pt-BR" dirty="0" err="1" smtClean="0"/>
              <a:t>pilhavazia</a:t>
            </a:r>
            <a:r>
              <a:rPr lang="pt-BR" dirty="0" smtClean="0"/>
              <a:t>():</a:t>
            </a:r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len</a:t>
            </a:r>
            <a:r>
              <a:rPr lang="pt-BR" dirty="0" smtClean="0"/>
              <a:t>(pilha)==0: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True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False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def</a:t>
            </a:r>
            <a:r>
              <a:rPr lang="pt-BR" dirty="0" smtClean="0"/>
              <a:t> </a:t>
            </a:r>
            <a:r>
              <a:rPr lang="pt-BR" dirty="0" smtClean="0"/>
              <a:t>topo():</a:t>
            </a:r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pilhavazia</a:t>
            </a:r>
            <a:r>
              <a:rPr lang="pt-BR" dirty="0" smtClean="0"/>
              <a:t>():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None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        </a:t>
            </a:r>
            <a:r>
              <a:rPr lang="pt-BR" dirty="0" err="1" smtClean="0"/>
              <a:t>return</a:t>
            </a:r>
            <a:r>
              <a:rPr lang="pt-BR" dirty="0" smtClean="0"/>
              <a:t> pilha[</a:t>
            </a:r>
            <a:r>
              <a:rPr lang="pt-BR" dirty="0" err="1" smtClean="0"/>
              <a:t>len</a:t>
            </a:r>
            <a:r>
              <a:rPr lang="pt-BR" dirty="0" smtClean="0"/>
              <a:t>(pilha)-1]</a:t>
            </a:r>
          </a:p>
          <a:p>
            <a:pPr marL="0" indent="0">
              <a:buNone/>
            </a:pPr>
            <a:r>
              <a:rPr lang="pt-BR" dirty="0" smtClean="0"/>
              <a:t>pilha = []</a:t>
            </a:r>
            <a:endParaRPr lang="pt-BR" dirty="0" smtClean="0"/>
          </a:p>
        </p:txBody>
      </p:sp>
      <p:sp>
        <p:nvSpPr>
          <p:cNvPr id="4" name="Chave direita 3"/>
          <p:cNvSpPr/>
          <p:nvPr/>
        </p:nvSpPr>
        <p:spPr>
          <a:xfrm>
            <a:off x="3428992" y="214296"/>
            <a:ext cx="214314" cy="4500594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4500562" y="4071948"/>
            <a:ext cx="3571900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Lista sobre a qual a pilha será criada. </a:t>
            </a:r>
          </a:p>
          <a:p>
            <a:r>
              <a:rPr lang="pt-BR" dirty="0" err="1" smtClean="0">
                <a:solidFill>
                  <a:srgbClr val="FF0000"/>
                </a:solidFill>
              </a:rPr>
              <a:t>Obs</a:t>
            </a:r>
            <a:r>
              <a:rPr lang="pt-BR" dirty="0" smtClean="0">
                <a:solidFill>
                  <a:srgbClr val="FF0000"/>
                </a:solidFill>
              </a:rPr>
              <a:t>: corpo principal do problema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500562" y="2285998"/>
            <a:ext cx="357190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Funções para manipulação de pilha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10" name="Conector de seta reta 9"/>
          <p:cNvCxnSpPr>
            <a:stCxn id="8" idx="1"/>
            <a:endCxn id="4" idx="1"/>
          </p:cNvCxnSpPr>
          <p:nvPr/>
        </p:nvCxnSpPr>
        <p:spPr>
          <a:xfrm rot="10800000">
            <a:off x="3643306" y="2464594"/>
            <a:ext cx="857256" cy="607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angulado 12"/>
          <p:cNvCxnSpPr>
            <a:stCxn id="5" idx="1"/>
          </p:cNvCxnSpPr>
          <p:nvPr/>
        </p:nvCxnSpPr>
        <p:spPr>
          <a:xfrm rot="10800000" flipV="1">
            <a:off x="1714480" y="4533612"/>
            <a:ext cx="2786082" cy="324153"/>
          </a:xfrm>
          <a:prstGeom prst="bentConnector3">
            <a:avLst>
              <a:gd name="adj1" fmla="val 23506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Conteúdo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pt-BR" dirty="0" smtClean="0"/>
              <a:t>Listas em Python</a:t>
            </a:r>
          </a:p>
          <a:p>
            <a:pPr lvl="1"/>
            <a:r>
              <a:rPr lang="pt-BR" dirty="0" smtClean="0"/>
              <a:t>Conceitos básicos</a:t>
            </a:r>
          </a:p>
          <a:p>
            <a:pPr lvl="1"/>
            <a:r>
              <a:rPr lang="pt-BR" dirty="0" smtClean="0"/>
              <a:t>Comando for</a:t>
            </a:r>
          </a:p>
          <a:p>
            <a:pPr lvl="1"/>
            <a:r>
              <a:rPr lang="pt-BR" dirty="0" smtClean="0"/>
              <a:t>Funções de listas</a:t>
            </a:r>
          </a:p>
          <a:p>
            <a:pPr lvl="1"/>
            <a:r>
              <a:rPr lang="pt-BR" dirty="0" smtClean="0"/>
              <a:t>Acessando parte da lista</a:t>
            </a:r>
          </a:p>
          <a:p>
            <a:pPr lvl="1"/>
            <a:r>
              <a:rPr lang="pt-BR" dirty="0" smtClean="0"/>
              <a:t>Obtendo o índice de cada elemento</a:t>
            </a:r>
            <a:endParaRPr lang="pt-BR" dirty="0" smtClean="0"/>
          </a:p>
          <a:p>
            <a:r>
              <a:rPr lang="pt-BR" dirty="0" smtClean="0"/>
              <a:t>Pilhas implementadas em listas</a:t>
            </a:r>
          </a:p>
          <a:p>
            <a:pPr lvl="1"/>
            <a:r>
              <a:rPr lang="pt-BR" dirty="0" smtClean="0"/>
              <a:t>Conceitos básicos</a:t>
            </a:r>
          </a:p>
          <a:p>
            <a:pPr lvl="1"/>
            <a:r>
              <a:rPr lang="pt-BR" dirty="0" smtClean="0"/>
              <a:t>Pilha em uma classe</a:t>
            </a:r>
          </a:p>
          <a:p>
            <a:pPr lvl="1"/>
            <a:r>
              <a:rPr lang="pt-BR" dirty="0" smtClean="0"/>
              <a:t>Pilha de objetos</a:t>
            </a:r>
          </a:p>
          <a:p>
            <a:pPr lvl="1"/>
            <a:r>
              <a:rPr lang="pt-BR" dirty="0" smtClean="0"/>
              <a:t>Pilha de dicionários</a:t>
            </a:r>
          </a:p>
          <a:p>
            <a:r>
              <a:rPr lang="pt-BR" dirty="0" smtClean="0"/>
              <a:t>Filas implementadas em </a:t>
            </a:r>
            <a:r>
              <a:rPr lang="pt-BR" dirty="0" smtClean="0"/>
              <a:t>listas</a:t>
            </a:r>
          </a:p>
          <a:p>
            <a:pPr lvl="1"/>
            <a:r>
              <a:rPr lang="pt-BR" dirty="0" smtClean="0"/>
              <a:t>Conceitos básicos</a:t>
            </a:r>
          </a:p>
          <a:p>
            <a:pPr lvl="1"/>
            <a:r>
              <a:rPr lang="pt-BR" dirty="0" smtClean="0"/>
              <a:t>Fila em uma classe</a:t>
            </a:r>
          </a:p>
          <a:p>
            <a:pPr lvl="1"/>
            <a:r>
              <a:rPr lang="pt-BR" dirty="0" smtClean="0"/>
              <a:t>Fila de objetos</a:t>
            </a:r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928676"/>
            <a:ext cx="8229600" cy="339447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empilha(3)</a:t>
            </a:r>
          </a:p>
          <a:p>
            <a:pPr>
              <a:buNone/>
            </a:pPr>
            <a:r>
              <a:rPr lang="pt-BR" dirty="0" smtClean="0"/>
              <a:t>empilha(5)</a:t>
            </a:r>
          </a:p>
          <a:p>
            <a:pPr>
              <a:buNone/>
            </a:pPr>
            <a:r>
              <a:rPr lang="pt-BR" dirty="0" smtClean="0"/>
              <a:t>empilha(7)</a:t>
            </a:r>
          </a:p>
          <a:p>
            <a:pPr>
              <a:buNone/>
            </a:pPr>
            <a:r>
              <a:rPr lang="pt-BR" dirty="0" err="1" smtClean="0"/>
              <a:t>print</a:t>
            </a:r>
            <a:r>
              <a:rPr lang="pt-BR" dirty="0" smtClean="0"/>
              <a:t>('A pilha está vazia?', </a:t>
            </a:r>
            <a:r>
              <a:rPr lang="pt-BR" dirty="0" err="1" smtClean="0"/>
              <a:t>pilhavazia</a:t>
            </a:r>
            <a:r>
              <a:rPr lang="pt-BR" dirty="0" smtClean="0"/>
              <a:t>())</a:t>
            </a:r>
          </a:p>
          <a:p>
            <a:pPr>
              <a:buNone/>
            </a:pPr>
            <a:r>
              <a:rPr lang="pt-BR" dirty="0" err="1" smtClean="0"/>
              <a:t>print</a:t>
            </a:r>
            <a:r>
              <a:rPr lang="pt-BR" dirty="0" smtClean="0"/>
              <a:t>('Elemento do topo:',topo())</a:t>
            </a:r>
          </a:p>
          <a:p>
            <a:pPr>
              <a:buNone/>
            </a:pPr>
            <a:r>
              <a:rPr lang="pt-BR" dirty="0" err="1" smtClean="0"/>
              <a:t>print</a:t>
            </a:r>
            <a:r>
              <a:rPr lang="pt-BR" dirty="0" smtClean="0"/>
              <a:t>('Estado inicial da pilha:',pilha)</a:t>
            </a:r>
          </a:p>
          <a:p>
            <a:pPr>
              <a:buNone/>
            </a:pPr>
            <a:r>
              <a:rPr lang="pt-BR" dirty="0" smtClean="0"/>
              <a:t>x = desempilha()</a:t>
            </a:r>
          </a:p>
          <a:p>
            <a:pPr>
              <a:buNone/>
            </a:pPr>
            <a:r>
              <a:rPr lang="pt-BR" dirty="0" err="1" smtClean="0"/>
              <a:t>print</a:t>
            </a:r>
            <a:r>
              <a:rPr lang="pt-BR" dirty="0" smtClean="0"/>
              <a:t>('Elemento retirado do topo:',x)</a:t>
            </a:r>
          </a:p>
          <a:p>
            <a:pPr>
              <a:buNone/>
            </a:pPr>
            <a:r>
              <a:rPr lang="pt-BR" dirty="0" err="1" smtClean="0"/>
              <a:t>print</a:t>
            </a:r>
            <a:r>
              <a:rPr lang="pt-BR" dirty="0" smtClean="0"/>
              <a:t>('Estado final da pilha:',pilha)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00562" y="205979"/>
            <a:ext cx="4186238" cy="857250"/>
          </a:xfrm>
        </p:spPr>
        <p:txBody>
          <a:bodyPr>
            <a:normAutofit/>
          </a:bodyPr>
          <a:lstStyle/>
          <a:p>
            <a:r>
              <a:rPr lang="pt-BR" dirty="0" smtClean="0"/>
              <a:t>Exemplo de Pilha</a:t>
            </a:r>
            <a:endParaRPr lang="pt-BR" dirty="0"/>
          </a:p>
        </p:txBody>
      </p:sp>
      <p:sp>
        <p:nvSpPr>
          <p:cNvPr id="5" name="Chave direita 4"/>
          <p:cNvSpPr/>
          <p:nvPr/>
        </p:nvSpPr>
        <p:spPr>
          <a:xfrm>
            <a:off x="4757710" y="953970"/>
            <a:ext cx="357190" cy="328614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5829280" y="2431009"/>
            <a:ext cx="285752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Corpo principal do programa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7" name="Conector de seta reta 6"/>
          <p:cNvCxnSpPr>
            <a:stCxn id="6" idx="1"/>
            <a:endCxn id="5" idx="1"/>
          </p:cNvCxnSpPr>
          <p:nvPr/>
        </p:nvCxnSpPr>
        <p:spPr>
          <a:xfrm rot="10800000">
            <a:off x="5114900" y="2597045"/>
            <a:ext cx="714380" cy="186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11"/>
          <p:cNvSpPr/>
          <p:nvPr/>
        </p:nvSpPr>
        <p:spPr>
          <a:xfrm>
            <a:off x="5500694" y="3286130"/>
            <a:ext cx="3429024" cy="175432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pt-BR" dirty="0" smtClean="0"/>
              <a:t>Resultado:</a:t>
            </a:r>
          </a:p>
          <a:p>
            <a:r>
              <a:rPr lang="pt-BR" dirty="0" smtClean="0"/>
              <a:t>A </a:t>
            </a:r>
            <a:r>
              <a:rPr lang="pt-BR" dirty="0" smtClean="0"/>
              <a:t>pilha está vazia? </a:t>
            </a:r>
            <a:r>
              <a:rPr lang="pt-BR" dirty="0" err="1" smtClean="0"/>
              <a:t>False</a:t>
            </a:r>
            <a:endParaRPr lang="pt-BR" dirty="0" smtClean="0"/>
          </a:p>
          <a:p>
            <a:r>
              <a:rPr lang="pt-BR" dirty="0" smtClean="0"/>
              <a:t>Elemento do topo: 7</a:t>
            </a:r>
          </a:p>
          <a:p>
            <a:r>
              <a:rPr lang="pt-BR" dirty="0" smtClean="0"/>
              <a:t>Estado inicial da pilha: [3, 5, 7]</a:t>
            </a:r>
          </a:p>
          <a:p>
            <a:r>
              <a:rPr lang="pt-BR" dirty="0" smtClean="0"/>
              <a:t>Elemento retirado do topo: 7</a:t>
            </a:r>
          </a:p>
          <a:p>
            <a:r>
              <a:rPr lang="pt-BR" dirty="0" smtClean="0"/>
              <a:t>Estado final da pilha: [3, 5]</a:t>
            </a:r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Classe para Manipular um Pilha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Classe com uma fila e todas as funções de manipulação de uma pilha</a:t>
            </a:r>
          </a:p>
          <a:p>
            <a:r>
              <a:rPr lang="pt-BR" dirty="0" smtClean="0"/>
              <a:t>Vários objetos desta classe </a:t>
            </a:r>
            <a:r>
              <a:rPr lang="pt-BR" dirty="0" smtClean="0">
                <a:sym typeface="Wingdings" pitchFamily="2" charset="2"/>
              </a:rPr>
              <a:t> cada um uma pilha diferente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14876" y="205979"/>
            <a:ext cx="3971924" cy="857250"/>
          </a:xfrm>
        </p:spPr>
        <p:txBody>
          <a:bodyPr/>
          <a:lstStyle/>
          <a:p>
            <a:r>
              <a:rPr lang="pt-BR" dirty="0" smtClean="0"/>
              <a:t>Classe Pilha</a:t>
            </a: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142844" y="71438"/>
            <a:ext cx="8229600" cy="478632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lvl="0">
              <a:spcBef>
                <a:spcPct val="20000"/>
              </a:spcBef>
            </a:pPr>
            <a:r>
              <a:rPr lang="pt-BR" sz="3200" dirty="0" err="1" smtClean="0"/>
              <a:t>class</a:t>
            </a:r>
            <a:r>
              <a:rPr lang="pt-BR" sz="3200" dirty="0" smtClean="0"/>
              <a:t> Pilha:</a:t>
            </a:r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</a:t>
            </a:r>
            <a:r>
              <a:rPr lang="pt-BR" sz="3200" dirty="0" err="1" smtClean="0"/>
              <a:t>def</a:t>
            </a:r>
            <a:r>
              <a:rPr lang="pt-BR" sz="3200" dirty="0" smtClean="0"/>
              <a:t> __</a:t>
            </a:r>
            <a:r>
              <a:rPr lang="pt-BR" sz="3200" dirty="0" err="1" smtClean="0"/>
              <a:t>init__</a:t>
            </a:r>
            <a:r>
              <a:rPr lang="pt-BR" sz="3200" dirty="0" smtClean="0"/>
              <a:t>(</a:t>
            </a:r>
            <a:r>
              <a:rPr lang="pt-BR" sz="3200" dirty="0" err="1" smtClean="0"/>
              <a:t>self</a:t>
            </a:r>
            <a:r>
              <a:rPr lang="pt-BR" sz="3200" dirty="0" smtClean="0"/>
              <a:t>):</a:t>
            </a:r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    </a:t>
            </a:r>
            <a:r>
              <a:rPr lang="pt-BR" sz="3200" dirty="0" err="1" smtClean="0"/>
              <a:t>self</a:t>
            </a:r>
            <a:r>
              <a:rPr lang="pt-BR" sz="3200" dirty="0" smtClean="0"/>
              <a:t>.pilha = []</a:t>
            </a:r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</a:t>
            </a:r>
            <a:r>
              <a:rPr lang="pt-BR" sz="3200" dirty="0" err="1" smtClean="0"/>
              <a:t>def</a:t>
            </a:r>
            <a:r>
              <a:rPr lang="pt-BR" sz="3200" dirty="0" smtClean="0"/>
              <a:t> empilha(</a:t>
            </a:r>
            <a:r>
              <a:rPr lang="pt-BR" sz="3200" dirty="0" err="1" smtClean="0"/>
              <a:t>self</a:t>
            </a:r>
            <a:r>
              <a:rPr lang="pt-BR" sz="3200" dirty="0" smtClean="0"/>
              <a:t>,elemento):</a:t>
            </a:r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    </a:t>
            </a:r>
            <a:r>
              <a:rPr lang="pt-BR" sz="3200" dirty="0" err="1" smtClean="0"/>
              <a:t>self</a:t>
            </a:r>
            <a:r>
              <a:rPr lang="pt-BR" sz="3200" dirty="0" smtClean="0"/>
              <a:t>.pilha.</a:t>
            </a:r>
            <a:r>
              <a:rPr lang="pt-BR" sz="3200" dirty="0" err="1" smtClean="0"/>
              <a:t>append</a:t>
            </a:r>
            <a:r>
              <a:rPr lang="pt-BR" sz="3200" dirty="0" smtClean="0"/>
              <a:t>(elemento)</a:t>
            </a:r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</a:t>
            </a:r>
            <a:r>
              <a:rPr lang="pt-BR" sz="3200" dirty="0" err="1" smtClean="0"/>
              <a:t>def</a:t>
            </a:r>
            <a:r>
              <a:rPr lang="pt-BR" sz="3200" dirty="0" smtClean="0"/>
              <a:t> desempilha(</a:t>
            </a:r>
            <a:r>
              <a:rPr lang="pt-BR" sz="3200" dirty="0" err="1" smtClean="0"/>
              <a:t>self</a:t>
            </a:r>
            <a:r>
              <a:rPr lang="pt-BR" sz="3200" dirty="0" smtClean="0"/>
              <a:t>):</a:t>
            </a:r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    </a:t>
            </a:r>
            <a:r>
              <a:rPr lang="pt-BR" sz="3200" dirty="0" err="1" smtClean="0"/>
              <a:t>if</a:t>
            </a:r>
            <a:r>
              <a:rPr lang="pt-BR" sz="3200" dirty="0" smtClean="0"/>
              <a:t> </a:t>
            </a:r>
            <a:r>
              <a:rPr lang="pt-BR" sz="3200" dirty="0" err="1" smtClean="0"/>
              <a:t>not</a:t>
            </a:r>
            <a:r>
              <a:rPr lang="pt-BR" sz="3200" dirty="0" smtClean="0"/>
              <a:t>(</a:t>
            </a:r>
            <a:r>
              <a:rPr lang="pt-BR" sz="3200" dirty="0" err="1" smtClean="0"/>
              <a:t>self</a:t>
            </a:r>
            <a:r>
              <a:rPr lang="pt-BR" sz="3200" dirty="0" smtClean="0"/>
              <a:t>.</a:t>
            </a:r>
            <a:r>
              <a:rPr lang="pt-BR" sz="3200" dirty="0" err="1" smtClean="0"/>
              <a:t>pilhavazia</a:t>
            </a:r>
            <a:r>
              <a:rPr lang="pt-BR" sz="3200" dirty="0" smtClean="0"/>
              <a:t>()):</a:t>
            </a:r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        </a:t>
            </a:r>
            <a:r>
              <a:rPr lang="pt-BR" sz="3200" dirty="0" err="1" smtClean="0"/>
              <a:t>return</a:t>
            </a:r>
            <a:r>
              <a:rPr lang="pt-BR" sz="3200" dirty="0" smtClean="0"/>
              <a:t> </a:t>
            </a:r>
            <a:r>
              <a:rPr lang="pt-BR" sz="3200" dirty="0" err="1" smtClean="0"/>
              <a:t>self</a:t>
            </a:r>
            <a:r>
              <a:rPr lang="pt-BR" sz="3200" dirty="0" smtClean="0"/>
              <a:t>.pilha.pop()</a:t>
            </a:r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    </a:t>
            </a:r>
            <a:r>
              <a:rPr lang="pt-BR" sz="3200" dirty="0" err="1" smtClean="0"/>
              <a:t>else</a:t>
            </a:r>
            <a:r>
              <a:rPr lang="pt-BR" sz="3200" dirty="0" smtClean="0"/>
              <a:t>:</a:t>
            </a:r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        </a:t>
            </a:r>
            <a:r>
              <a:rPr lang="pt-BR" sz="3200" dirty="0" err="1" smtClean="0"/>
              <a:t>return</a:t>
            </a:r>
            <a:r>
              <a:rPr lang="pt-BR" sz="3200" dirty="0" smtClean="0"/>
              <a:t> </a:t>
            </a:r>
            <a:r>
              <a:rPr lang="pt-BR" sz="3200" dirty="0" err="1" smtClean="0"/>
              <a:t>None</a:t>
            </a:r>
            <a:endParaRPr lang="pt-BR" sz="3200" dirty="0" smtClean="0"/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</a:t>
            </a:r>
            <a:r>
              <a:rPr lang="pt-BR" sz="3200" dirty="0" err="1" smtClean="0"/>
              <a:t>def</a:t>
            </a:r>
            <a:r>
              <a:rPr lang="pt-BR" sz="3200" dirty="0" smtClean="0"/>
              <a:t> </a:t>
            </a:r>
            <a:r>
              <a:rPr lang="pt-BR" sz="3200" dirty="0" err="1" smtClean="0"/>
              <a:t>pilhavazia</a:t>
            </a:r>
            <a:r>
              <a:rPr lang="pt-BR" sz="3200" dirty="0" smtClean="0"/>
              <a:t>(</a:t>
            </a:r>
            <a:r>
              <a:rPr lang="pt-BR" sz="3200" dirty="0" err="1" smtClean="0"/>
              <a:t>self</a:t>
            </a:r>
            <a:r>
              <a:rPr lang="pt-BR" sz="3200" dirty="0" smtClean="0"/>
              <a:t>):</a:t>
            </a:r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    </a:t>
            </a:r>
            <a:r>
              <a:rPr lang="pt-BR" sz="3200" dirty="0" err="1" smtClean="0"/>
              <a:t>if</a:t>
            </a:r>
            <a:r>
              <a:rPr lang="pt-BR" sz="3200" dirty="0" smtClean="0"/>
              <a:t> </a:t>
            </a:r>
            <a:r>
              <a:rPr lang="pt-BR" sz="3200" dirty="0" err="1" smtClean="0"/>
              <a:t>len</a:t>
            </a:r>
            <a:r>
              <a:rPr lang="pt-BR" sz="3200" dirty="0" smtClean="0"/>
              <a:t>(</a:t>
            </a:r>
            <a:r>
              <a:rPr lang="pt-BR" sz="3200" dirty="0" err="1" smtClean="0"/>
              <a:t>self</a:t>
            </a:r>
            <a:r>
              <a:rPr lang="pt-BR" sz="3200" dirty="0" smtClean="0"/>
              <a:t>.pilha)==0:</a:t>
            </a:r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        </a:t>
            </a:r>
            <a:r>
              <a:rPr lang="pt-BR" sz="3200" dirty="0" err="1" smtClean="0"/>
              <a:t>return</a:t>
            </a:r>
            <a:r>
              <a:rPr lang="pt-BR" sz="3200" dirty="0" smtClean="0"/>
              <a:t> </a:t>
            </a:r>
            <a:r>
              <a:rPr lang="pt-BR" sz="3200" dirty="0" err="1" smtClean="0"/>
              <a:t>True</a:t>
            </a:r>
            <a:endParaRPr lang="pt-BR" sz="3200" dirty="0" smtClean="0"/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    </a:t>
            </a:r>
            <a:r>
              <a:rPr lang="pt-BR" sz="3200" dirty="0" err="1" smtClean="0"/>
              <a:t>else</a:t>
            </a:r>
            <a:r>
              <a:rPr lang="pt-BR" sz="3200" dirty="0" smtClean="0"/>
              <a:t>:</a:t>
            </a:r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        </a:t>
            </a:r>
            <a:r>
              <a:rPr lang="pt-BR" sz="3200" dirty="0" err="1" smtClean="0"/>
              <a:t>return</a:t>
            </a:r>
            <a:r>
              <a:rPr lang="pt-BR" sz="3200" dirty="0" smtClean="0"/>
              <a:t> </a:t>
            </a:r>
            <a:r>
              <a:rPr lang="pt-BR" sz="3200" dirty="0" err="1" smtClean="0"/>
              <a:t>False</a:t>
            </a:r>
            <a:endParaRPr lang="pt-BR" sz="3200" dirty="0" smtClean="0"/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</a:t>
            </a:r>
            <a:r>
              <a:rPr lang="pt-BR" sz="3200" dirty="0" err="1" smtClean="0"/>
              <a:t>def</a:t>
            </a:r>
            <a:r>
              <a:rPr lang="pt-BR" sz="3200" dirty="0" smtClean="0"/>
              <a:t> topo(</a:t>
            </a:r>
            <a:r>
              <a:rPr lang="pt-BR" sz="3200" dirty="0" err="1" smtClean="0"/>
              <a:t>self</a:t>
            </a:r>
            <a:r>
              <a:rPr lang="pt-BR" sz="3200" dirty="0" smtClean="0"/>
              <a:t>):</a:t>
            </a:r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    </a:t>
            </a:r>
            <a:r>
              <a:rPr lang="pt-BR" sz="3200" dirty="0" err="1" smtClean="0"/>
              <a:t>if</a:t>
            </a:r>
            <a:r>
              <a:rPr lang="pt-BR" sz="3200" dirty="0" smtClean="0"/>
              <a:t> </a:t>
            </a:r>
            <a:r>
              <a:rPr lang="pt-BR" sz="3200" dirty="0" err="1" smtClean="0"/>
              <a:t>self</a:t>
            </a:r>
            <a:r>
              <a:rPr lang="pt-BR" sz="3200" dirty="0" smtClean="0"/>
              <a:t>.</a:t>
            </a:r>
            <a:r>
              <a:rPr lang="pt-BR" sz="3200" dirty="0" err="1" smtClean="0"/>
              <a:t>pilhavazia</a:t>
            </a:r>
            <a:r>
              <a:rPr lang="pt-BR" sz="3200" dirty="0" smtClean="0"/>
              <a:t>():</a:t>
            </a:r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        </a:t>
            </a:r>
            <a:r>
              <a:rPr lang="pt-BR" sz="3200" dirty="0" err="1" smtClean="0"/>
              <a:t>return</a:t>
            </a:r>
            <a:r>
              <a:rPr lang="pt-BR" sz="3200" dirty="0" smtClean="0"/>
              <a:t> </a:t>
            </a:r>
            <a:r>
              <a:rPr lang="pt-BR" sz="3200" dirty="0" err="1" smtClean="0"/>
              <a:t>None</a:t>
            </a:r>
            <a:endParaRPr lang="pt-BR" sz="3200" dirty="0" smtClean="0"/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    </a:t>
            </a:r>
            <a:r>
              <a:rPr lang="pt-BR" sz="3200" dirty="0" err="1" smtClean="0"/>
              <a:t>else</a:t>
            </a:r>
            <a:r>
              <a:rPr lang="pt-BR" sz="3200" dirty="0" smtClean="0"/>
              <a:t>:</a:t>
            </a:r>
          </a:p>
          <a:p>
            <a:pPr lvl="0">
              <a:spcBef>
                <a:spcPct val="20000"/>
              </a:spcBef>
            </a:pPr>
            <a:r>
              <a:rPr lang="pt-BR" sz="3200" dirty="0" smtClean="0"/>
              <a:t>            </a:t>
            </a:r>
            <a:r>
              <a:rPr lang="pt-BR" sz="3200" dirty="0" err="1" smtClean="0"/>
              <a:t>return</a:t>
            </a:r>
            <a:r>
              <a:rPr lang="pt-BR" sz="3200" dirty="0" smtClean="0"/>
              <a:t> </a:t>
            </a:r>
            <a:r>
              <a:rPr lang="pt-BR" sz="3200" dirty="0" err="1" smtClean="0"/>
              <a:t>self</a:t>
            </a:r>
            <a:r>
              <a:rPr lang="pt-BR" sz="3200" dirty="0" smtClean="0"/>
              <a:t>.pilha[</a:t>
            </a:r>
            <a:r>
              <a:rPr lang="pt-BR" sz="3200" dirty="0" err="1" smtClean="0"/>
              <a:t>len</a:t>
            </a:r>
            <a:r>
              <a:rPr lang="pt-BR" sz="3200" dirty="0" smtClean="0"/>
              <a:t>(</a:t>
            </a:r>
            <a:r>
              <a:rPr lang="pt-BR" sz="3200" dirty="0" err="1" smtClean="0"/>
              <a:t>self</a:t>
            </a:r>
            <a:r>
              <a:rPr lang="pt-BR" sz="3200" dirty="0" smtClean="0"/>
              <a:t>.pilha)-1]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p = Pilha()</a:t>
            </a:r>
          </a:p>
          <a:p>
            <a:pPr>
              <a:buNone/>
            </a:pPr>
            <a:r>
              <a:rPr lang="pt-BR" dirty="0" err="1" smtClean="0"/>
              <a:t>p.empilha</a:t>
            </a:r>
            <a:r>
              <a:rPr lang="pt-BR" dirty="0" smtClean="0"/>
              <a:t>(3)</a:t>
            </a:r>
          </a:p>
          <a:p>
            <a:pPr>
              <a:buNone/>
            </a:pPr>
            <a:r>
              <a:rPr lang="pt-BR" dirty="0" err="1" smtClean="0"/>
              <a:t>p.empilha</a:t>
            </a:r>
            <a:r>
              <a:rPr lang="pt-BR" dirty="0" smtClean="0"/>
              <a:t>(5)</a:t>
            </a:r>
          </a:p>
          <a:p>
            <a:pPr>
              <a:buNone/>
            </a:pPr>
            <a:r>
              <a:rPr lang="pt-BR" dirty="0" err="1" smtClean="0"/>
              <a:t>p.empilha</a:t>
            </a:r>
            <a:r>
              <a:rPr lang="pt-BR" dirty="0" smtClean="0"/>
              <a:t>(7)</a:t>
            </a:r>
          </a:p>
          <a:p>
            <a:pPr>
              <a:buNone/>
            </a:pPr>
            <a:r>
              <a:rPr lang="pt-BR" dirty="0" err="1" smtClean="0"/>
              <a:t>print</a:t>
            </a:r>
            <a:r>
              <a:rPr lang="pt-BR" dirty="0" smtClean="0"/>
              <a:t>('A pilha está vazia?', </a:t>
            </a:r>
            <a:r>
              <a:rPr lang="pt-BR" dirty="0" err="1" smtClean="0"/>
              <a:t>p.pilhavazia</a:t>
            </a:r>
            <a:r>
              <a:rPr lang="pt-BR" dirty="0" smtClean="0"/>
              <a:t>())</a:t>
            </a:r>
          </a:p>
          <a:p>
            <a:pPr>
              <a:buNone/>
            </a:pPr>
            <a:r>
              <a:rPr lang="pt-BR" dirty="0" err="1" smtClean="0"/>
              <a:t>print</a:t>
            </a:r>
            <a:r>
              <a:rPr lang="pt-BR" dirty="0" smtClean="0"/>
              <a:t>('Elemento do topo:',</a:t>
            </a:r>
            <a:r>
              <a:rPr lang="pt-BR" dirty="0" err="1" smtClean="0"/>
              <a:t>p.topo</a:t>
            </a:r>
            <a:r>
              <a:rPr lang="pt-BR" dirty="0" smtClean="0"/>
              <a:t>())</a:t>
            </a:r>
          </a:p>
          <a:p>
            <a:pPr>
              <a:buNone/>
            </a:pPr>
            <a:r>
              <a:rPr lang="pt-BR" dirty="0" err="1" smtClean="0"/>
              <a:t>print</a:t>
            </a:r>
            <a:r>
              <a:rPr lang="pt-BR" dirty="0" smtClean="0"/>
              <a:t>('Estado inicial da pilha:',</a:t>
            </a:r>
            <a:r>
              <a:rPr lang="pt-BR" dirty="0" err="1" smtClean="0"/>
              <a:t>p.pilha</a:t>
            </a:r>
            <a:r>
              <a:rPr lang="pt-BR" dirty="0" smtClean="0"/>
              <a:t>)</a:t>
            </a:r>
          </a:p>
          <a:p>
            <a:pPr>
              <a:buNone/>
            </a:pPr>
            <a:r>
              <a:rPr lang="pt-BR" dirty="0" smtClean="0"/>
              <a:t>x = </a:t>
            </a:r>
            <a:r>
              <a:rPr lang="pt-BR" dirty="0" err="1" smtClean="0"/>
              <a:t>p.desempilha</a:t>
            </a:r>
            <a:r>
              <a:rPr lang="pt-BR" dirty="0" smtClean="0"/>
              <a:t>()</a:t>
            </a:r>
          </a:p>
          <a:p>
            <a:pPr>
              <a:buNone/>
            </a:pPr>
            <a:r>
              <a:rPr lang="pt-BR" dirty="0" err="1" smtClean="0"/>
              <a:t>print</a:t>
            </a:r>
            <a:r>
              <a:rPr lang="pt-BR" dirty="0" smtClean="0"/>
              <a:t>('Elemento retirado do topo:',x)</a:t>
            </a:r>
          </a:p>
          <a:p>
            <a:pPr>
              <a:buNone/>
            </a:pPr>
            <a:r>
              <a:rPr lang="pt-BR" dirty="0" err="1" smtClean="0"/>
              <a:t>print</a:t>
            </a:r>
            <a:r>
              <a:rPr lang="pt-BR" dirty="0" smtClean="0"/>
              <a:t>('Estado final da pilha:',</a:t>
            </a:r>
            <a:r>
              <a:rPr lang="pt-BR" dirty="0" err="1" smtClean="0"/>
              <a:t>p.pilha</a:t>
            </a:r>
            <a:r>
              <a:rPr lang="pt-BR" dirty="0" smtClean="0"/>
              <a:t>)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5786446" y="205979"/>
            <a:ext cx="2900354" cy="85725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Objeto Pilha</a:t>
            </a:r>
            <a:endParaRPr lang="pt-BR" dirty="0"/>
          </a:p>
        </p:txBody>
      </p:sp>
      <p:sp>
        <p:nvSpPr>
          <p:cNvPr id="5" name="Chave direita 4"/>
          <p:cNvSpPr/>
          <p:nvPr/>
        </p:nvSpPr>
        <p:spPr>
          <a:xfrm>
            <a:off x="5072066" y="1142990"/>
            <a:ext cx="357190" cy="3500462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6143636" y="2702484"/>
            <a:ext cx="285752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Corpo principal do programa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7" name="Conector de seta reta 6"/>
          <p:cNvCxnSpPr>
            <a:stCxn id="6" idx="1"/>
            <a:endCxn id="5" idx="1"/>
          </p:cNvCxnSpPr>
          <p:nvPr/>
        </p:nvCxnSpPr>
        <p:spPr>
          <a:xfrm rot="10800000" flipV="1">
            <a:off x="5429256" y="2887149"/>
            <a:ext cx="714380" cy="607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Pilha de Objetos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Cria-se uma classe que modela um objeto real</a:t>
            </a:r>
          </a:p>
          <a:p>
            <a:r>
              <a:rPr lang="pt-BR" dirty="0" smtClean="0"/>
              <a:t>Utiliza a classe Pilha para armazenar e manipular objetos da classe acima.</a:t>
            </a:r>
          </a:p>
          <a:p>
            <a:r>
              <a:rPr lang="pt-BR" dirty="0" smtClean="0"/>
              <a:t>O exemplo a seguir possui três partes:</a:t>
            </a:r>
          </a:p>
          <a:p>
            <a:pPr lvl="1"/>
            <a:r>
              <a:rPr lang="pt-BR" dirty="0" smtClean="0"/>
              <a:t>Classe Veiculo: define o objeto que será armazenado</a:t>
            </a:r>
          </a:p>
          <a:p>
            <a:pPr lvl="1"/>
            <a:r>
              <a:rPr lang="pt-BR" dirty="0" smtClean="0"/>
              <a:t>Classe Pilha: exatamente igual à classe dos exemplos anteriores</a:t>
            </a:r>
          </a:p>
          <a:p>
            <a:pPr lvl="1"/>
            <a:r>
              <a:rPr lang="pt-BR" dirty="0" smtClean="0"/>
              <a:t>Corpo principal do programa: empilha cinco veículo e desempilha os cinco</a:t>
            </a:r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3214678" cy="51435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t-BR" dirty="0" err="1" smtClean="0"/>
              <a:t>class</a:t>
            </a:r>
            <a:r>
              <a:rPr lang="pt-BR" dirty="0" smtClean="0"/>
              <a:t> Pilha:</a:t>
            </a:r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__</a:t>
            </a:r>
            <a:r>
              <a:rPr lang="pt-BR" dirty="0" err="1" smtClean="0"/>
              <a:t>init__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self</a:t>
            </a:r>
            <a:r>
              <a:rPr lang="pt-BR" dirty="0" smtClean="0"/>
              <a:t>.pilha = []</a:t>
            </a:r>
          </a:p>
          <a:p>
            <a:pPr marL="0" indent="0"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empilha(</a:t>
            </a:r>
            <a:r>
              <a:rPr lang="pt-BR" dirty="0" err="1" smtClean="0"/>
              <a:t>self</a:t>
            </a:r>
            <a:r>
              <a:rPr lang="pt-BR" dirty="0" smtClean="0"/>
              <a:t>,elemento):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self</a:t>
            </a:r>
            <a:r>
              <a:rPr lang="pt-BR" dirty="0" smtClean="0"/>
              <a:t>.pilha.</a:t>
            </a:r>
            <a:r>
              <a:rPr lang="pt-BR" dirty="0" err="1" smtClean="0"/>
              <a:t>append</a:t>
            </a:r>
            <a:r>
              <a:rPr lang="pt-BR" dirty="0" smtClean="0"/>
              <a:t>(elemento)</a:t>
            </a:r>
          </a:p>
          <a:p>
            <a:pPr marL="0" indent="0"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desempilha(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not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.</a:t>
            </a:r>
            <a:r>
              <a:rPr lang="pt-BR" dirty="0" err="1" smtClean="0"/>
              <a:t>pilhavazia</a:t>
            </a:r>
            <a:r>
              <a:rPr lang="pt-BR" dirty="0" smtClean="0"/>
              <a:t>()):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self</a:t>
            </a:r>
            <a:r>
              <a:rPr lang="pt-BR" dirty="0" smtClean="0"/>
              <a:t>.pilha.pop()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None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</a:t>
            </a:r>
            <a:r>
              <a:rPr lang="pt-BR" dirty="0" err="1" smtClean="0"/>
              <a:t>pilhavazia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len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.pilha)==0: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True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False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topo(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self</a:t>
            </a:r>
            <a:r>
              <a:rPr lang="pt-BR" dirty="0" smtClean="0"/>
              <a:t>.</a:t>
            </a:r>
            <a:r>
              <a:rPr lang="pt-BR" dirty="0" err="1" smtClean="0"/>
              <a:t>pilhavazia</a:t>
            </a:r>
            <a:r>
              <a:rPr lang="pt-BR" dirty="0" smtClean="0"/>
              <a:t>():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None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self</a:t>
            </a:r>
            <a:r>
              <a:rPr lang="pt-BR" dirty="0" smtClean="0"/>
              <a:t>.pilha[</a:t>
            </a:r>
            <a:r>
              <a:rPr lang="pt-BR" dirty="0" err="1" smtClean="0"/>
              <a:t>len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.pilha)-1</a:t>
            </a:r>
            <a:r>
              <a:rPr lang="pt-BR" dirty="0" smtClean="0"/>
              <a:t>]</a:t>
            </a:r>
            <a:endParaRPr lang="pt-BR" dirty="0" smtClean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072066" y="-18"/>
            <a:ext cx="4071966" cy="5143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pt-BR" sz="1500" dirty="0" err="1" smtClean="0"/>
              <a:t>class</a:t>
            </a:r>
            <a:r>
              <a:rPr lang="pt-BR" sz="1500" dirty="0" smtClean="0"/>
              <a:t> Veiculo:</a:t>
            </a:r>
          </a:p>
          <a:p>
            <a:r>
              <a:rPr lang="pt-BR" sz="1500" dirty="0" smtClean="0"/>
              <a:t>    </a:t>
            </a:r>
            <a:r>
              <a:rPr lang="pt-BR" sz="1500" dirty="0" err="1" smtClean="0"/>
              <a:t>def</a:t>
            </a:r>
            <a:r>
              <a:rPr lang="pt-BR" sz="1500" dirty="0" smtClean="0"/>
              <a:t> __</a:t>
            </a:r>
            <a:r>
              <a:rPr lang="pt-BR" sz="1500" dirty="0" err="1" smtClean="0"/>
              <a:t>init__</a:t>
            </a:r>
            <a:r>
              <a:rPr lang="pt-BR" sz="1500" dirty="0" smtClean="0"/>
              <a:t>(</a:t>
            </a:r>
            <a:r>
              <a:rPr lang="pt-BR" sz="1500" dirty="0" err="1" smtClean="0"/>
              <a:t>self</a:t>
            </a:r>
            <a:r>
              <a:rPr lang="pt-BR" sz="1500" dirty="0" smtClean="0"/>
              <a:t>,placa,marca):</a:t>
            </a:r>
          </a:p>
          <a:p>
            <a:r>
              <a:rPr lang="pt-BR" sz="1500" dirty="0" smtClean="0"/>
              <a:t>        </a:t>
            </a:r>
            <a:r>
              <a:rPr lang="pt-BR" sz="1500" dirty="0" err="1" smtClean="0"/>
              <a:t>self</a:t>
            </a:r>
            <a:r>
              <a:rPr lang="pt-BR" sz="1500" dirty="0" smtClean="0"/>
              <a:t>.placa = placa</a:t>
            </a:r>
          </a:p>
          <a:p>
            <a:r>
              <a:rPr lang="pt-BR" sz="1500" dirty="0" smtClean="0"/>
              <a:t>        </a:t>
            </a:r>
            <a:r>
              <a:rPr lang="pt-BR" sz="1500" dirty="0" err="1" smtClean="0"/>
              <a:t>self</a:t>
            </a:r>
            <a:r>
              <a:rPr lang="pt-BR" sz="1500" dirty="0" smtClean="0"/>
              <a:t>.marca = </a:t>
            </a:r>
            <a:r>
              <a:rPr lang="pt-BR" sz="1500" dirty="0" smtClean="0"/>
              <a:t>marca</a:t>
            </a:r>
          </a:p>
          <a:p>
            <a:endParaRPr lang="pt-BR" sz="1500" dirty="0" smtClean="0"/>
          </a:p>
          <a:p>
            <a:r>
              <a:rPr lang="pt-BR" sz="1600" dirty="0" smtClean="0"/>
              <a:t>p = Pilha()</a:t>
            </a:r>
          </a:p>
          <a:p>
            <a:r>
              <a:rPr lang="pt-BR" sz="1600" dirty="0" smtClean="0"/>
              <a:t>for i in range(5):</a:t>
            </a:r>
          </a:p>
          <a:p>
            <a:r>
              <a:rPr lang="pt-BR" sz="1600" dirty="0" smtClean="0"/>
              <a:t>    placa = input('Placa:')</a:t>
            </a:r>
          </a:p>
          <a:p>
            <a:r>
              <a:rPr lang="pt-BR" sz="1600" dirty="0" smtClean="0"/>
              <a:t>    marca = input('Marca:')</a:t>
            </a:r>
          </a:p>
          <a:p>
            <a:r>
              <a:rPr lang="pt-BR" sz="1600" dirty="0" smtClean="0"/>
              <a:t>    v = Veiculo(placa,marca)</a:t>
            </a:r>
          </a:p>
          <a:p>
            <a:r>
              <a:rPr lang="pt-BR" sz="1600" dirty="0" smtClean="0"/>
              <a:t>    </a:t>
            </a:r>
            <a:r>
              <a:rPr lang="pt-BR" sz="1600" dirty="0" err="1" smtClean="0"/>
              <a:t>p.empilha</a:t>
            </a:r>
            <a:r>
              <a:rPr lang="pt-BR" sz="1600" dirty="0" smtClean="0"/>
              <a:t>(v)</a:t>
            </a:r>
          </a:p>
          <a:p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err="1" smtClean="0"/>
              <a:t>while</a:t>
            </a:r>
            <a:r>
              <a:rPr lang="pt-BR" sz="1600" dirty="0" smtClean="0"/>
              <a:t> </a:t>
            </a:r>
            <a:r>
              <a:rPr lang="pt-BR" sz="1600" dirty="0" err="1" smtClean="0"/>
              <a:t>not</a:t>
            </a:r>
            <a:r>
              <a:rPr lang="pt-BR" sz="1600" dirty="0" smtClean="0"/>
              <a:t> </a:t>
            </a:r>
            <a:r>
              <a:rPr lang="pt-BR" sz="1600" dirty="0" err="1" smtClean="0"/>
              <a:t>p.pilhavazia</a:t>
            </a:r>
            <a:r>
              <a:rPr lang="pt-BR" sz="1600" dirty="0" smtClean="0"/>
              <a:t>():</a:t>
            </a:r>
          </a:p>
          <a:p>
            <a:r>
              <a:rPr lang="pt-BR" sz="1600" dirty="0" smtClean="0"/>
              <a:t>    x = </a:t>
            </a:r>
            <a:r>
              <a:rPr lang="pt-BR" sz="1600" dirty="0" err="1" smtClean="0"/>
              <a:t>p.desempilha</a:t>
            </a:r>
            <a:r>
              <a:rPr lang="pt-BR" sz="1600" dirty="0" smtClean="0"/>
              <a:t>()</a:t>
            </a:r>
          </a:p>
          <a:p>
            <a:r>
              <a:rPr lang="pt-BR" sz="1600" dirty="0" smtClean="0"/>
              <a:t>    </a:t>
            </a:r>
            <a:r>
              <a:rPr lang="pt-BR" sz="1600" dirty="0" err="1" smtClean="0"/>
              <a:t>print</a:t>
            </a:r>
            <a:r>
              <a:rPr lang="pt-BR" sz="1600" dirty="0" smtClean="0"/>
              <a:t>('Desempilha:', </a:t>
            </a:r>
            <a:r>
              <a:rPr lang="pt-BR" sz="1600" dirty="0" err="1" smtClean="0"/>
              <a:t>x.placa,x.marca</a:t>
            </a:r>
            <a:r>
              <a:rPr lang="pt-BR" sz="1600" dirty="0" smtClean="0"/>
              <a:t>)</a:t>
            </a:r>
          </a:p>
          <a:p>
            <a:r>
              <a:rPr lang="pt-BR" sz="1600" dirty="0" smtClean="0"/>
              <a:t/>
            </a:r>
            <a:br>
              <a:rPr lang="pt-BR" sz="1600" dirty="0" smtClean="0"/>
            </a:br>
            <a:endParaRPr lang="pt-BR" sz="1600" dirty="0" smtClean="0"/>
          </a:p>
          <a:p>
            <a:endParaRPr lang="pt-BR" sz="1500" dirty="0" smtClean="0"/>
          </a:p>
          <a:p>
            <a:r>
              <a:rPr lang="pt-BR" sz="1500" dirty="0" smtClean="0"/>
              <a:t/>
            </a:r>
            <a:br>
              <a:rPr lang="pt-BR" sz="1500" dirty="0" smtClean="0"/>
            </a:br>
            <a:endParaRPr lang="pt-BR" sz="15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Pilha de Dicionários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pilha armazenará dicionários</a:t>
            </a:r>
          </a:p>
          <a:p>
            <a:r>
              <a:rPr lang="pt-BR" dirty="0" smtClean="0"/>
              <a:t>Cada elemento será composto pelas chaves e valores necessários</a:t>
            </a:r>
          </a:p>
          <a:p>
            <a:r>
              <a:rPr lang="pt-BR" dirty="0" smtClean="0"/>
              <a:t>No exemplo a seguir utiliza-se a mesma classe Pilha explicada anteriormente</a:t>
            </a:r>
            <a:endParaRPr lang="pt-BR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3214678" cy="51435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t-BR" dirty="0" err="1" smtClean="0"/>
              <a:t>class</a:t>
            </a:r>
            <a:r>
              <a:rPr lang="pt-BR" dirty="0" smtClean="0"/>
              <a:t> Pilha:</a:t>
            </a:r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__</a:t>
            </a:r>
            <a:r>
              <a:rPr lang="pt-BR" dirty="0" err="1" smtClean="0"/>
              <a:t>init__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self</a:t>
            </a:r>
            <a:r>
              <a:rPr lang="pt-BR" dirty="0" smtClean="0"/>
              <a:t>.pilha = []</a:t>
            </a:r>
          </a:p>
          <a:p>
            <a:pPr marL="0" indent="0"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empilha(</a:t>
            </a:r>
            <a:r>
              <a:rPr lang="pt-BR" dirty="0" err="1" smtClean="0"/>
              <a:t>self</a:t>
            </a:r>
            <a:r>
              <a:rPr lang="pt-BR" dirty="0" smtClean="0"/>
              <a:t>,elemento):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self</a:t>
            </a:r>
            <a:r>
              <a:rPr lang="pt-BR" dirty="0" smtClean="0"/>
              <a:t>.pilha.</a:t>
            </a:r>
            <a:r>
              <a:rPr lang="pt-BR" dirty="0" err="1" smtClean="0"/>
              <a:t>append</a:t>
            </a:r>
            <a:r>
              <a:rPr lang="pt-BR" dirty="0" smtClean="0"/>
              <a:t>(elemento)</a:t>
            </a:r>
          </a:p>
          <a:p>
            <a:pPr marL="0" indent="0"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desempilha(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not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.</a:t>
            </a:r>
            <a:r>
              <a:rPr lang="pt-BR" dirty="0" err="1" smtClean="0"/>
              <a:t>pilhavazia</a:t>
            </a:r>
            <a:r>
              <a:rPr lang="pt-BR" dirty="0" smtClean="0"/>
              <a:t>()):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self</a:t>
            </a:r>
            <a:r>
              <a:rPr lang="pt-BR" dirty="0" smtClean="0"/>
              <a:t>.pilha.pop()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None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</a:t>
            </a:r>
            <a:r>
              <a:rPr lang="pt-BR" dirty="0" err="1" smtClean="0"/>
              <a:t>pilhavazia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len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.pilha)==0: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True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False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topo(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self</a:t>
            </a:r>
            <a:r>
              <a:rPr lang="pt-BR" dirty="0" smtClean="0"/>
              <a:t>.</a:t>
            </a:r>
            <a:r>
              <a:rPr lang="pt-BR" dirty="0" err="1" smtClean="0"/>
              <a:t>pilhavazia</a:t>
            </a:r>
            <a:r>
              <a:rPr lang="pt-BR" dirty="0" smtClean="0"/>
              <a:t>():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None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self</a:t>
            </a:r>
            <a:r>
              <a:rPr lang="pt-BR" dirty="0" smtClean="0"/>
              <a:t>.pilha[</a:t>
            </a:r>
            <a:r>
              <a:rPr lang="pt-BR" dirty="0" err="1" smtClean="0"/>
              <a:t>len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.pilha)-1</a:t>
            </a:r>
            <a:r>
              <a:rPr lang="pt-BR" dirty="0" smtClean="0"/>
              <a:t>]</a:t>
            </a:r>
            <a:endParaRPr lang="pt-BR" dirty="0" smtClean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5072066" y="-18"/>
            <a:ext cx="4071966" cy="5143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pt-BR" sz="1600" dirty="0" smtClean="0"/>
              <a:t>p = Pilha()</a:t>
            </a:r>
          </a:p>
          <a:p>
            <a:r>
              <a:rPr lang="pt-BR" sz="1600" dirty="0" smtClean="0"/>
              <a:t>for i in range(5):</a:t>
            </a:r>
          </a:p>
          <a:p>
            <a:r>
              <a:rPr lang="pt-BR" sz="1600" dirty="0" smtClean="0"/>
              <a:t>    placa = input('Placa:')</a:t>
            </a:r>
          </a:p>
          <a:p>
            <a:r>
              <a:rPr lang="pt-BR" sz="1600" dirty="0" smtClean="0"/>
              <a:t>    marca = input('Marca:')</a:t>
            </a:r>
          </a:p>
          <a:p>
            <a:r>
              <a:rPr lang="pt-BR" sz="1600" dirty="0" smtClean="0"/>
              <a:t>    v = {'placa':placa,'marca':marca}</a:t>
            </a:r>
          </a:p>
          <a:p>
            <a:r>
              <a:rPr lang="pt-BR" sz="1600" dirty="0" smtClean="0"/>
              <a:t>    </a:t>
            </a:r>
            <a:r>
              <a:rPr lang="pt-BR" sz="1600" dirty="0" err="1" smtClean="0"/>
              <a:t>p.empilha</a:t>
            </a:r>
            <a:r>
              <a:rPr lang="pt-BR" sz="1600" dirty="0" smtClean="0"/>
              <a:t>(v)</a:t>
            </a:r>
          </a:p>
          <a:p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err="1" smtClean="0"/>
              <a:t>while</a:t>
            </a:r>
            <a:r>
              <a:rPr lang="pt-BR" sz="1600" dirty="0" smtClean="0"/>
              <a:t> </a:t>
            </a:r>
            <a:r>
              <a:rPr lang="pt-BR" sz="1600" dirty="0" err="1" smtClean="0"/>
              <a:t>not</a:t>
            </a:r>
            <a:r>
              <a:rPr lang="pt-BR" sz="1600" dirty="0" smtClean="0"/>
              <a:t> </a:t>
            </a:r>
            <a:r>
              <a:rPr lang="pt-BR" sz="1600" dirty="0" err="1" smtClean="0"/>
              <a:t>p.pilhavazia</a:t>
            </a:r>
            <a:r>
              <a:rPr lang="pt-BR" sz="1600" dirty="0" smtClean="0"/>
              <a:t>():</a:t>
            </a:r>
          </a:p>
          <a:p>
            <a:r>
              <a:rPr lang="pt-BR" sz="1600" dirty="0" smtClean="0"/>
              <a:t>    x = </a:t>
            </a:r>
            <a:r>
              <a:rPr lang="pt-BR" sz="1600" dirty="0" err="1" smtClean="0"/>
              <a:t>p.desempilha</a:t>
            </a:r>
            <a:r>
              <a:rPr lang="pt-BR" sz="1600" dirty="0" smtClean="0"/>
              <a:t>()</a:t>
            </a:r>
          </a:p>
          <a:p>
            <a:r>
              <a:rPr lang="pt-BR" sz="1600" dirty="0" smtClean="0"/>
              <a:t>    </a:t>
            </a:r>
            <a:r>
              <a:rPr lang="pt-BR" sz="1600" dirty="0" err="1" smtClean="0"/>
              <a:t>print</a:t>
            </a:r>
            <a:r>
              <a:rPr lang="pt-BR" sz="1600" dirty="0" smtClean="0"/>
              <a:t>('Desempilha:', x['placa'],x['marca'])</a:t>
            </a:r>
          </a:p>
          <a:p>
            <a:r>
              <a:rPr lang="pt-BR" sz="1600" dirty="0" smtClean="0"/>
              <a:t/>
            </a:r>
            <a:br>
              <a:rPr lang="pt-BR" sz="1600" dirty="0" smtClean="0"/>
            </a:br>
            <a:endParaRPr lang="pt-BR" sz="1600" dirty="0" smtClean="0"/>
          </a:p>
          <a:p>
            <a:r>
              <a:rPr lang="pt-BR" sz="1600" dirty="0" smtClean="0"/>
              <a:t/>
            </a:r>
            <a:br>
              <a:rPr lang="pt-BR" sz="1600" dirty="0" smtClean="0"/>
            </a:br>
            <a:endParaRPr lang="pt-BR" sz="1600" dirty="0" smtClean="0"/>
          </a:p>
          <a:p>
            <a:endParaRPr lang="pt-BR" sz="1500" dirty="0" smtClean="0"/>
          </a:p>
          <a:p>
            <a:r>
              <a:rPr lang="pt-BR" sz="1500" dirty="0" smtClean="0"/>
              <a:t/>
            </a:r>
            <a:br>
              <a:rPr lang="pt-BR" sz="1500" dirty="0" smtClean="0"/>
            </a:br>
            <a:endParaRPr lang="pt-BR" sz="15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651787"/>
          </a:xfrm>
        </p:spPr>
        <p:txBody>
          <a:bodyPr/>
          <a:lstStyle/>
          <a:p>
            <a:r>
              <a:rPr lang="pt-BR" dirty="0" smtClean="0"/>
              <a:t>Filas</a:t>
            </a:r>
            <a:endParaRPr lang="pt-B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Estrutura de dados na qual o </a:t>
            </a:r>
            <a:r>
              <a:rPr lang="pt-BR" dirty="0" smtClean="0"/>
              <a:t>primeiro </a:t>
            </a:r>
            <a:r>
              <a:rPr lang="pt-BR" dirty="0" smtClean="0"/>
              <a:t>elemento a entrar é o primeiro a sair</a:t>
            </a:r>
          </a:p>
          <a:p>
            <a:r>
              <a:rPr lang="pt-BR" dirty="0" smtClean="0"/>
              <a:t>Semelhante a uma </a:t>
            </a:r>
            <a:r>
              <a:rPr lang="pt-BR" dirty="0" smtClean="0"/>
              <a:t>fila </a:t>
            </a:r>
            <a:r>
              <a:rPr lang="pt-BR" dirty="0" smtClean="0"/>
              <a:t>real: </a:t>
            </a:r>
          </a:p>
          <a:p>
            <a:pPr lvl="1"/>
            <a:r>
              <a:rPr lang="pt-BR" dirty="0" smtClean="0"/>
              <a:t>Exemplo: </a:t>
            </a:r>
            <a:r>
              <a:rPr lang="pt-BR" dirty="0" smtClean="0"/>
              <a:t>a fila de um banco, a pessoa que chegou primeiro será a primeira a ser atendida</a:t>
            </a:r>
            <a:endParaRPr lang="pt-BR" dirty="0" smtClean="0"/>
          </a:p>
          <a:p>
            <a:r>
              <a:rPr lang="pt-BR" dirty="0" smtClean="0"/>
              <a:t>Funções</a:t>
            </a:r>
          </a:p>
          <a:p>
            <a:pPr lvl="1"/>
            <a:r>
              <a:rPr lang="pt-BR" dirty="0" smtClean="0"/>
              <a:t>Enfileirar: </a:t>
            </a:r>
            <a:r>
              <a:rPr lang="pt-BR" dirty="0" smtClean="0"/>
              <a:t>colocar mais um elemento </a:t>
            </a:r>
            <a:r>
              <a:rPr lang="pt-BR" dirty="0" smtClean="0"/>
              <a:t>no final da fila</a:t>
            </a:r>
            <a:endParaRPr lang="pt-BR" dirty="0" smtClean="0"/>
          </a:p>
          <a:p>
            <a:pPr lvl="1"/>
            <a:r>
              <a:rPr lang="pt-BR" dirty="0" smtClean="0"/>
              <a:t>Desenfileirar: </a:t>
            </a:r>
            <a:r>
              <a:rPr lang="pt-BR" dirty="0" smtClean="0"/>
              <a:t>remover o elemento </a:t>
            </a:r>
            <a:r>
              <a:rPr lang="pt-BR" dirty="0" smtClean="0"/>
              <a:t>no início da fila</a:t>
            </a:r>
            <a:endParaRPr lang="pt-BR" dirty="0" smtClean="0"/>
          </a:p>
          <a:p>
            <a:pPr lvl="1"/>
            <a:r>
              <a:rPr lang="pt-BR" dirty="0" smtClean="0"/>
              <a:t>Início: </a:t>
            </a:r>
            <a:r>
              <a:rPr lang="pt-BR" dirty="0" smtClean="0"/>
              <a:t>observar qual elemento está </a:t>
            </a:r>
            <a:r>
              <a:rPr lang="pt-BR" dirty="0" smtClean="0"/>
              <a:t>no início da fila</a:t>
            </a:r>
            <a:endParaRPr lang="pt-BR" dirty="0" smtClean="0"/>
          </a:p>
          <a:p>
            <a:pPr lvl="1"/>
            <a:r>
              <a:rPr lang="pt-BR" dirty="0" smtClean="0"/>
              <a:t>Pilha Vazia: verifica se a </a:t>
            </a:r>
            <a:r>
              <a:rPr lang="pt-BR" dirty="0" smtClean="0"/>
              <a:t>fila </a:t>
            </a:r>
            <a:r>
              <a:rPr lang="pt-BR" dirty="0" smtClean="0"/>
              <a:t>contém pelo menos um elemento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508911"/>
          </a:xfrm>
        </p:spPr>
        <p:txBody>
          <a:bodyPr/>
          <a:lstStyle/>
          <a:p>
            <a:r>
              <a:rPr lang="pt-BR" dirty="0" smtClean="0"/>
              <a:t>Listas em Python</a:t>
            </a:r>
            <a:endParaRPr lang="pt-B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3357554" cy="51435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BR" dirty="0" err="1" smtClean="0"/>
              <a:t>class</a:t>
            </a:r>
            <a:r>
              <a:rPr lang="pt-BR" dirty="0" smtClean="0"/>
              <a:t> Fila:</a:t>
            </a:r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__</a:t>
            </a:r>
            <a:r>
              <a:rPr lang="pt-BR" dirty="0" err="1" smtClean="0"/>
              <a:t>init__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self</a:t>
            </a:r>
            <a:r>
              <a:rPr lang="pt-BR" dirty="0" smtClean="0"/>
              <a:t>.fila = []</a:t>
            </a:r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enfileirar(</a:t>
            </a:r>
            <a:r>
              <a:rPr lang="pt-BR" dirty="0" err="1" smtClean="0"/>
              <a:t>self</a:t>
            </a:r>
            <a:r>
              <a:rPr lang="pt-BR" dirty="0" smtClean="0"/>
              <a:t>, elemento):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self</a:t>
            </a:r>
            <a:r>
              <a:rPr lang="pt-BR" dirty="0" smtClean="0"/>
              <a:t>.fila.</a:t>
            </a:r>
            <a:r>
              <a:rPr lang="pt-BR" dirty="0" err="1" smtClean="0"/>
              <a:t>append</a:t>
            </a:r>
            <a:r>
              <a:rPr lang="pt-BR" dirty="0" smtClean="0"/>
              <a:t>(elemento)</a:t>
            </a:r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</a:t>
            </a:r>
            <a:r>
              <a:rPr lang="pt-BR" dirty="0" err="1" smtClean="0"/>
              <a:t>desenfileirar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not</a:t>
            </a:r>
            <a:r>
              <a:rPr lang="pt-BR" dirty="0" smtClean="0"/>
              <a:t> </a:t>
            </a:r>
            <a:r>
              <a:rPr lang="pt-BR" dirty="0" err="1" smtClean="0"/>
              <a:t>self</a:t>
            </a:r>
            <a:r>
              <a:rPr lang="pt-BR" dirty="0" smtClean="0"/>
              <a:t>.</a:t>
            </a:r>
            <a:r>
              <a:rPr lang="pt-BR" dirty="0" err="1" smtClean="0"/>
              <a:t>filavazia</a:t>
            </a:r>
            <a:r>
              <a:rPr lang="pt-BR" dirty="0" smtClean="0"/>
              <a:t>():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self</a:t>
            </a:r>
            <a:r>
              <a:rPr lang="pt-BR" dirty="0" smtClean="0"/>
              <a:t>.fila.pop(0)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None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</a:t>
            </a:r>
            <a:r>
              <a:rPr lang="pt-BR" dirty="0" err="1" smtClean="0"/>
              <a:t>filavazia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len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.fila)==0: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True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False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inicio(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len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.fila)==0: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None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self</a:t>
            </a:r>
            <a:r>
              <a:rPr lang="pt-BR" dirty="0" smtClean="0"/>
              <a:t>.fila[0]</a:t>
            </a:r>
          </a:p>
          <a:p>
            <a:pPr marL="0" indent="0">
              <a:buNone/>
            </a:pP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3357554" y="-18"/>
            <a:ext cx="4786346" cy="5143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pt-BR" sz="1500" dirty="0" smtClean="0"/>
              <a:t>f = Fila()</a:t>
            </a:r>
          </a:p>
          <a:p>
            <a:r>
              <a:rPr lang="pt-BR" sz="1500" dirty="0" err="1" smtClean="0"/>
              <a:t>f.enfileirar</a:t>
            </a:r>
            <a:r>
              <a:rPr lang="pt-BR" sz="1500" dirty="0" smtClean="0"/>
              <a:t>(10)</a:t>
            </a:r>
          </a:p>
          <a:p>
            <a:r>
              <a:rPr lang="pt-BR" sz="1500" dirty="0" err="1" smtClean="0"/>
              <a:t>f.enfileirar</a:t>
            </a:r>
            <a:r>
              <a:rPr lang="pt-BR" sz="1500" dirty="0" smtClean="0"/>
              <a:t>(20)</a:t>
            </a:r>
          </a:p>
          <a:p>
            <a:r>
              <a:rPr lang="pt-BR" sz="1500" dirty="0" err="1" smtClean="0"/>
              <a:t>f.enfileirar</a:t>
            </a:r>
            <a:r>
              <a:rPr lang="pt-BR" sz="1500" dirty="0" smtClean="0"/>
              <a:t>(30)</a:t>
            </a:r>
          </a:p>
          <a:p>
            <a:r>
              <a:rPr lang="pt-BR" sz="1500" dirty="0" err="1" smtClean="0"/>
              <a:t>print</a:t>
            </a:r>
            <a:r>
              <a:rPr lang="pt-BR" sz="1500" dirty="0" smtClean="0"/>
              <a:t>('A fila está vazia?', </a:t>
            </a:r>
            <a:r>
              <a:rPr lang="pt-BR" sz="1500" dirty="0" err="1" smtClean="0"/>
              <a:t>f.filavazia</a:t>
            </a:r>
            <a:r>
              <a:rPr lang="pt-BR" sz="1500" dirty="0" smtClean="0"/>
              <a:t>())</a:t>
            </a:r>
          </a:p>
          <a:p>
            <a:r>
              <a:rPr lang="pt-BR" sz="1500" dirty="0" err="1" smtClean="0"/>
              <a:t>print</a:t>
            </a:r>
            <a:r>
              <a:rPr lang="pt-BR" sz="1500" dirty="0" smtClean="0"/>
              <a:t>('Elemento o inicio (será 1o a ser removido):',</a:t>
            </a:r>
            <a:r>
              <a:rPr lang="pt-BR" sz="1500" dirty="0" err="1" smtClean="0"/>
              <a:t>f.inicio</a:t>
            </a:r>
            <a:r>
              <a:rPr lang="pt-BR" sz="1500" dirty="0" smtClean="0"/>
              <a:t>())</a:t>
            </a:r>
          </a:p>
          <a:p>
            <a:r>
              <a:rPr lang="pt-BR" sz="1500" dirty="0" err="1" smtClean="0"/>
              <a:t>print</a:t>
            </a:r>
            <a:r>
              <a:rPr lang="pt-BR" sz="1500" dirty="0" smtClean="0"/>
              <a:t>('Estado inicial da pilha:',</a:t>
            </a:r>
            <a:r>
              <a:rPr lang="pt-BR" sz="1500" dirty="0" err="1" smtClean="0"/>
              <a:t>f.fila</a:t>
            </a:r>
            <a:r>
              <a:rPr lang="pt-BR" sz="1500" dirty="0" smtClean="0"/>
              <a:t>)</a:t>
            </a:r>
          </a:p>
          <a:p>
            <a:r>
              <a:rPr lang="pt-BR" sz="1500" dirty="0" smtClean="0"/>
              <a:t>x = </a:t>
            </a:r>
            <a:r>
              <a:rPr lang="pt-BR" sz="1500" dirty="0" err="1" smtClean="0"/>
              <a:t>f.desenfileirar</a:t>
            </a:r>
            <a:r>
              <a:rPr lang="pt-BR" sz="1500" dirty="0" smtClean="0"/>
              <a:t>()</a:t>
            </a:r>
          </a:p>
          <a:p>
            <a:r>
              <a:rPr lang="pt-BR" sz="1500" dirty="0" err="1" smtClean="0"/>
              <a:t>print</a:t>
            </a:r>
            <a:r>
              <a:rPr lang="pt-BR" sz="1500" dirty="0" smtClean="0"/>
              <a:t>('Elemento retirado do inicio:',x)</a:t>
            </a:r>
          </a:p>
          <a:p>
            <a:r>
              <a:rPr lang="pt-BR" sz="1500" dirty="0" err="1" smtClean="0"/>
              <a:t>print</a:t>
            </a:r>
            <a:r>
              <a:rPr lang="pt-BR" sz="1500" dirty="0" smtClean="0"/>
              <a:t>('Estado final da pilha:',</a:t>
            </a:r>
            <a:r>
              <a:rPr lang="pt-BR" sz="1500" dirty="0" err="1" smtClean="0"/>
              <a:t>f.fila</a:t>
            </a:r>
            <a:r>
              <a:rPr lang="pt-BR" sz="1500" dirty="0" smtClean="0"/>
              <a:t>)</a:t>
            </a:r>
          </a:p>
          <a:p>
            <a:r>
              <a:rPr lang="pt-BR" sz="1500" dirty="0" smtClean="0"/>
              <a:t/>
            </a:r>
            <a:br>
              <a:rPr lang="pt-BR" sz="1500" dirty="0" smtClean="0"/>
            </a:br>
            <a:endParaRPr lang="pt-BR" sz="15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786214" y="3214692"/>
            <a:ext cx="4572000" cy="175432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pt-BR" dirty="0" smtClean="0"/>
              <a:t>Resultado:</a:t>
            </a:r>
          </a:p>
          <a:p>
            <a:r>
              <a:rPr lang="pt-BR" dirty="0" smtClean="0"/>
              <a:t>A </a:t>
            </a:r>
            <a:r>
              <a:rPr lang="pt-BR" dirty="0" smtClean="0"/>
              <a:t>fila está vazia? </a:t>
            </a:r>
            <a:r>
              <a:rPr lang="pt-BR" dirty="0" err="1" smtClean="0"/>
              <a:t>False</a:t>
            </a:r>
            <a:endParaRPr lang="pt-BR" dirty="0" smtClean="0"/>
          </a:p>
          <a:p>
            <a:r>
              <a:rPr lang="pt-BR" dirty="0" smtClean="0"/>
              <a:t>Elemento o inicio (será 1o a ser removido): 10</a:t>
            </a:r>
          </a:p>
          <a:p>
            <a:r>
              <a:rPr lang="pt-BR" dirty="0" smtClean="0"/>
              <a:t>Estado inicial da pilha: [10, 20, 30]</a:t>
            </a:r>
          </a:p>
          <a:p>
            <a:r>
              <a:rPr lang="pt-BR" dirty="0" smtClean="0"/>
              <a:t>Elemento retirado do inicio: 10</a:t>
            </a:r>
          </a:p>
          <a:p>
            <a:r>
              <a:rPr lang="pt-BR" dirty="0" smtClean="0"/>
              <a:t>Estado final da pilha: [20, 30]</a:t>
            </a:r>
            <a:endParaRPr lang="pt-B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Fila de Objetos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Classe Pessoa modela pessoas das quais os dados serão armazenados</a:t>
            </a:r>
          </a:p>
          <a:p>
            <a:r>
              <a:rPr lang="pt-BR" dirty="0" smtClean="0"/>
              <a:t>Um objeto do tipo Fila armazenará esses objetos</a:t>
            </a:r>
            <a:endParaRPr lang="pt-B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3286116" cy="51435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BR" dirty="0" err="1" smtClean="0"/>
              <a:t>class</a:t>
            </a:r>
            <a:r>
              <a:rPr lang="pt-BR" dirty="0" smtClean="0"/>
              <a:t> Fila:</a:t>
            </a:r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__</a:t>
            </a:r>
            <a:r>
              <a:rPr lang="pt-BR" dirty="0" err="1" smtClean="0"/>
              <a:t>init__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self</a:t>
            </a:r>
            <a:r>
              <a:rPr lang="pt-BR" dirty="0" smtClean="0"/>
              <a:t>.fila = []</a:t>
            </a:r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enfileirar(</a:t>
            </a:r>
            <a:r>
              <a:rPr lang="pt-BR" dirty="0" err="1" smtClean="0"/>
              <a:t>self</a:t>
            </a:r>
            <a:r>
              <a:rPr lang="pt-BR" dirty="0" smtClean="0"/>
              <a:t>, elemento):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self</a:t>
            </a:r>
            <a:r>
              <a:rPr lang="pt-BR" dirty="0" smtClean="0"/>
              <a:t>.fila.</a:t>
            </a:r>
            <a:r>
              <a:rPr lang="pt-BR" dirty="0" err="1" smtClean="0"/>
              <a:t>append</a:t>
            </a:r>
            <a:r>
              <a:rPr lang="pt-BR" dirty="0" smtClean="0"/>
              <a:t>(elemento)</a:t>
            </a:r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</a:t>
            </a:r>
            <a:r>
              <a:rPr lang="pt-BR" dirty="0" err="1" smtClean="0"/>
              <a:t>desenfileirar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not</a:t>
            </a:r>
            <a:r>
              <a:rPr lang="pt-BR" dirty="0" smtClean="0"/>
              <a:t> </a:t>
            </a:r>
            <a:r>
              <a:rPr lang="pt-BR" dirty="0" err="1" smtClean="0"/>
              <a:t>self</a:t>
            </a:r>
            <a:r>
              <a:rPr lang="pt-BR" dirty="0" smtClean="0"/>
              <a:t>.</a:t>
            </a:r>
            <a:r>
              <a:rPr lang="pt-BR" dirty="0" err="1" smtClean="0"/>
              <a:t>filavazia</a:t>
            </a:r>
            <a:r>
              <a:rPr lang="pt-BR" dirty="0" smtClean="0"/>
              <a:t>():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self</a:t>
            </a:r>
            <a:r>
              <a:rPr lang="pt-BR" dirty="0" smtClean="0"/>
              <a:t>.fila.pop(0)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None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</a:t>
            </a:r>
            <a:r>
              <a:rPr lang="pt-BR" dirty="0" err="1" smtClean="0"/>
              <a:t>filavazia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len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.fila)==0: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True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False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inicio(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len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.fila)==0: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None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self</a:t>
            </a:r>
            <a:r>
              <a:rPr lang="pt-BR" dirty="0" smtClean="0"/>
              <a:t>.fila[0]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357718" y="-6233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1500" dirty="0" err="1" smtClean="0"/>
              <a:t>class</a:t>
            </a:r>
            <a:r>
              <a:rPr lang="pt-BR" sz="1500" dirty="0" smtClean="0"/>
              <a:t> Pessoa:</a:t>
            </a:r>
          </a:p>
          <a:p>
            <a:r>
              <a:rPr lang="pt-BR" sz="1500" dirty="0" smtClean="0"/>
              <a:t>    </a:t>
            </a:r>
            <a:r>
              <a:rPr lang="pt-BR" sz="1500" dirty="0" err="1" smtClean="0"/>
              <a:t>def</a:t>
            </a:r>
            <a:r>
              <a:rPr lang="pt-BR" sz="1500" dirty="0" smtClean="0"/>
              <a:t> __</a:t>
            </a:r>
            <a:r>
              <a:rPr lang="pt-BR" sz="1500" dirty="0" err="1" smtClean="0"/>
              <a:t>init__</a:t>
            </a:r>
            <a:r>
              <a:rPr lang="pt-BR" sz="1500" dirty="0" smtClean="0"/>
              <a:t>(</a:t>
            </a:r>
            <a:r>
              <a:rPr lang="pt-BR" sz="1500" dirty="0" err="1" smtClean="0"/>
              <a:t>self</a:t>
            </a:r>
            <a:r>
              <a:rPr lang="pt-BR" sz="1500" dirty="0" smtClean="0"/>
              <a:t>,nome,idade):</a:t>
            </a:r>
          </a:p>
          <a:p>
            <a:r>
              <a:rPr lang="pt-BR" sz="1500" dirty="0" smtClean="0"/>
              <a:t>        </a:t>
            </a:r>
            <a:r>
              <a:rPr lang="pt-BR" sz="1500" dirty="0" err="1" smtClean="0"/>
              <a:t>self</a:t>
            </a:r>
            <a:r>
              <a:rPr lang="pt-BR" sz="1500" dirty="0" smtClean="0"/>
              <a:t>.nome = nome</a:t>
            </a:r>
          </a:p>
          <a:p>
            <a:r>
              <a:rPr lang="pt-BR" sz="1500" dirty="0" smtClean="0"/>
              <a:t>        </a:t>
            </a:r>
            <a:r>
              <a:rPr lang="pt-BR" sz="1500" dirty="0" err="1" smtClean="0"/>
              <a:t>self</a:t>
            </a:r>
            <a:r>
              <a:rPr lang="pt-BR" sz="1500" dirty="0" smtClean="0"/>
              <a:t>.idade = idade</a:t>
            </a:r>
          </a:p>
          <a:p>
            <a:r>
              <a:rPr lang="pt-BR" sz="1500" dirty="0" smtClean="0"/>
              <a:t/>
            </a:r>
            <a:br>
              <a:rPr lang="pt-BR" sz="1500" dirty="0" smtClean="0"/>
            </a:br>
            <a:r>
              <a:rPr lang="pt-BR" sz="1500" dirty="0" smtClean="0"/>
              <a:t> f = Fila()</a:t>
            </a:r>
          </a:p>
          <a:p>
            <a:r>
              <a:rPr lang="pt-BR" sz="1500" dirty="0" smtClean="0"/>
              <a:t>for i in range(5):</a:t>
            </a:r>
          </a:p>
          <a:p>
            <a:r>
              <a:rPr lang="pt-BR" sz="1500" dirty="0" smtClean="0"/>
              <a:t>    nome = input('Nome:')</a:t>
            </a:r>
          </a:p>
          <a:p>
            <a:r>
              <a:rPr lang="pt-BR" sz="1500" dirty="0" smtClean="0"/>
              <a:t>    idade = </a:t>
            </a:r>
            <a:r>
              <a:rPr lang="pt-BR" sz="1500" dirty="0" err="1" smtClean="0"/>
              <a:t>int</a:t>
            </a:r>
            <a:r>
              <a:rPr lang="pt-BR" sz="1500" dirty="0" smtClean="0"/>
              <a:t>(input('Idade:'))</a:t>
            </a:r>
          </a:p>
          <a:p>
            <a:r>
              <a:rPr lang="pt-BR" sz="1500" dirty="0" smtClean="0"/>
              <a:t>    p = Pessoa(nome,idade)</a:t>
            </a:r>
          </a:p>
          <a:p>
            <a:r>
              <a:rPr lang="pt-BR" sz="1500" dirty="0" smtClean="0"/>
              <a:t>    </a:t>
            </a:r>
            <a:r>
              <a:rPr lang="pt-BR" sz="1500" dirty="0" err="1" smtClean="0"/>
              <a:t>f.enfileirar</a:t>
            </a:r>
            <a:r>
              <a:rPr lang="pt-BR" sz="1500" dirty="0" smtClean="0"/>
              <a:t>(p)</a:t>
            </a:r>
          </a:p>
          <a:p>
            <a:r>
              <a:rPr lang="pt-BR" sz="1500" dirty="0" smtClean="0"/>
              <a:t/>
            </a:r>
            <a:br>
              <a:rPr lang="pt-BR" sz="1500" dirty="0" smtClean="0"/>
            </a:br>
            <a:r>
              <a:rPr lang="pt-BR" sz="1500" dirty="0" err="1" smtClean="0"/>
              <a:t>while</a:t>
            </a:r>
            <a:r>
              <a:rPr lang="pt-BR" sz="1500" dirty="0" smtClean="0"/>
              <a:t> </a:t>
            </a:r>
            <a:r>
              <a:rPr lang="pt-BR" sz="1500" dirty="0" err="1" smtClean="0"/>
              <a:t>not</a:t>
            </a:r>
            <a:r>
              <a:rPr lang="pt-BR" sz="1500" dirty="0" smtClean="0"/>
              <a:t> </a:t>
            </a:r>
            <a:r>
              <a:rPr lang="pt-BR" sz="1500" dirty="0" err="1" smtClean="0"/>
              <a:t>f.filavazia</a:t>
            </a:r>
            <a:r>
              <a:rPr lang="pt-BR" sz="1500" dirty="0" smtClean="0"/>
              <a:t>():</a:t>
            </a:r>
          </a:p>
          <a:p>
            <a:r>
              <a:rPr lang="pt-BR" sz="1500" dirty="0" smtClean="0"/>
              <a:t>    x = </a:t>
            </a:r>
            <a:r>
              <a:rPr lang="pt-BR" sz="1500" dirty="0" err="1" smtClean="0"/>
              <a:t>f.desenfileirar</a:t>
            </a:r>
            <a:r>
              <a:rPr lang="pt-BR" sz="1500" dirty="0" smtClean="0"/>
              <a:t>()</a:t>
            </a:r>
          </a:p>
          <a:p>
            <a:r>
              <a:rPr lang="pt-BR" sz="1500" dirty="0" smtClean="0"/>
              <a:t>    </a:t>
            </a:r>
            <a:r>
              <a:rPr lang="pt-BR" sz="1500" dirty="0" err="1" smtClean="0"/>
              <a:t>print</a:t>
            </a:r>
            <a:r>
              <a:rPr lang="pt-BR" sz="1500" dirty="0" smtClean="0"/>
              <a:t>('</a:t>
            </a:r>
            <a:r>
              <a:rPr lang="pt-BR" sz="1500" dirty="0" err="1" smtClean="0"/>
              <a:t>Desenfileira</a:t>
            </a:r>
            <a:r>
              <a:rPr lang="pt-BR" sz="1500" dirty="0" smtClean="0"/>
              <a:t>:', </a:t>
            </a:r>
            <a:r>
              <a:rPr lang="pt-BR" sz="1500" dirty="0" err="1" smtClean="0"/>
              <a:t>x.nome</a:t>
            </a:r>
            <a:r>
              <a:rPr lang="pt-BR" sz="1500" dirty="0" smtClean="0"/>
              <a:t>, </a:t>
            </a:r>
            <a:r>
              <a:rPr lang="pt-BR" sz="1500" dirty="0" err="1" smtClean="0"/>
              <a:t>x.idade</a:t>
            </a:r>
            <a:r>
              <a:rPr lang="pt-BR" sz="1500" dirty="0" smtClean="0"/>
              <a:t>)</a:t>
            </a:r>
          </a:p>
          <a:p>
            <a:r>
              <a:rPr lang="pt-BR" sz="1500" dirty="0" smtClean="0"/>
              <a:t/>
            </a:r>
            <a:br>
              <a:rPr lang="pt-BR" sz="1500" dirty="0" smtClean="0"/>
            </a:br>
            <a:endParaRPr lang="pt-BR" sz="1500" dirty="0" smtClean="0"/>
          </a:p>
          <a:p>
            <a:endParaRPr lang="pt-BR" sz="15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Fila de Dicionários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Semelhante ao exemplo anterior, porém, cada elemento será um dicionário</a:t>
            </a:r>
            <a:endParaRPr lang="pt-B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3714744" cy="51435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BR" dirty="0" err="1" smtClean="0"/>
              <a:t>class</a:t>
            </a:r>
            <a:r>
              <a:rPr lang="pt-BR" dirty="0" smtClean="0"/>
              <a:t> Fila:</a:t>
            </a:r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__</a:t>
            </a:r>
            <a:r>
              <a:rPr lang="pt-BR" dirty="0" err="1" smtClean="0"/>
              <a:t>init__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self</a:t>
            </a:r>
            <a:r>
              <a:rPr lang="pt-BR" dirty="0" smtClean="0"/>
              <a:t>.fila = []</a:t>
            </a:r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enfileirar(</a:t>
            </a:r>
            <a:r>
              <a:rPr lang="pt-BR" dirty="0" err="1" smtClean="0"/>
              <a:t>self</a:t>
            </a:r>
            <a:r>
              <a:rPr lang="pt-BR" dirty="0" smtClean="0"/>
              <a:t>, elemento):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self</a:t>
            </a:r>
            <a:r>
              <a:rPr lang="pt-BR" dirty="0" smtClean="0"/>
              <a:t>.fila.</a:t>
            </a:r>
            <a:r>
              <a:rPr lang="pt-BR" dirty="0" err="1" smtClean="0"/>
              <a:t>append</a:t>
            </a:r>
            <a:r>
              <a:rPr lang="pt-BR" dirty="0" smtClean="0"/>
              <a:t>(elemento)</a:t>
            </a:r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</a:t>
            </a:r>
            <a:r>
              <a:rPr lang="pt-BR" dirty="0" err="1" smtClean="0"/>
              <a:t>desenfileirar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not</a:t>
            </a:r>
            <a:r>
              <a:rPr lang="pt-BR" dirty="0" smtClean="0"/>
              <a:t> </a:t>
            </a:r>
            <a:r>
              <a:rPr lang="pt-BR" dirty="0" err="1" smtClean="0"/>
              <a:t>self</a:t>
            </a:r>
            <a:r>
              <a:rPr lang="pt-BR" dirty="0" smtClean="0"/>
              <a:t>.</a:t>
            </a:r>
            <a:r>
              <a:rPr lang="pt-BR" dirty="0" err="1" smtClean="0"/>
              <a:t>filavazia</a:t>
            </a:r>
            <a:r>
              <a:rPr lang="pt-BR" dirty="0" smtClean="0"/>
              <a:t>():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self</a:t>
            </a:r>
            <a:r>
              <a:rPr lang="pt-BR" dirty="0" smtClean="0"/>
              <a:t>.fila.pop(0)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None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</a:t>
            </a:r>
            <a:r>
              <a:rPr lang="pt-BR" dirty="0" err="1" smtClean="0"/>
              <a:t>filavazia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len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.fila)==0: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True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False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def</a:t>
            </a:r>
            <a:r>
              <a:rPr lang="pt-BR" dirty="0" smtClean="0"/>
              <a:t> inicio(</a:t>
            </a:r>
            <a:r>
              <a:rPr lang="pt-BR" dirty="0" err="1" smtClean="0"/>
              <a:t>self</a:t>
            </a:r>
            <a:r>
              <a:rPr lang="pt-BR" dirty="0" smtClean="0"/>
              <a:t>):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len</a:t>
            </a:r>
            <a:r>
              <a:rPr lang="pt-BR" dirty="0" smtClean="0"/>
              <a:t>(</a:t>
            </a:r>
            <a:r>
              <a:rPr lang="pt-BR" dirty="0" err="1" smtClean="0"/>
              <a:t>self</a:t>
            </a:r>
            <a:r>
              <a:rPr lang="pt-BR" dirty="0" smtClean="0"/>
              <a:t>.fila)==0: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None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else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return</a:t>
            </a:r>
            <a:r>
              <a:rPr lang="pt-BR" dirty="0" smtClean="0"/>
              <a:t> </a:t>
            </a:r>
            <a:r>
              <a:rPr lang="pt-BR" dirty="0" err="1" smtClean="0"/>
              <a:t>self</a:t>
            </a:r>
            <a:r>
              <a:rPr lang="pt-BR" dirty="0" smtClean="0"/>
              <a:t>.fila[0]</a:t>
            </a:r>
          </a:p>
          <a:p>
            <a:pPr marL="0" indent="0">
              <a:buNone/>
            </a:pP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143404" y="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1500" dirty="0" smtClean="0"/>
              <a:t>f = Fila()</a:t>
            </a:r>
          </a:p>
          <a:p>
            <a:r>
              <a:rPr lang="pt-BR" sz="1500" dirty="0" smtClean="0"/>
              <a:t>for i in range(5):</a:t>
            </a:r>
          </a:p>
          <a:p>
            <a:r>
              <a:rPr lang="pt-BR" sz="1500" dirty="0" smtClean="0"/>
              <a:t>    nome = input('Nome:')</a:t>
            </a:r>
          </a:p>
          <a:p>
            <a:r>
              <a:rPr lang="pt-BR" sz="1500" dirty="0" smtClean="0"/>
              <a:t>    idade = </a:t>
            </a:r>
            <a:r>
              <a:rPr lang="pt-BR" sz="1500" dirty="0" err="1" smtClean="0"/>
              <a:t>int</a:t>
            </a:r>
            <a:r>
              <a:rPr lang="pt-BR" sz="1500" dirty="0" smtClean="0"/>
              <a:t>(input('Idade:'))</a:t>
            </a:r>
          </a:p>
          <a:p>
            <a:r>
              <a:rPr lang="pt-BR" sz="1500" dirty="0" smtClean="0"/>
              <a:t>    p = {'nome':nome,'idade':idade}</a:t>
            </a:r>
          </a:p>
          <a:p>
            <a:r>
              <a:rPr lang="pt-BR" sz="1500" dirty="0" smtClean="0"/>
              <a:t>    </a:t>
            </a:r>
            <a:r>
              <a:rPr lang="pt-BR" sz="1500" dirty="0" err="1" smtClean="0"/>
              <a:t>f.enfileirar</a:t>
            </a:r>
            <a:r>
              <a:rPr lang="pt-BR" sz="1500" dirty="0" smtClean="0"/>
              <a:t>(p)</a:t>
            </a:r>
          </a:p>
          <a:p>
            <a:r>
              <a:rPr lang="pt-BR" sz="1500" dirty="0" smtClean="0"/>
              <a:t/>
            </a:r>
            <a:br>
              <a:rPr lang="pt-BR" sz="1500" dirty="0" smtClean="0"/>
            </a:br>
            <a:r>
              <a:rPr lang="pt-BR" sz="1500" dirty="0" err="1" smtClean="0"/>
              <a:t>while</a:t>
            </a:r>
            <a:r>
              <a:rPr lang="pt-BR" sz="1500" dirty="0" smtClean="0"/>
              <a:t> </a:t>
            </a:r>
            <a:r>
              <a:rPr lang="pt-BR" sz="1500" dirty="0" err="1" smtClean="0"/>
              <a:t>not</a:t>
            </a:r>
            <a:r>
              <a:rPr lang="pt-BR" sz="1500" dirty="0" smtClean="0"/>
              <a:t> </a:t>
            </a:r>
            <a:r>
              <a:rPr lang="pt-BR" sz="1500" dirty="0" err="1" smtClean="0"/>
              <a:t>f.filavazia</a:t>
            </a:r>
            <a:r>
              <a:rPr lang="pt-BR" sz="1500" dirty="0" smtClean="0"/>
              <a:t>():</a:t>
            </a:r>
          </a:p>
          <a:p>
            <a:r>
              <a:rPr lang="pt-BR" sz="1500" dirty="0" smtClean="0"/>
              <a:t>    x = </a:t>
            </a:r>
            <a:r>
              <a:rPr lang="pt-BR" sz="1500" dirty="0" err="1" smtClean="0"/>
              <a:t>f.desenfileirar</a:t>
            </a:r>
            <a:r>
              <a:rPr lang="pt-BR" sz="1500" dirty="0" smtClean="0"/>
              <a:t>()</a:t>
            </a:r>
          </a:p>
          <a:p>
            <a:r>
              <a:rPr lang="pt-BR" sz="1500" dirty="0" smtClean="0"/>
              <a:t>    </a:t>
            </a:r>
            <a:r>
              <a:rPr lang="pt-BR" sz="1500" dirty="0" err="1" smtClean="0"/>
              <a:t>print</a:t>
            </a:r>
            <a:r>
              <a:rPr lang="pt-BR" sz="1500" dirty="0" smtClean="0"/>
              <a:t>('</a:t>
            </a:r>
            <a:r>
              <a:rPr lang="pt-BR" sz="1500" dirty="0" err="1" smtClean="0"/>
              <a:t>Desenfileira</a:t>
            </a:r>
            <a:r>
              <a:rPr lang="pt-BR" sz="1500" dirty="0" smtClean="0"/>
              <a:t>:', x['nome'], x['idade'])</a:t>
            </a:r>
          </a:p>
          <a:p>
            <a:r>
              <a:rPr lang="pt-BR" sz="1500" dirty="0" smtClean="0"/>
              <a:t/>
            </a:r>
            <a:br>
              <a:rPr lang="pt-BR" sz="1500" dirty="0" smtClean="0"/>
            </a:br>
            <a:endParaRPr lang="pt-BR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Listas</a:t>
            </a:r>
          </a:p>
        </p:txBody>
      </p:sp>
      <p:sp>
        <p:nvSpPr>
          <p:cNvPr id="8195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altLang="en-US" sz="2400" smtClean="0"/>
              <a:t>Listas são variáveis que armazenam mais de um valor</a:t>
            </a:r>
          </a:p>
          <a:p>
            <a:r>
              <a:rPr lang="en-US" altLang="en-US" sz="2400" smtClean="0"/>
              <a:t>Cada elemento é acessado pelo nome da lista e um número inteiro colocado entre colchetes</a:t>
            </a:r>
          </a:p>
          <a:p>
            <a:pPr lvl="1"/>
            <a:r>
              <a:rPr lang="en-US" altLang="en-US" sz="2100" smtClean="0"/>
              <a:t>Esse número inteiro é chamado índice</a:t>
            </a:r>
          </a:p>
          <a:p>
            <a:pPr lvl="1"/>
            <a:r>
              <a:rPr lang="pt-BR" altLang="en-US" sz="2100" smtClean="0"/>
              <a:t>Inicia sempre em 0</a:t>
            </a:r>
          </a:p>
          <a:p>
            <a:r>
              <a:rPr lang="pt-BR" altLang="en-US" sz="2400" smtClean="0"/>
              <a:t>São criadas atribuindo-se [] ao nome de uma variável ou a função </a:t>
            </a:r>
            <a:r>
              <a:rPr lang="pt-BR" altLang="en-US" sz="2400" i="1" smtClean="0"/>
              <a:t>list()</a:t>
            </a:r>
            <a:endParaRPr lang="pt-BR" altLang="en-US" sz="2400" smtClean="0"/>
          </a:p>
          <a:p>
            <a:r>
              <a:rPr lang="en-US" altLang="en-US" sz="2400" smtClean="0"/>
              <a:t>Os valores podem se</a:t>
            </a:r>
            <a:r>
              <a:rPr lang="pt-BR" altLang="en-US" sz="2400" smtClean="0"/>
              <a:t>r</a:t>
            </a:r>
            <a:r>
              <a:rPr lang="en-US" altLang="en-US" sz="2400" smtClean="0"/>
              <a:t> de tipos diferentes</a:t>
            </a:r>
          </a:p>
          <a:p>
            <a:endParaRPr lang="pt-BR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Listas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400" dirty="0" err="1" smtClean="0"/>
              <a:t>Exemplo</a:t>
            </a:r>
            <a:r>
              <a:rPr lang="en-US" altLang="en-US" sz="2400" dirty="0" smtClean="0"/>
              <a:t>:</a:t>
            </a:r>
          </a:p>
          <a:p>
            <a:pPr marL="1073150">
              <a:buFontTx/>
              <a:buNone/>
              <a:defRPr/>
            </a:pP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notas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= [5.6, 10, 3.14, 7.8, 9.8,9.9]</a:t>
            </a:r>
          </a:p>
          <a:p>
            <a:pPr marL="1073150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notas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[0])</a:t>
            </a:r>
          </a:p>
          <a:p>
            <a:pPr marL="1073150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notas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[1])</a:t>
            </a:r>
          </a:p>
          <a:p>
            <a:pPr marL="1073150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notas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[2])</a:t>
            </a:r>
          </a:p>
          <a:p>
            <a:pPr marL="1073150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notas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[3])</a:t>
            </a:r>
          </a:p>
          <a:p>
            <a:pPr marL="1073150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notas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[4])</a:t>
            </a:r>
          </a:p>
          <a:p>
            <a:pPr marL="1073150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notas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[5])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Listas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400" dirty="0" err="1" smtClean="0"/>
              <a:t>Exemplo</a:t>
            </a:r>
            <a:r>
              <a:rPr lang="en-US" altLang="en-US" sz="2400" dirty="0" smtClean="0"/>
              <a:t>:</a:t>
            </a:r>
          </a:p>
          <a:p>
            <a:pPr marL="1520825" indent="0">
              <a:buNone/>
            </a:pPr>
            <a:r>
              <a:rPr lang="pt-BR" sz="2400" dirty="0" smtClean="0"/>
              <a:t>lista = []    #lista = </a:t>
            </a:r>
            <a:r>
              <a:rPr lang="pt-BR" sz="2400" dirty="0" err="1" smtClean="0"/>
              <a:t>list</a:t>
            </a:r>
            <a:r>
              <a:rPr lang="pt-BR" sz="2400" dirty="0" smtClean="0"/>
              <a:t>()</a:t>
            </a:r>
          </a:p>
          <a:p>
            <a:pPr marL="1520825" indent="0">
              <a:buNone/>
            </a:pPr>
            <a:r>
              <a:rPr lang="pt-BR" sz="2400" dirty="0" smtClean="0"/>
              <a:t>for a in range(3):</a:t>
            </a:r>
          </a:p>
          <a:p>
            <a:pPr marL="1520825" indent="0">
              <a:buNone/>
            </a:pPr>
            <a:r>
              <a:rPr lang="pt-BR" sz="2400" dirty="0" smtClean="0"/>
              <a:t>      x = input('Digite um nome: ')</a:t>
            </a:r>
          </a:p>
          <a:p>
            <a:pPr marL="1520825" indent="0">
              <a:buNone/>
            </a:pPr>
            <a:r>
              <a:rPr lang="pt-BR" sz="2400" dirty="0" smtClean="0"/>
              <a:t>      lista.</a:t>
            </a:r>
            <a:r>
              <a:rPr lang="pt-BR" sz="2400" dirty="0" err="1" smtClean="0"/>
              <a:t>append</a:t>
            </a:r>
            <a:r>
              <a:rPr lang="pt-BR" sz="2400" dirty="0" smtClean="0"/>
              <a:t>(x)</a:t>
            </a:r>
          </a:p>
          <a:p>
            <a:pPr marL="1520825" indent="0">
              <a:buNone/>
            </a:pPr>
            <a:r>
              <a:rPr lang="pt-BR" sz="2400" dirty="0" smtClean="0"/>
              <a:t>for a in range(</a:t>
            </a:r>
            <a:r>
              <a:rPr lang="pt-BR" sz="2400" dirty="0" err="1" smtClean="0"/>
              <a:t>len</a:t>
            </a:r>
            <a:r>
              <a:rPr lang="pt-BR" sz="2400" dirty="0" smtClean="0"/>
              <a:t>(lista)):</a:t>
            </a:r>
          </a:p>
          <a:p>
            <a:pPr marL="1520825" indent="0">
              <a:buNone/>
            </a:pPr>
            <a:r>
              <a:rPr lang="pt-BR" sz="2400" dirty="0" smtClean="0"/>
              <a:t>      </a:t>
            </a:r>
            <a:r>
              <a:rPr lang="pt-BR" sz="2400" dirty="0" err="1" smtClean="0"/>
              <a:t>print</a:t>
            </a:r>
            <a:r>
              <a:rPr lang="pt-BR" sz="2400" dirty="0" smtClean="0"/>
              <a:t>(lista[a])</a:t>
            </a:r>
          </a:p>
          <a:p>
            <a:pPr>
              <a:defRPr/>
            </a:pPr>
            <a:endParaRPr lang="en-US" altLang="zh-CN" dirty="0" smtClean="0">
              <a:ea typeface="SimSun" pitchFamily="2" charset="-122"/>
            </a:endParaRPr>
          </a:p>
        </p:txBody>
      </p:sp>
      <p:sp>
        <p:nvSpPr>
          <p:cNvPr id="10244" name="CaixaDeTexto 3"/>
          <p:cNvSpPr txBox="1">
            <a:spLocks noChangeArrowheads="1"/>
          </p:cNvSpPr>
          <p:nvPr/>
        </p:nvSpPr>
        <p:spPr bwMode="auto">
          <a:xfrm>
            <a:off x="5929340" y="571486"/>
            <a:ext cx="2500312" cy="10156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2000">
                <a:solidFill>
                  <a:srgbClr val="FF0000"/>
                </a:solidFill>
              </a:rPr>
              <a:t>A lista também pode ser criada dessa forma</a:t>
            </a:r>
          </a:p>
        </p:txBody>
      </p:sp>
      <p:cxnSp>
        <p:nvCxnSpPr>
          <p:cNvPr id="6" name="Conector angulado 5"/>
          <p:cNvCxnSpPr>
            <a:stCxn id="10244" idx="2"/>
          </p:cNvCxnSpPr>
          <p:nvPr/>
        </p:nvCxnSpPr>
        <p:spPr>
          <a:xfrm rot="5400000">
            <a:off x="5847794" y="597107"/>
            <a:ext cx="341661" cy="2321744"/>
          </a:xfrm>
          <a:prstGeom prst="bent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3"/>
          <p:cNvSpPr txBox="1">
            <a:spLocks noChangeArrowheads="1"/>
          </p:cNvSpPr>
          <p:nvPr/>
        </p:nvSpPr>
        <p:spPr bwMode="auto">
          <a:xfrm>
            <a:off x="6286530" y="3556351"/>
            <a:ext cx="2500312" cy="10156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2000" dirty="0" err="1" smtClean="0">
                <a:solidFill>
                  <a:srgbClr val="FF0000"/>
                </a:solidFill>
              </a:rPr>
              <a:t>len</a:t>
            </a:r>
            <a:r>
              <a:rPr lang="pt-BR" sz="2000" dirty="0" smtClean="0">
                <a:solidFill>
                  <a:srgbClr val="FF0000"/>
                </a:solidFill>
              </a:rPr>
              <a:t>(lista) retorna o número de elementos da lista</a:t>
            </a:r>
            <a:endParaRPr lang="pt-BR" sz="2000" dirty="0">
              <a:solidFill>
                <a:srgbClr val="FF0000"/>
              </a:solidFill>
            </a:endParaRPr>
          </a:p>
        </p:txBody>
      </p:sp>
      <p:cxnSp>
        <p:nvCxnSpPr>
          <p:cNvPr id="12" name="Conector de seta reta 11"/>
          <p:cNvCxnSpPr>
            <a:stCxn id="9" idx="1"/>
          </p:cNvCxnSpPr>
          <p:nvPr/>
        </p:nvCxnSpPr>
        <p:spPr>
          <a:xfrm rot="10800000">
            <a:off x="5214942" y="3699227"/>
            <a:ext cx="1071588" cy="3649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3"/>
          <p:cNvSpPr txBox="1">
            <a:spLocks noChangeArrowheads="1"/>
          </p:cNvSpPr>
          <p:nvPr/>
        </p:nvSpPr>
        <p:spPr bwMode="auto">
          <a:xfrm>
            <a:off x="6286530" y="2143122"/>
            <a:ext cx="2500312" cy="70788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2000" dirty="0" smtClean="0">
                <a:solidFill>
                  <a:srgbClr val="FF0000"/>
                </a:solidFill>
              </a:rPr>
              <a:t>lista.</a:t>
            </a:r>
            <a:r>
              <a:rPr lang="pt-BR" sz="2000" dirty="0" err="1" smtClean="0">
                <a:solidFill>
                  <a:srgbClr val="FF0000"/>
                </a:solidFill>
              </a:rPr>
              <a:t>append</a:t>
            </a:r>
            <a:r>
              <a:rPr lang="pt-BR" sz="2000" dirty="0" smtClean="0">
                <a:solidFill>
                  <a:srgbClr val="FF0000"/>
                </a:solidFill>
              </a:rPr>
              <a:t>(x) inseri x no final da lista</a:t>
            </a:r>
            <a:endParaRPr lang="pt-BR" sz="2000" dirty="0">
              <a:solidFill>
                <a:srgbClr val="FF0000"/>
              </a:solidFill>
            </a:endParaRPr>
          </a:p>
        </p:txBody>
      </p:sp>
      <p:cxnSp>
        <p:nvCxnSpPr>
          <p:cNvPr id="16" name="Conector angulado 5"/>
          <p:cNvCxnSpPr>
            <a:stCxn id="13" idx="2"/>
          </p:cNvCxnSpPr>
          <p:nvPr/>
        </p:nvCxnSpPr>
        <p:spPr>
          <a:xfrm rot="5400000">
            <a:off x="5872500" y="1550508"/>
            <a:ext cx="363686" cy="2964686"/>
          </a:xfrm>
          <a:prstGeom prst="bent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Listas e o laço for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sz="2400" dirty="0" smtClean="0"/>
              <a:t>O </a:t>
            </a:r>
            <a:r>
              <a:rPr lang="en-US" altLang="en-US" sz="2400" dirty="0" err="1" smtClean="0"/>
              <a:t>comando</a:t>
            </a:r>
            <a:r>
              <a:rPr lang="en-US" altLang="en-US" sz="2400" dirty="0" smtClean="0"/>
              <a:t> for é </a:t>
            </a:r>
            <a:r>
              <a:rPr lang="en-US" altLang="en-US" sz="2400" dirty="0" err="1" smtClean="0"/>
              <a:t>utilizado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para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acessar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cada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uma</a:t>
            </a:r>
            <a:r>
              <a:rPr lang="en-US" altLang="en-US" sz="2400" dirty="0" smtClean="0"/>
              <a:t> dos </a:t>
            </a:r>
            <a:r>
              <a:rPr lang="en-US" altLang="en-US" sz="2400" dirty="0" err="1" smtClean="0"/>
              <a:t>elementos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lista</a:t>
            </a:r>
            <a:endParaRPr lang="en-US" altLang="en-US" sz="2400" dirty="0" smtClean="0"/>
          </a:p>
          <a:p>
            <a:r>
              <a:rPr lang="en-US" altLang="en-US" sz="2400" b="1" dirty="0" err="1" smtClean="0"/>
              <a:t>Exemplo</a:t>
            </a:r>
            <a:endParaRPr lang="en-US" altLang="en-US" sz="2400" b="1" dirty="0" smtClean="0"/>
          </a:p>
          <a:p>
            <a:pPr marL="265113" indent="0">
              <a:buFontTx/>
              <a:buNone/>
            </a:pPr>
            <a:r>
              <a:rPr lang="en-US" altLang="en-US" sz="2400" dirty="0" err="1" smtClean="0">
                <a:latin typeface="Courier New" pitchFamily="49" charset="0"/>
                <a:cs typeface="Courier New" pitchFamily="49" charset="0"/>
              </a:rPr>
              <a:t>lista</a:t>
            </a: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 = []</a:t>
            </a:r>
          </a:p>
          <a:p>
            <a:pPr marL="265113" indent="0">
              <a:buFontTx/>
              <a:buNone/>
            </a:pP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alt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 in range(5):</a:t>
            </a:r>
          </a:p>
          <a:p>
            <a:pPr marL="265113" indent="0">
              <a:buFontTx/>
              <a:buNone/>
            </a:pP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en-US" sz="2400" dirty="0" err="1" smtClean="0">
                <a:latin typeface="Courier New" pitchFamily="49" charset="0"/>
                <a:cs typeface="Courier New" pitchFamily="49" charset="0"/>
              </a:rPr>
              <a:t>lista.append</a:t>
            </a: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(input('</a:t>
            </a:r>
            <a:r>
              <a:rPr lang="en-US" altLang="en-US" sz="2400" dirty="0" err="1" smtClean="0">
                <a:latin typeface="Courier New" pitchFamily="49" charset="0"/>
                <a:cs typeface="Courier New" pitchFamily="49" charset="0"/>
              </a:rPr>
              <a:t>Informe</a:t>
            </a: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400" dirty="0" err="1" smtClean="0">
                <a:latin typeface="Courier New" pitchFamily="49" charset="0"/>
                <a:cs typeface="Courier New" pitchFamily="49" charset="0"/>
              </a:rPr>
              <a:t>uma</a:t>
            </a: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400" dirty="0" err="1" smtClean="0">
                <a:latin typeface="Courier New" pitchFamily="49" charset="0"/>
                <a:cs typeface="Courier New" pitchFamily="49" charset="0"/>
              </a:rPr>
              <a:t>fruta</a:t>
            </a: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: '))</a:t>
            </a:r>
          </a:p>
          <a:p>
            <a:pPr marL="265113" indent="0">
              <a:buFontTx/>
              <a:buNone/>
            </a:pP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print('</a:t>
            </a:r>
            <a:r>
              <a:rPr lang="en-US" altLang="en-US" sz="2400" dirty="0" err="1" smtClean="0">
                <a:latin typeface="Courier New" pitchFamily="49" charset="0"/>
                <a:cs typeface="Courier New" pitchFamily="49" charset="0"/>
              </a:rPr>
              <a:t>Lista</a:t>
            </a: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 de </a:t>
            </a:r>
            <a:r>
              <a:rPr lang="en-US" altLang="en-US" sz="2400" dirty="0" err="1" smtClean="0">
                <a:latin typeface="Courier New" pitchFamily="49" charset="0"/>
                <a:cs typeface="Courier New" pitchFamily="49" charset="0"/>
              </a:rPr>
              <a:t>frutas</a:t>
            </a: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400" dirty="0" err="1" smtClean="0">
                <a:latin typeface="Courier New" pitchFamily="49" charset="0"/>
                <a:cs typeface="Courier New" pitchFamily="49" charset="0"/>
              </a:rPr>
              <a:t>informadas</a:t>
            </a: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:')</a:t>
            </a:r>
          </a:p>
          <a:p>
            <a:pPr marL="265113" indent="0">
              <a:buFontTx/>
              <a:buNone/>
            </a:pP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alt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altLang="en-US" sz="2400" dirty="0" err="1" smtClean="0">
                <a:latin typeface="Courier New" pitchFamily="49" charset="0"/>
                <a:cs typeface="Courier New" pitchFamily="49" charset="0"/>
              </a:rPr>
              <a:t>lista</a:t>
            </a: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265113" indent="0">
              <a:buFontTx/>
              <a:buNone/>
            </a:pP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  print(</a:t>
            </a:r>
            <a:r>
              <a:rPr lang="en-US" alt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en-US" sz="2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n-US" altLang="en-US" sz="2400" b="1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5286380" y="3840936"/>
            <a:ext cx="3357586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A cada execução do laço for, a variável i assume o valor de um dos elementos da lista. 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6" name="Conector de seta reta 5"/>
          <p:cNvCxnSpPr>
            <a:stCxn id="4" idx="1"/>
          </p:cNvCxnSpPr>
          <p:nvPr/>
        </p:nvCxnSpPr>
        <p:spPr>
          <a:xfrm rot="10800000">
            <a:off x="2500298" y="4269565"/>
            <a:ext cx="2786082" cy="3303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Funções de Listas</a:t>
            </a:r>
          </a:p>
        </p:txBody>
      </p:sp>
      <p:sp>
        <p:nvSpPr>
          <p:cNvPr id="1536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685800" y="1485900"/>
            <a:ext cx="8021638" cy="3086100"/>
          </a:xfrm>
        </p:spPr>
        <p:txBody>
          <a:bodyPr>
            <a:normAutofit lnSpcReduction="10000"/>
          </a:bodyPr>
          <a:lstStyle/>
          <a:p>
            <a:r>
              <a:rPr lang="pt-BR" altLang="en-US" sz="2000" smtClean="0"/>
              <a:t>Listas são objetos -&gt; trataremos orientação a objetos mais a frente</a:t>
            </a:r>
          </a:p>
          <a:p>
            <a:r>
              <a:rPr lang="pt-BR" altLang="en-US" sz="2000" smtClean="0"/>
              <a:t>Uma lista possui várias funções predefinidas (principais):</a:t>
            </a:r>
          </a:p>
          <a:p>
            <a:pPr lvl="1"/>
            <a:r>
              <a:rPr lang="pt-BR" altLang="en-US" sz="2000" smtClean="0"/>
              <a:t>lista.append(x) - insere x na lista</a:t>
            </a:r>
          </a:p>
          <a:p>
            <a:pPr lvl="1"/>
            <a:r>
              <a:rPr lang="pt-BR" altLang="en-US" sz="2000" smtClean="0"/>
              <a:t>lista.insert(i,x) - insere x na posição i e desloca </a:t>
            </a:r>
            <a:r>
              <a:rPr lang="en-US" altLang="en-US" sz="2000" smtClean="0"/>
              <a:t>os demais</a:t>
            </a:r>
            <a:r>
              <a:rPr lang="pt-BR" altLang="en-US" sz="2000" smtClean="0"/>
              <a:t> para frente </a:t>
            </a:r>
          </a:p>
          <a:p>
            <a:pPr lvl="1"/>
            <a:r>
              <a:rPr lang="pt-BR" altLang="en-US" sz="2000" smtClean="0"/>
              <a:t>lista.remove(x) - remove o primeiro elemento com valor igual a x</a:t>
            </a:r>
          </a:p>
          <a:p>
            <a:pPr lvl="1"/>
            <a:r>
              <a:rPr lang="pt-BR" altLang="en-US" sz="2000" smtClean="0"/>
              <a:t>lista.count(x) - retorna o número de vezes que x aparece na lista</a:t>
            </a:r>
          </a:p>
          <a:p>
            <a:pPr lvl="1"/>
            <a:r>
              <a:rPr lang="pt-BR" altLang="en-US" sz="2000" smtClean="0"/>
              <a:t>lista.sort() - ordena a lista</a:t>
            </a:r>
          </a:p>
          <a:p>
            <a:pPr lvl="1"/>
            <a:r>
              <a:rPr lang="pt-BR" altLang="en-US" sz="2000" smtClean="0"/>
              <a:t>lista.sort(reverse=True) - ordena em ordem decrescente</a:t>
            </a:r>
          </a:p>
          <a:p>
            <a:pPr lvl="1"/>
            <a:r>
              <a:rPr lang="pt-BR" altLang="en-US" sz="2000" smtClean="0"/>
              <a:t>lista.pop() - retorna o último elemento e o remove da lista</a:t>
            </a:r>
          </a:p>
          <a:p>
            <a:endParaRPr lang="pt-BR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Funções de listas</a:t>
            </a:r>
            <a:endParaRPr lang="en-US" altLang="zh-CN" smtClean="0">
              <a:ea typeface="SimSun" pitchFamily="2" charset="-122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285750" y="1485900"/>
            <a:ext cx="8643938" cy="3086100"/>
          </a:xfrm>
        </p:spPr>
        <p:txBody>
          <a:bodyPr/>
          <a:lstStyle/>
          <a:p>
            <a:r>
              <a:rPr lang="en-US" altLang="en-US" sz="2400" smtClean="0"/>
              <a:t>Exemplo</a:t>
            </a:r>
          </a:p>
          <a:p>
            <a:pPr>
              <a:buFontTx/>
              <a:buNone/>
            </a:pPr>
            <a:endParaRPr lang="en-US" altLang="en-US" sz="2400" smtClean="0">
              <a:latin typeface="Courier New" pitchFamily="49" charset="0"/>
              <a:cs typeface="Courier New" pitchFamily="49" charset="0"/>
            </a:endParaRPr>
          </a:p>
          <a:p>
            <a:pPr>
              <a:buFontTx/>
              <a:buNone/>
            </a:pPr>
            <a:r>
              <a:rPr lang="en-US" altLang="en-US" sz="2200" smtClean="0">
                <a:latin typeface="Courier New" pitchFamily="49" charset="0"/>
                <a:cs typeface="Courier New" pitchFamily="49" charset="0"/>
              </a:rPr>
              <a:t>lista = []</a:t>
            </a:r>
          </a:p>
          <a:p>
            <a:pPr>
              <a:buFontTx/>
              <a:buNone/>
            </a:pPr>
            <a:r>
              <a:rPr lang="en-US" altLang="en-US" sz="2200" smtClean="0">
                <a:latin typeface="Courier New" pitchFamily="49" charset="0"/>
                <a:cs typeface="Courier New" pitchFamily="49" charset="0"/>
              </a:rPr>
              <a:t>for i in range(3):</a:t>
            </a:r>
          </a:p>
          <a:p>
            <a:pPr>
              <a:buFontTx/>
              <a:buNone/>
            </a:pPr>
            <a:r>
              <a:rPr lang="en-US" altLang="en-US" sz="2200" smtClean="0">
                <a:latin typeface="Courier New" pitchFamily="49" charset="0"/>
                <a:cs typeface="Courier New" pitchFamily="49" charset="0"/>
              </a:rPr>
              <a:t>  lista.append(int(input('Informe um número: ')))</a:t>
            </a:r>
          </a:p>
          <a:p>
            <a:pPr>
              <a:buFontTx/>
              <a:buNone/>
            </a:pPr>
            <a:r>
              <a:rPr lang="en-US" altLang="en-US" sz="2200" smtClean="0">
                <a:latin typeface="Courier New" pitchFamily="49" charset="0"/>
                <a:cs typeface="Courier New" pitchFamily="49" charset="0"/>
              </a:rPr>
              <a:t>lista.insert(1,14)</a:t>
            </a:r>
          </a:p>
          <a:p>
            <a:pPr>
              <a:buFontTx/>
              <a:buNone/>
            </a:pPr>
            <a:r>
              <a:rPr lang="en-US" altLang="en-US" sz="2200" smtClean="0">
                <a:latin typeface="Courier New" pitchFamily="49" charset="0"/>
                <a:cs typeface="Courier New" pitchFamily="49" charset="0"/>
              </a:rPr>
              <a:t>print(lista)</a:t>
            </a: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5518150" y="3894138"/>
            <a:ext cx="2911475" cy="460375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pt-BR" altLang="en-US">
                <a:solidFill>
                  <a:srgbClr val="FF0000"/>
                </a:solidFill>
              </a:rPr>
              <a:t>Insere 14 na posição 1</a:t>
            </a:r>
          </a:p>
        </p:txBody>
      </p:sp>
      <p:cxnSp>
        <p:nvCxnSpPr>
          <p:cNvPr id="5" name="Straight Arrow Connector 4"/>
          <p:cNvCxnSpPr>
            <a:stCxn id="16388" idx="1"/>
          </p:cNvCxnSpPr>
          <p:nvPr/>
        </p:nvCxnSpPr>
        <p:spPr>
          <a:xfrm rot="10800000">
            <a:off x="4248150" y="3786188"/>
            <a:ext cx="1270000" cy="33813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1990</TotalTime>
  <Words>1377</Words>
  <Application>Microsoft Office PowerPoint</Application>
  <PresentationFormat>Apresentação na tela (16:9)</PresentationFormat>
  <Paragraphs>428</Paragraphs>
  <Slides>34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34</vt:i4>
      </vt:variant>
    </vt:vector>
  </HeadingPairs>
  <TitlesOfParts>
    <vt:vector size="35" baseType="lpstr">
      <vt:lpstr>Tema do Office</vt:lpstr>
      <vt:lpstr>Módulo 3  Listas, Pilhas e Filas</vt:lpstr>
      <vt:lpstr>Conteúdo</vt:lpstr>
      <vt:lpstr>Listas em Python</vt:lpstr>
      <vt:lpstr>Listas</vt:lpstr>
      <vt:lpstr>Listas</vt:lpstr>
      <vt:lpstr>Listas</vt:lpstr>
      <vt:lpstr>Listas e o laço for</vt:lpstr>
      <vt:lpstr>Funções de Listas</vt:lpstr>
      <vt:lpstr>Funções de listas</vt:lpstr>
      <vt:lpstr>Funções de Listas</vt:lpstr>
      <vt:lpstr>Funções de Listas</vt:lpstr>
      <vt:lpstr>Acessando somente parte de uma lista</vt:lpstr>
      <vt:lpstr>Comando del para apagar elementos da lista</vt:lpstr>
      <vt:lpstr>Obtendo os Índices dos Elementos</vt:lpstr>
      <vt:lpstr>Empacotar Parâmetros</vt:lpstr>
      <vt:lpstr>Pilha</vt:lpstr>
      <vt:lpstr>Pilha</vt:lpstr>
      <vt:lpstr>Funções de Listas Utilizadas na Implementação</vt:lpstr>
      <vt:lpstr>Exemplo de Pilha</vt:lpstr>
      <vt:lpstr>Exemplo de Pilha</vt:lpstr>
      <vt:lpstr>Classe para Manipular um Pilha</vt:lpstr>
      <vt:lpstr>Classe Pilha</vt:lpstr>
      <vt:lpstr>Objeto Pilha</vt:lpstr>
      <vt:lpstr>Pilha de Objetos</vt:lpstr>
      <vt:lpstr>Slide 25</vt:lpstr>
      <vt:lpstr>Pilha de Dicionários</vt:lpstr>
      <vt:lpstr>Slide 27</vt:lpstr>
      <vt:lpstr>Filas</vt:lpstr>
      <vt:lpstr>Filas</vt:lpstr>
      <vt:lpstr>Slide 30</vt:lpstr>
      <vt:lpstr>Fila de Objetos</vt:lpstr>
      <vt:lpstr>Slide 32</vt:lpstr>
      <vt:lpstr>Fila de Dicionários</vt:lpstr>
      <vt:lpstr>Slide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Módulo 2  Acesso a Arquivos</dc:title>
  <dc:creator>Rone Ilídio Silva</dc:creator>
  <cp:lastModifiedBy>Rone Ilídio Silva</cp:lastModifiedBy>
  <cp:revision>27</cp:revision>
  <dcterms:created xsi:type="dcterms:W3CDTF">2023-01-24T18:06:08Z</dcterms:created>
  <dcterms:modified xsi:type="dcterms:W3CDTF">2023-02-06T19:03:40Z</dcterms:modified>
</cp:coreProperties>
</file>