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A10A2-AF66-4CD5-AA5B-BE5DD343D4D5}" type="datetimeFigureOut">
              <a:rPr lang="pt-BR" smtClean="0"/>
              <a:pPr/>
              <a:t>13/02/2023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iyEqLZmngY" TargetMode="External"/><Relationship Id="rId2" Type="http://schemas.openxmlformats.org/officeDocument/2006/relationships/hyperlink" Target="https://youtu.be/Iv3vgjM8Pv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MtcrEhrt_K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028700"/>
            <a:ext cx="7772400" cy="857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 err="1" smtClean="0">
                <a:ea typeface="SimSun" pitchFamily="2" charset="-122"/>
              </a:rPr>
              <a:t>Módulo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pt-BR" altLang="zh-CN" dirty="0" smtClean="0">
                <a:ea typeface="SimSun" pitchFamily="2" charset="-122"/>
              </a:rPr>
              <a:t>5</a:t>
            </a: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pt-BR" altLang="en-US" i="1" dirty="0" smtClean="0"/>
              <a:t>Métodos de Ordenação</a:t>
            </a:r>
            <a:endParaRPr lang="pt-BR" altLang="en-US" sz="2400" i="1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pt-BR" altLang="zh-CN" smtClean="0">
                <a:ea typeface="SimSun" pitchFamily="2" charset="-122"/>
              </a:rPr>
              <a:t>Algoritmos e Estruturas de Dados II</a:t>
            </a:r>
          </a:p>
          <a:p>
            <a:pPr eaLnBrk="1" hangingPunct="1"/>
            <a:r>
              <a:rPr lang="pt-BR" altLang="en-US" smtClean="0"/>
              <a:t>Python</a:t>
            </a:r>
            <a:endParaRPr lang="pt-BR" altLang="zh-CN" smtClean="0">
              <a:ea typeface="SimSun" pitchFamily="2" charset="-122"/>
            </a:endParaRPr>
          </a:p>
          <a:p>
            <a:pPr eaLnBrk="1" hangingPunct="1"/>
            <a:r>
              <a:rPr lang="pt-BR" altLang="zh-CN" smtClean="0">
                <a:ea typeface="SimSun" pitchFamily="2" charset="-122"/>
              </a:rPr>
              <a:t>(Rone Ilídio)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908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29125"/>
            <a:ext cx="1714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3450" y="4357688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Seleção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Principio Básico</a:t>
            </a:r>
          </a:p>
          <a:p>
            <a:pPr lvl="1"/>
            <a:r>
              <a:rPr lang="pt-BR" dirty="0" smtClean="0"/>
              <a:t>Seleciona o </a:t>
            </a:r>
            <a:r>
              <a:rPr lang="pt-BR" dirty="0" smtClean="0"/>
              <a:t>1º</a:t>
            </a:r>
            <a:r>
              <a:rPr lang="pt-BR" dirty="0" smtClean="0"/>
              <a:t> elemento da lista</a:t>
            </a:r>
          </a:p>
          <a:p>
            <a:pPr lvl="1"/>
            <a:r>
              <a:rPr lang="pt-BR" dirty="0" smtClean="0"/>
              <a:t>Compara o 1º com o 2º</a:t>
            </a:r>
          </a:p>
          <a:p>
            <a:pPr lvl="2"/>
            <a:r>
              <a:rPr lang="pt-BR" dirty="0" smtClean="0"/>
              <a:t>Se o 1º for maior, troca os dois de posição</a:t>
            </a:r>
          </a:p>
          <a:p>
            <a:pPr lvl="1"/>
            <a:r>
              <a:rPr lang="pt-BR" dirty="0" smtClean="0"/>
              <a:t>Compara o 1º com o 3º</a:t>
            </a:r>
          </a:p>
          <a:p>
            <a:pPr lvl="2"/>
            <a:r>
              <a:rPr lang="pt-BR" dirty="0" smtClean="0"/>
              <a:t>Se o 1º for maior, troca os dois de posição</a:t>
            </a:r>
          </a:p>
          <a:p>
            <a:pPr lvl="1"/>
            <a:r>
              <a:rPr lang="pt-BR" dirty="0" smtClean="0"/>
              <a:t>Executa essa operação até o final da lista</a:t>
            </a:r>
          </a:p>
          <a:p>
            <a:pPr lvl="2"/>
            <a:r>
              <a:rPr lang="pt-BR" dirty="0" smtClean="0"/>
              <a:t>Ao final, o menor elemento estará na primeira posição</a:t>
            </a:r>
          </a:p>
          <a:p>
            <a:pPr lvl="1"/>
            <a:r>
              <a:rPr lang="pt-BR" dirty="0" smtClean="0"/>
              <a:t>Seleciona o 2º elemento da lista e repete os passos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Seleção</a:t>
            </a:r>
            <a:endParaRPr lang="pt-BR" dirty="0"/>
          </a:p>
        </p:txBody>
      </p:sp>
      <p:pic>
        <p:nvPicPr>
          <p:cNvPr id="4" name="Espaço Reservado para Conteúdo 3" descr="selection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2184" y="1200150"/>
            <a:ext cx="5939631" cy="3394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Seleção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71604" y="1200151"/>
            <a:ext cx="7115196" cy="339447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lista = [5,3,6,8,9,2]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tam = len(lista)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for i in range(tam-1):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    for j in range(i+1,tam):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        if lista[i]&gt;lista[j]: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            aux = lista[j]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            lista[j] = lista[i]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            lista[i] = aux</a:t>
            </a:r>
          </a:p>
          <a:p>
            <a:pPr>
              <a:buNone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print(lista)</a:t>
            </a:r>
          </a:p>
          <a:p>
            <a:pPr>
              <a:buNone/>
            </a:pP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Seleção – Algoritmo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lista = [5,3,6,8,9,2]</a:t>
            </a:r>
          </a:p>
          <a:p>
            <a:pPr>
              <a:buNone/>
            </a:pPr>
            <a:r>
              <a:rPr lang="pt-BR" dirty="0" err="1" smtClean="0"/>
              <a:t>tam</a:t>
            </a:r>
            <a:r>
              <a:rPr lang="pt-BR" dirty="0" smtClean="0"/>
              <a:t> = </a:t>
            </a:r>
            <a:r>
              <a:rPr lang="pt-BR" dirty="0" err="1" smtClean="0"/>
              <a:t>len</a:t>
            </a:r>
            <a:r>
              <a:rPr lang="pt-BR" dirty="0" smtClean="0"/>
              <a:t>(lista)</a:t>
            </a:r>
          </a:p>
          <a:p>
            <a:pPr>
              <a:buNone/>
            </a:pPr>
            <a:r>
              <a:rPr lang="pt-BR" dirty="0" smtClean="0"/>
              <a:t>for i in range(</a:t>
            </a:r>
            <a:r>
              <a:rPr lang="pt-BR" dirty="0" err="1" smtClean="0"/>
              <a:t>tam</a:t>
            </a:r>
            <a:r>
              <a:rPr lang="pt-BR" dirty="0" smtClean="0"/>
              <a:t>-1):</a:t>
            </a:r>
          </a:p>
          <a:p>
            <a:pPr>
              <a:buNone/>
            </a:pPr>
            <a:r>
              <a:rPr lang="pt-BR" dirty="0" smtClean="0"/>
              <a:t>    menor = i</a:t>
            </a:r>
          </a:p>
          <a:p>
            <a:pPr>
              <a:buNone/>
            </a:pPr>
            <a:r>
              <a:rPr lang="pt-BR" dirty="0" smtClean="0"/>
              <a:t>    for j in range(i+1,</a:t>
            </a:r>
            <a:r>
              <a:rPr lang="pt-BR" dirty="0" err="1" smtClean="0"/>
              <a:t>tam</a:t>
            </a:r>
            <a:r>
              <a:rPr lang="pt-BR" dirty="0" smtClean="0"/>
              <a:t>):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lista[menor]&gt;lista[j]:</a:t>
            </a:r>
          </a:p>
          <a:p>
            <a:pPr>
              <a:buNone/>
            </a:pPr>
            <a:r>
              <a:rPr lang="pt-BR" dirty="0" smtClean="0"/>
              <a:t>            menor = j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if</a:t>
            </a:r>
            <a:r>
              <a:rPr lang="pt-BR" dirty="0" smtClean="0"/>
              <a:t> lista[i] &gt; lista[menor]: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aux</a:t>
            </a:r>
            <a:r>
              <a:rPr lang="pt-BR" dirty="0" smtClean="0"/>
              <a:t> = lista[i]</a:t>
            </a:r>
          </a:p>
          <a:p>
            <a:pPr>
              <a:buNone/>
            </a:pPr>
            <a:r>
              <a:rPr lang="pt-BR" dirty="0" smtClean="0"/>
              <a:t>        lista[i] = lista[menor]</a:t>
            </a:r>
          </a:p>
          <a:p>
            <a:pPr>
              <a:buNone/>
            </a:pPr>
            <a:r>
              <a:rPr lang="pt-BR" dirty="0" smtClean="0"/>
              <a:t>        lista[menor] = </a:t>
            </a:r>
            <a:r>
              <a:rPr lang="pt-BR" dirty="0" err="1" smtClean="0"/>
              <a:t>aux</a:t>
            </a:r>
            <a:endParaRPr lang="pt-BR" dirty="0" smtClean="0"/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(lista)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500562" y="207168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Melhorar a explicação desse 2º algoritmo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 comparação é a operação que é executada mais vezes.</a:t>
            </a:r>
          </a:p>
          <a:p>
            <a:r>
              <a:rPr lang="pt-BR" dirty="0" smtClean="0"/>
              <a:t>Melhor caso, pior caso e caso médio são iguais</a:t>
            </a:r>
          </a:p>
          <a:p>
            <a:r>
              <a:rPr lang="pt-BR" dirty="0" smtClean="0"/>
              <a:t>Número de comparações</a:t>
            </a:r>
          </a:p>
          <a:p>
            <a:pPr>
              <a:buNone/>
            </a:pPr>
            <a:r>
              <a:rPr lang="pt-BR" dirty="0" smtClean="0"/>
              <a:t>	1 + 2 + ... + (N-2) + (N-1)  </a:t>
            </a:r>
            <a:r>
              <a:rPr lang="pt-BR" dirty="0" smtClean="0">
                <a:sym typeface="Wingdings" pitchFamily="2" charset="2"/>
              </a:rPr>
              <a:t>Progressão Aritmética</a:t>
            </a:r>
            <a:endParaRPr lang="pt-BR" dirty="0" smtClean="0"/>
          </a:p>
          <a:p>
            <a:r>
              <a:rPr lang="pt-BR" dirty="0" smtClean="0"/>
              <a:t>A soma dos n primeiros tipos de uma PA é S</a:t>
            </a:r>
            <a:r>
              <a:rPr lang="pt-BR" baseline="-25000" dirty="0" smtClean="0"/>
              <a:t>n</a:t>
            </a:r>
            <a:r>
              <a:rPr lang="pt-BR" dirty="0" smtClean="0"/>
              <a:t> = ((a</a:t>
            </a:r>
            <a:r>
              <a:rPr lang="pt-BR" baseline="-25000" dirty="0" smtClean="0"/>
              <a:t>1</a:t>
            </a:r>
            <a:r>
              <a:rPr lang="pt-BR" dirty="0" smtClean="0"/>
              <a:t> +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n</a:t>
            </a:r>
            <a:r>
              <a:rPr lang="pt-BR" dirty="0" smtClean="0"/>
              <a:t>)*n) / 2</a:t>
            </a:r>
            <a:endParaRPr lang="pt-BR" dirty="0" smtClean="0"/>
          </a:p>
          <a:p>
            <a:r>
              <a:rPr lang="pt-BR" dirty="0" smtClean="0"/>
              <a:t>Substituindo	</a:t>
            </a:r>
          </a:p>
          <a:p>
            <a:pPr>
              <a:buNone/>
            </a:pPr>
            <a:r>
              <a:rPr lang="pt-BR" dirty="0" smtClean="0"/>
              <a:t>	a</a:t>
            </a:r>
            <a:r>
              <a:rPr lang="pt-BR" baseline="-25000" dirty="0" smtClean="0"/>
              <a:t>1</a:t>
            </a:r>
            <a:r>
              <a:rPr lang="pt-BR" dirty="0" smtClean="0"/>
              <a:t> = 1,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n</a:t>
            </a:r>
            <a:r>
              <a:rPr lang="pt-BR" dirty="0" smtClean="0"/>
              <a:t> = (N-1), n = (N-1)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smtClean="0"/>
              <a:t>S</a:t>
            </a:r>
            <a:r>
              <a:rPr lang="pt-BR" baseline="-25000" dirty="0" smtClean="0"/>
              <a:t>n</a:t>
            </a:r>
            <a:r>
              <a:rPr lang="pt-BR" dirty="0" smtClean="0"/>
              <a:t> = </a:t>
            </a:r>
            <a:r>
              <a:rPr lang="pt-BR" dirty="0" smtClean="0"/>
              <a:t>((1 </a:t>
            </a:r>
            <a:r>
              <a:rPr lang="pt-BR" dirty="0" smtClean="0"/>
              <a:t>+ </a:t>
            </a:r>
            <a:r>
              <a:rPr lang="pt-BR" dirty="0" smtClean="0"/>
              <a:t>N - 1)*(N-1)) </a:t>
            </a:r>
            <a:r>
              <a:rPr lang="pt-BR" dirty="0" smtClean="0"/>
              <a:t>/ </a:t>
            </a:r>
            <a:r>
              <a:rPr lang="pt-BR" dirty="0" smtClean="0"/>
              <a:t>2 = (N</a:t>
            </a:r>
            <a:r>
              <a:rPr lang="pt-BR" baseline="30000" dirty="0" smtClean="0"/>
              <a:t>2</a:t>
            </a:r>
            <a:r>
              <a:rPr lang="pt-BR" dirty="0" smtClean="0"/>
              <a:t> – N) / 2</a:t>
            </a:r>
            <a:endParaRPr lang="pt-BR" dirty="0" smtClean="0"/>
          </a:p>
          <a:p>
            <a:r>
              <a:rPr lang="pt-BR" dirty="0" smtClean="0"/>
              <a:t>Resultado</a:t>
            </a:r>
          </a:p>
          <a:p>
            <a:pPr lvl="1"/>
            <a:r>
              <a:rPr lang="pt-BR" dirty="0" smtClean="0"/>
              <a:t>f(n) = (n</a:t>
            </a:r>
            <a:r>
              <a:rPr lang="pt-BR" baseline="30000" dirty="0" smtClean="0"/>
              <a:t>2</a:t>
            </a:r>
            <a:r>
              <a:rPr lang="pt-BR" dirty="0" smtClean="0"/>
              <a:t> – n) / 2 </a:t>
            </a:r>
            <a:r>
              <a:rPr lang="pt-BR" dirty="0" smtClean="0">
                <a:sym typeface="Wingdings" pitchFamily="2" charset="2"/>
              </a:rPr>
              <a:t> Seleção é </a:t>
            </a:r>
            <a:r>
              <a:rPr lang="pt-BR" dirty="0" smtClean="0"/>
              <a:t> O(n) para todos os casos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Método Seleção – Complexidade de Tempo</a:t>
            </a:r>
            <a:endParaRPr lang="pt-BR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437473"/>
          </a:xfrm>
        </p:spPr>
        <p:txBody>
          <a:bodyPr>
            <a:normAutofit/>
          </a:bodyPr>
          <a:lstStyle/>
          <a:p>
            <a:r>
              <a:rPr lang="pt-BR" dirty="0" smtClean="0"/>
              <a:t>Método Inserção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 smtClean="0"/>
              <a:t>Insertion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sert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29" y="3014666"/>
            <a:ext cx="5810291" cy="348617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Inserção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00114"/>
            <a:ext cx="8229600" cy="33944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Princípio básico:</a:t>
            </a:r>
          </a:p>
          <a:p>
            <a:pPr lvl="1"/>
            <a:r>
              <a:rPr lang="pt-BR" sz="2000" dirty="0" smtClean="0"/>
              <a:t>Salva o 2º elemento como temporário</a:t>
            </a:r>
          </a:p>
          <a:p>
            <a:pPr lvl="1"/>
            <a:r>
              <a:rPr lang="pt-BR" sz="2000" dirty="0" smtClean="0"/>
              <a:t>Movimenta uma posição para frente todos os elementos atrás do temporário e maiores que ele</a:t>
            </a:r>
          </a:p>
          <a:p>
            <a:pPr lvl="1"/>
            <a:r>
              <a:rPr lang="pt-BR" sz="2000" dirty="0" smtClean="0"/>
              <a:t>Insere o temporário na posição do último que foi movido</a:t>
            </a:r>
          </a:p>
          <a:p>
            <a:pPr lvl="1"/>
            <a:r>
              <a:rPr lang="pt-BR" sz="2000" dirty="0" smtClean="0"/>
              <a:t>Escolhe o próximo elemento como temporário e repete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Inserção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lista = [5,3,6,8,9,4]</a:t>
            </a:r>
          </a:p>
          <a:p>
            <a:pPr>
              <a:buNone/>
            </a:pPr>
            <a:r>
              <a:rPr lang="pl-PL" dirty="0" smtClean="0"/>
              <a:t>tam = len(lista)</a:t>
            </a:r>
          </a:p>
          <a:p>
            <a:pPr>
              <a:buNone/>
            </a:pPr>
            <a:r>
              <a:rPr lang="pl-PL" dirty="0" smtClean="0"/>
              <a:t>for i in range(1,tam):</a:t>
            </a:r>
          </a:p>
          <a:p>
            <a:pPr>
              <a:buNone/>
            </a:pPr>
            <a:r>
              <a:rPr lang="pl-PL" dirty="0" smtClean="0"/>
              <a:t>    temp = lista[i]</a:t>
            </a:r>
          </a:p>
          <a:p>
            <a:pPr>
              <a:buNone/>
            </a:pPr>
            <a:r>
              <a:rPr lang="pl-PL" dirty="0" smtClean="0"/>
              <a:t>    u = i-1</a:t>
            </a:r>
          </a:p>
          <a:p>
            <a:pPr>
              <a:buNone/>
            </a:pPr>
            <a:r>
              <a:rPr lang="pl-PL" dirty="0" smtClean="0"/>
              <a:t>    while u&gt;=0 and lista[u] &gt; temp:</a:t>
            </a:r>
          </a:p>
          <a:p>
            <a:pPr>
              <a:buNone/>
            </a:pPr>
            <a:r>
              <a:rPr lang="pl-PL" dirty="0" smtClean="0"/>
              <a:t>        lista[u+1] = lista[u]</a:t>
            </a:r>
          </a:p>
          <a:p>
            <a:pPr>
              <a:buNone/>
            </a:pPr>
            <a:r>
              <a:rPr lang="pl-PL" dirty="0" smtClean="0"/>
              <a:t>        u-=1</a:t>
            </a:r>
          </a:p>
          <a:p>
            <a:pPr>
              <a:buNone/>
            </a:pPr>
            <a:r>
              <a:rPr lang="pl-PL" dirty="0" smtClean="0"/>
              <a:t>    lista[u+1] = temp</a:t>
            </a:r>
          </a:p>
          <a:p>
            <a:pPr>
              <a:buNone/>
            </a:pPr>
            <a:r>
              <a:rPr lang="pl-PL" dirty="0" smtClean="0"/>
              <a:t>print(lista)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Pior caso: vetor na ordem inversa</a:t>
            </a:r>
          </a:p>
          <a:p>
            <a:r>
              <a:rPr lang="pt-BR" dirty="0" smtClean="0"/>
              <a:t>Melhor caso: vetor ordenado</a:t>
            </a:r>
          </a:p>
          <a:p>
            <a:r>
              <a:rPr lang="pt-BR" dirty="0" smtClean="0"/>
              <a:t>Caso médio: a média entre os dois casos</a:t>
            </a:r>
          </a:p>
          <a:p>
            <a:r>
              <a:rPr lang="pt-BR" dirty="0" smtClean="0"/>
              <a:t>Operação mais executada </a:t>
            </a:r>
            <a:r>
              <a:rPr lang="pt-BR" dirty="0" smtClean="0">
                <a:sym typeface="Wingdings" pitchFamily="2" charset="2"/>
              </a:rPr>
              <a:t> comparação</a:t>
            </a:r>
          </a:p>
          <a:p>
            <a:pPr lvl="1"/>
            <a:r>
              <a:rPr lang="pt-BR" dirty="0" smtClean="0">
                <a:sym typeface="Wingdings" pitchFamily="2" charset="2"/>
              </a:rPr>
              <a:t>O número de execuções varia com o caso</a:t>
            </a:r>
          </a:p>
          <a:p>
            <a:r>
              <a:rPr lang="pt-BR" dirty="0" smtClean="0">
                <a:sym typeface="Wingdings" pitchFamily="2" charset="2"/>
              </a:rPr>
              <a:t>Analisaremos cada caso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Método Inserção– Complexidade de Tempo</a:t>
            </a:r>
            <a:endParaRPr lang="pt-BR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t-BR" sz="4600" dirty="0" smtClean="0"/>
              <a:t>Pior caso – Lista na Ordem Inversa</a:t>
            </a:r>
          </a:p>
          <a:p>
            <a:r>
              <a:rPr lang="pt-BR" dirty="0" smtClean="0"/>
              <a:t>Número de comparações</a:t>
            </a:r>
          </a:p>
          <a:p>
            <a:pPr>
              <a:buNone/>
            </a:pPr>
            <a:r>
              <a:rPr lang="pt-BR" dirty="0" smtClean="0"/>
              <a:t>	1 + 2 + ... + (N-2) + (N-1)  </a:t>
            </a:r>
            <a:r>
              <a:rPr lang="pt-BR" dirty="0" smtClean="0">
                <a:sym typeface="Wingdings" pitchFamily="2" charset="2"/>
              </a:rPr>
              <a:t>Progressão Aritmética</a:t>
            </a:r>
            <a:endParaRPr lang="pt-BR" dirty="0" smtClean="0"/>
          </a:p>
          <a:p>
            <a:r>
              <a:rPr lang="pt-BR" dirty="0" smtClean="0"/>
              <a:t>A soma dos n primeiros tipos de uma PA é S</a:t>
            </a:r>
            <a:r>
              <a:rPr lang="pt-BR" baseline="-25000" dirty="0" smtClean="0"/>
              <a:t>n</a:t>
            </a:r>
            <a:r>
              <a:rPr lang="pt-BR" dirty="0" smtClean="0"/>
              <a:t> = ((a</a:t>
            </a:r>
            <a:r>
              <a:rPr lang="pt-BR" baseline="-25000" dirty="0" smtClean="0"/>
              <a:t>1</a:t>
            </a:r>
            <a:r>
              <a:rPr lang="pt-BR" dirty="0" smtClean="0"/>
              <a:t> +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n</a:t>
            </a:r>
            <a:r>
              <a:rPr lang="pt-BR" dirty="0" smtClean="0"/>
              <a:t>)*n) / 2</a:t>
            </a:r>
          </a:p>
          <a:p>
            <a:r>
              <a:rPr lang="pt-BR" dirty="0" smtClean="0"/>
              <a:t>Substituindo	</a:t>
            </a:r>
          </a:p>
          <a:p>
            <a:pPr>
              <a:buNone/>
            </a:pPr>
            <a:r>
              <a:rPr lang="pt-BR" dirty="0" smtClean="0"/>
              <a:t>	a</a:t>
            </a:r>
            <a:r>
              <a:rPr lang="pt-BR" baseline="-25000" dirty="0" smtClean="0"/>
              <a:t>1</a:t>
            </a:r>
            <a:r>
              <a:rPr lang="pt-BR" dirty="0" smtClean="0"/>
              <a:t> = 1,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n</a:t>
            </a:r>
            <a:r>
              <a:rPr lang="pt-BR" dirty="0" smtClean="0"/>
              <a:t> = (N-1), n = (N-1)</a:t>
            </a:r>
          </a:p>
          <a:p>
            <a:pPr>
              <a:buNone/>
            </a:pPr>
            <a:r>
              <a:rPr lang="pt-BR" dirty="0" smtClean="0"/>
              <a:t>	S</a:t>
            </a:r>
            <a:r>
              <a:rPr lang="pt-BR" baseline="-25000" dirty="0" smtClean="0"/>
              <a:t>n</a:t>
            </a:r>
            <a:r>
              <a:rPr lang="pt-BR" dirty="0" smtClean="0"/>
              <a:t> = ((1 + N - 1)*(N-1)) / 2 = (N</a:t>
            </a:r>
            <a:r>
              <a:rPr lang="pt-BR" baseline="30000" dirty="0" smtClean="0"/>
              <a:t>2</a:t>
            </a:r>
            <a:r>
              <a:rPr lang="pt-BR" dirty="0" smtClean="0"/>
              <a:t> – N) / 2</a:t>
            </a:r>
          </a:p>
          <a:p>
            <a:r>
              <a:rPr lang="pt-BR" dirty="0" smtClean="0"/>
              <a:t>Resultado</a:t>
            </a:r>
          </a:p>
          <a:p>
            <a:pPr lvl="1"/>
            <a:r>
              <a:rPr lang="pt-BR" dirty="0" smtClean="0"/>
              <a:t>f(n) = (n</a:t>
            </a:r>
            <a:r>
              <a:rPr lang="pt-BR" baseline="30000" dirty="0" smtClean="0"/>
              <a:t>2</a:t>
            </a:r>
            <a:r>
              <a:rPr lang="pt-BR" dirty="0" smtClean="0"/>
              <a:t> – n) / 2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smtClean="0">
                <a:sym typeface="Wingdings" pitchFamily="2" charset="2"/>
              </a:rPr>
              <a:t>Inserção é </a:t>
            </a:r>
            <a:r>
              <a:rPr lang="pt-BR" dirty="0" smtClean="0"/>
              <a:t> O(n</a:t>
            </a:r>
            <a:r>
              <a:rPr lang="pt-BR" baseline="30000" dirty="0" smtClean="0"/>
              <a:t>2</a:t>
            </a:r>
            <a:r>
              <a:rPr lang="pt-BR" dirty="0" smtClean="0"/>
              <a:t>) </a:t>
            </a:r>
            <a:r>
              <a:rPr lang="pt-BR" dirty="0" smtClean="0"/>
              <a:t>para </a:t>
            </a:r>
            <a:r>
              <a:rPr lang="pt-BR" dirty="0" smtClean="0"/>
              <a:t>pior caso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Método Inserção– Complexidade de Tempo</a:t>
            </a:r>
            <a:endParaRPr lang="pt-B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Métodos de Ordenação</a:t>
            </a:r>
          </a:p>
          <a:p>
            <a:pPr lvl="1"/>
            <a:r>
              <a:rPr lang="pt-BR" dirty="0" smtClean="0"/>
              <a:t>Bolha</a:t>
            </a:r>
          </a:p>
          <a:p>
            <a:pPr lvl="1"/>
            <a:r>
              <a:rPr lang="pt-BR" dirty="0" smtClean="0"/>
              <a:t>Seleção</a:t>
            </a:r>
          </a:p>
          <a:p>
            <a:pPr lvl="1"/>
            <a:r>
              <a:rPr lang="pt-BR" dirty="0" smtClean="0"/>
              <a:t>Inserção</a:t>
            </a:r>
          </a:p>
          <a:p>
            <a:pPr lvl="1"/>
            <a:r>
              <a:rPr lang="pt-BR" dirty="0" err="1" smtClean="0"/>
              <a:t>Quicksort</a:t>
            </a:r>
            <a:endParaRPr lang="pt-BR" dirty="0" smtClean="0"/>
          </a:p>
          <a:p>
            <a:pPr marL="339725" indent="-339725">
              <a:spcBef>
                <a:spcPts val="700"/>
              </a:spcBef>
              <a:buClrTx/>
              <a:buSz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pt-BR" dirty="0" smtClean="0"/>
          </a:p>
          <a:p>
            <a:pPr marL="339725" indent="-339725">
              <a:spcBef>
                <a:spcPts val="700"/>
              </a:spcBef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pt-BR" dirty="0" smtClean="0"/>
              <a:t>Animações</a:t>
            </a:r>
            <a:endParaRPr lang="pt-BR" dirty="0" smtClean="0"/>
          </a:p>
          <a:p>
            <a:pPr marL="339725" indent="-339725">
              <a:spcBef>
                <a:spcPts val="700"/>
              </a:spcBef>
              <a:buClrTx/>
              <a:buSz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pt-BR" dirty="0" smtClean="0"/>
              <a:t>http://math.hws.edu/TMCM/java/xSortLab/index.html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pt-BR" sz="2400" dirty="0" smtClean="0"/>
              <a:t>Melhor Caso – Lista Ordenada</a:t>
            </a:r>
          </a:p>
          <a:p>
            <a:r>
              <a:rPr lang="pt-BR" sz="2400" dirty="0" smtClean="0"/>
              <a:t>Número de </a:t>
            </a:r>
            <a:r>
              <a:rPr lang="pt-BR" sz="2400" dirty="0" smtClean="0"/>
              <a:t>comparações </a:t>
            </a:r>
            <a:r>
              <a:rPr lang="pt-BR" sz="2400" dirty="0" smtClean="0">
                <a:sym typeface="Wingdings" pitchFamily="2" charset="2"/>
              </a:rPr>
              <a:t> N-1</a:t>
            </a:r>
          </a:p>
          <a:p>
            <a:r>
              <a:rPr lang="pt-BR" sz="2400" dirty="0" smtClean="0"/>
              <a:t>Resultado</a:t>
            </a:r>
          </a:p>
          <a:p>
            <a:pPr lvl="1"/>
            <a:r>
              <a:rPr lang="pt-BR" sz="2000" dirty="0" smtClean="0"/>
              <a:t>f(n) = (</a:t>
            </a:r>
            <a:r>
              <a:rPr lang="pt-BR" sz="2000" dirty="0" smtClean="0"/>
              <a:t>n </a:t>
            </a:r>
            <a:r>
              <a:rPr lang="pt-BR" sz="2000" dirty="0" smtClean="0"/>
              <a:t>– </a:t>
            </a:r>
            <a:r>
              <a:rPr lang="pt-BR" sz="2000" dirty="0" smtClean="0"/>
              <a:t>1) </a:t>
            </a:r>
            <a:r>
              <a:rPr lang="pt-BR" sz="2000" dirty="0" smtClean="0">
                <a:sym typeface="Wingdings" pitchFamily="2" charset="2"/>
              </a:rPr>
              <a:t> Inserção é </a:t>
            </a:r>
            <a:r>
              <a:rPr lang="pt-BR" sz="2000" dirty="0" smtClean="0"/>
              <a:t> O(n) para </a:t>
            </a:r>
            <a:r>
              <a:rPr lang="pt-BR" sz="2000" dirty="0" smtClean="0"/>
              <a:t>o melhor caso</a:t>
            </a:r>
          </a:p>
          <a:p>
            <a:pPr lvl="1"/>
            <a:endParaRPr lang="pt-BR" sz="2000" dirty="0" smtClean="0"/>
          </a:p>
          <a:p>
            <a:pPr algn="ctr">
              <a:buNone/>
            </a:pPr>
            <a:r>
              <a:rPr lang="pt-BR" sz="2400" dirty="0" smtClean="0"/>
              <a:t>Caso médio - Metade das comparações</a:t>
            </a:r>
          </a:p>
          <a:p>
            <a:pPr>
              <a:buNone/>
            </a:pPr>
            <a:r>
              <a:rPr lang="pt-BR" sz="2400" dirty="0" smtClean="0"/>
              <a:t> </a:t>
            </a: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Resultado</a:t>
            </a:r>
          </a:p>
          <a:p>
            <a:pPr lvl="1"/>
            <a:r>
              <a:rPr lang="pt-BR" sz="2000" dirty="0" smtClean="0"/>
              <a:t>f(n) = (n – 1) </a:t>
            </a:r>
            <a:r>
              <a:rPr lang="pt-BR" sz="2000" dirty="0" smtClean="0">
                <a:sym typeface="Wingdings" pitchFamily="2" charset="2"/>
              </a:rPr>
              <a:t> Inserção é </a:t>
            </a:r>
            <a:r>
              <a:rPr lang="pt-BR" sz="2000" dirty="0" smtClean="0"/>
              <a:t> </a:t>
            </a:r>
            <a:r>
              <a:rPr lang="pt-BR" sz="2000" dirty="0" smtClean="0"/>
              <a:t>O(n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) </a:t>
            </a:r>
            <a:r>
              <a:rPr lang="pt-BR" sz="2000" dirty="0" smtClean="0"/>
              <a:t>para o </a:t>
            </a:r>
            <a:r>
              <a:rPr lang="pt-BR" sz="2000" dirty="0" smtClean="0"/>
              <a:t>caso médio</a:t>
            </a:r>
            <a:endParaRPr lang="pt-BR" sz="2000" dirty="0" smtClean="0"/>
          </a:p>
          <a:p>
            <a:endParaRPr lang="pt-BR" sz="24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Método Inserção– Complexidade de Tempo</a:t>
            </a:r>
            <a:endParaRPr lang="pt-BR" sz="3600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/>
        </p:nvGraphicFramePr>
        <p:xfrm>
          <a:off x="2928926" y="2143122"/>
          <a:ext cx="6810980" cy="1608148"/>
        </p:xfrm>
        <a:graphic>
          <a:graphicData uri="http://schemas.openxmlformats.org/presentationml/2006/ole">
            <p:oleObj spid="_x0000_s1026" name="Equação" r:id="rId3" imgW="914400" imgH="215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22588" y="3019435"/>
          <a:ext cx="3159125" cy="1052513"/>
        </p:xfrm>
        <a:graphic>
          <a:graphicData uri="http://schemas.openxmlformats.org/presentationml/2006/ole">
            <p:oleObj spid="_x0000_s1027" name="Equação" r:id="rId4" imgW="213336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08911"/>
          </a:xfrm>
        </p:spPr>
        <p:txBody>
          <a:bodyPr/>
          <a:lstStyle/>
          <a:p>
            <a:r>
              <a:rPr lang="pt-BR" dirty="0" err="1" smtClean="0"/>
              <a:t>Quick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Princípio Básico</a:t>
            </a:r>
          </a:p>
          <a:p>
            <a:pPr lvl="1"/>
            <a:r>
              <a:rPr lang="pt-BR" dirty="0" smtClean="0"/>
              <a:t>Escolhe um elemento como pivô</a:t>
            </a:r>
          </a:p>
          <a:p>
            <a:pPr lvl="1"/>
            <a:r>
              <a:rPr lang="pt-BR" dirty="0" smtClean="0"/>
              <a:t>Os menores que o pivô são colocados à esquerda</a:t>
            </a:r>
          </a:p>
          <a:p>
            <a:pPr lvl="1"/>
            <a:r>
              <a:rPr lang="pt-BR" dirty="0" smtClean="0"/>
              <a:t>Os maiores que o pivô são colocados à direita</a:t>
            </a:r>
          </a:p>
          <a:p>
            <a:pPr lvl="1"/>
            <a:r>
              <a:rPr lang="pt-BR" dirty="0" smtClean="0"/>
              <a:t>Chama recursivamente para os menores e para os maiores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r>
              <a:rPr lang="pt-BR" dirty="0" smtClean="0"/>
              <a:t>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Dividido em duas funções</a:t>
            </a:r>
          </a:p>
          <a:p>
            <a:pPr lvl="1"/>
            <a:r>
              <a:rPr lang="pt-BR" dirty="0" err="1" smtClean="0"/>
              <a:t>Partition</a:t>
            </a:r>
            <a:r>
              <a:rPr lang="pt-BR" dirty="0" smtClean="0"/>
              <a:t>()</a:t>
            </a:r>
          </a:p>
          <a:p>
            <a:pPr lvl="2"/>
            <a:r>
              <a:rPr lang="pt-BR" dirty="0" smtClean="0"/>
              <a:t>Recebe o início e o fim</a:t>
            </a:r>
          </a:p>
          <a:p>
            <a:pPr lvl="2"/>
            <a:r>
              <a:rPr lang="pt-BR" dirty="0" smtClean="0"/>
              <a:t>Coloca o menores para a esquerda do pivô e os maiores para a direita</a:t>
            </a:r>
          </a:p>
          <a:p>
            <a:pPr lvl="2"/>
            <a:r>
              <a:rPr lang="pt-BR" dirty="0" smtClean="0"/>
              <a:t>Retorna a posição do pivô</a:t>
            </a:r>
          </a:p>
          <a:p>
            <a:pPr lvl="1"/>
            <a:r>
              <a:rPr lang="pt-BR" dirty="0" err="1" smtClean="0"/>
              <a:t>Quicksort</a:t>
            </a:r>
            <a:r>
              <a:rPr lang="pt-BR" dirty="0" smtClean="0"/>
              <a:t>()</a:t>
            </a:r>
          </a:p>
          <a:p>
            <a:pPr lvl="2"/>
            <a:r>
              <a:rPr lang="pt-BR" dirty="0" smtClean="0"/>
              <a:t>Chama </a:t>
            </a:r>
            <a:r>
              <a:rPr lang="pt-BR" dirty="0" err="1" smtClean="0"/>
              <a:t>Partition</a:t>
            </a:r>
            <a:r>
              <a:rPr lang="pt-BR" dirty="0" smtClean="0"/>
              <a:t>()</a:t>
            </a:r>
          </a:p>
          <a:p>
            <a:pPr lvl="2"/>
            <a:r>
              <a:rPr lang="pt-BR" dirty="0" smtClean="0"/>
              <a:t>Recebe a posição do pivô</a:t>
            </a:r>
          </a:p>
          <a:p>
            <a:pPr lvl="2"/>
            <a:r>
              <a:rPr lang="pt-BR" dirty="0" smtClean="0"/>
              <a:t>Chama recursivamente </a:t>
            </a:r>
            <a:r>
              <a:rPr lang="pt-BR" dirty="0" err="1" smtClean="0"/>
              <a:t>Quicksort</a:t>
            </a:r>
            <a:r>
              <a:rPr lang="pt-BR" dirty="0" smtClean="0"/>
              <a:t>() duas vezes, para os menores e para os maiores que o pivô.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r>
              <a:rPr lang="pt-BR" dirty="0" smtClean="0"/>
              <a:t>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1200151"/>
            <a:ext cx="4114800" cy="33944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partition_OK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i,f,lst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pivot = f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a=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for b in range(i,f-1):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    if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[b] &lt;=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[pivot]: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        aux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[b]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       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[b]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[a]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       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[a] = aux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        a+=1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aux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[pivot]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[pivot]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[a]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[a] = aux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    return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143372" y="1203411"/>
            <a:ext cx="4114800" cy="339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def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quicksort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(i,f,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lst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   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if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i &lt; f: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       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pivot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partition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(i,f,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lst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       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quicksort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(i,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pivot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-1,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lst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       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quicksort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pivot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+1,f,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lst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)   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r>
              <a:rPr lang="pt-BR" dirty="0" smtClean="0"/>
              <a:t>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Atenção para a primeira chamada do algoritmo:</a:t>
            </a:r>
          </a:p>
          <a:p>
            <a:pPr marL="1079500" indent="0">
              <a:buNone/>
            </a:pPr>
            <a:r>
              <a:rPr lang="sv-SE" dirty="0" smtClean="0"/>
              <a:t>lista = [5,3,6,8,9,4]</a:t>
            </a:r>
          </a:p>
          <a:p>
            <a:pPr marL="1079500" indent="0">
              <a:buNone/>
            </a:pPr>
            <a:r>
              <a:rPr lang="sv-SE" dirty="0" smtClean="0"/>
              <a:t>quicksort(0,</a:t>
            </a:r>
            <a:r>
              <a:rPr lang="sv-SE" dirty="0" smtClean="0">
                <a:solidFill>
                  <a:srgbClr val="FF0000"/>
                </a:solidFill>
              </a:rPr>
              <a:t>len(lista)-1</a:t>
            </a:r>
            <a:r>
              <a:rPr lang="sv-SE" dirty="0" smtClean="0"/>
              <a:t>,lista)</a:t>
            </a:r>
          </a:p>
          <a:p>
            <a:pPr marL="1079500" indent="0">
              <a:buNone/>
            </a:pPr>
            <a:r>
              <a:rPr lang="sv-SE" dirty="0" smtClean="0"/>
              <a:t>print(lista</a:t>
            </a:r>
            <a:r>
              <a:rPr lang="sv-SE" dirty="0" smtClean="0"/>
              <a:t>)</a:t>
            </a:r>
          </a:p>
          <a:p>
            <a:r>
              <a:rPr lang="sv-SE" dirty="0" smtClean="0"/>
              <a:t>O ínício é a posição 0, o fim é a posição do último elemento, ou seja, tamanho - 1</a:t>
            </a:r>
            <a:endParaRPr lang="sv-SE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Quicksort</a:t>
            </a:r>
            <a:r>
              <a:rPr lang="pt-BR" dirty="0" smtClean="0"/>
              <a:t> – Complexidade de Tempo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complexidade depende da escolha do pivô</a:t>
            </a:r>
          </a:p>
          <a:p>
            <a:pPr lvl="1"/>
            <a:r>
              <a:rPr lang="pt-BR" dirty="0" smtClean="0"/>
              <a:t>Pior </a:t>
            </a:r>
            <a:r>
              <a:rPr lang="pt-BR" dirty="0" smtClean="0"/>
              <a:t>caso: vetor </a:t>
            </a:r>
            <a:r>
              <a:rPr lang="pt-BR" dirty="0" smtClean="0"/>
              <a:t>ordenado </a:t>
            </a:r>
            <a:r>
              <a:rPr lang="pt-BR" dirty="0" smtClean="0">
                <a:sym typeface="Wingdings" pitchFamily="2" charset="2"/>
              </a:rPr>
              <a:t> O(n</a:t>
            </a:r>
            <a:r>
              <a:rPr lang="pt-BR" baseline="30000" dirty="0" smtClean="0">
                <a:sym typeface="Wingdings" pitchFamily="2" charset="2"/>
              </a:rPr>
              <a:t>2</a:t>
            </a:r>
            <a:r>
              <a:rPr lang="pt-BR" dirty="0" smtClean="0">
                <a:sym typeface="Wingdings" pitchFamily="2" charset="2"/>
              </a:rPr>
              <a:t>)</a:t>
            </a:r>
            <a:endParaRPr lang="pt-BR" dirty="0" smtClean="0"/>
          </a:p>
          <a:p>
            <a:pPr lvl="1"/>
            <a:r>
              <a:rPr lang="pt-BR" dirty="0" smtClean="0"/>
              <a:t>Melhor caso: </a:t>
            </a:r>
            <a:r>
              <a:rPr lang="pt-BR" dirty="0" smtClean="0"/>
              <a:t>o pivô sempre no centro da sequência </a:t>
            </a:r>
            <a:r>
              <a:rPr lang="pt-BR" dirty="0" smtClean="0">
                <a:sym typeface="Wingdings" pitchFamily="2" charset="2"/>
              </a:rPr>
              <a:t> O(n </a:t>
            </a:r>
            <a:r>
              <a:rPr lang="pt-BR" dirty="0" err="1" smtClean="0">
                <a:sym typeface="Wingdings" pitchFamily="2" charset="2"/>
              </a:rPr>
              <a:t>log</a:t>
            </a:r>
            <a:r>
              <a:rPr lang="pt-BR" dirty="0" smtClean="0">
                <a:sym typeface="Wingdings" pitchFamily="2" charset="2"/>
              </a:rPr>
              <a:t> n)</a:t>
            </a:r>
            <a:endParaRPr lang="pt-BR" dirty="0" smtClean="0"/>
          </a:p>
          <a:p>
            <a:pPr lvl="1"/>
            <a:r>
              <a:rPr lang="pt-BR" dirty="0" smtClean="0"/>
              <a:t>Caso </a:t>
            </a:r>
            <a:r>
              <a:rPr lang="pt-BR" dirty="0" smtClean="0"/>
              <a:t>médio = melhor caso 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Faremos ordenação de listas</a:t>
            </a:r>
          </a:p>
          <a:p>
            <a:r>
              <a:rPr lang="pt-BR" dirty="0" smtClean="0"/>
              <a:t>As listas já possuem o método </a:t>
            </a:r>
            <a:r>
              <a:rPr lang="pt-BR" dirty="0" err="1" smtClean="0"/>
              <a:t>list</a:t>
            </a:r>
            <a:r>
              <a:rPr lang="pt-BR" dirty="0" smtClean="0"/>
              <a:t>.</a:t>
            </a:r>
            <a:r>
              <a:rPr lang="pt-BR" dirty="0" err="1" smtClean="0"/>
              <a:t>sort</a:t>
            </a:r>
            <a:r>
              <a:rPr lang="pt-BR" dirty="0" smtClean="0"/>
              <a:t>(), porém estudaremos como ele funciona.</a:t>
            </a:r>
          </a:p>
          <a:p>
            <a:r>
              <a:rPr lang="pt-BR" dirty="0" smtClean="0"/>
              <a:t>Estudaremos os seguintes métodos de ordenação:</a:t>
            </a:r>
          </a:p>
          <a:p>
            <a:pPr lvl="1"/>
            <a:r>
              <a:rPr lang="pt-BR" dirty="0" smtClean="0"/>
              <a:t>Bolha</a:t>
            </a:r>
          </a:p>
          <a:p>
            <a:pPr lvl="1"/>
            <a:r>
              <a:rPr lang="pt-BR" dirty="0" smtClean="0"/>
              <a:t>Inserção</a:t>
            </a:r>
          </a:p>
          <a:p>
            <a:pPr lvl="1"/>
            <a:r>
              <a:rPr lang="pt-BR" dirty="0" smtClean="0"/>
              <a:t>Seleção</a:t>
            </a:r>
          </a:p>
          <a:p>
            <a:pPr lvl="1"/>
            <a:r>
              <a:rPr lang="pt-BR" dirty="0" err="1" smtClean="0"/>
              <a:t>Quicksort</a:t>
            </a:r>
            <a:endParaRPr lang="pt-BR" dirty="0" smtClean="0"/>
          </a:p>
          <a:p>
            <a:pPr lvl="1"/>
            <a:r>
              <a:rPr lang="pt-BR" dirty="0" err="1" smtClean="0"/>
              <a:t>Mergesort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937407"/>
          </a:xfrm>
        </p:spPr>
        <p:txBody>
          <a:bodyPr>
            <a:normAutofit/>
          </a:bodyPr>
          <a:lstStyle/>
          <a:p>
            <a:r>
              <a:rPr lang="pt-BR" dirty="0" smtClean="0"/>
              <a:t>Método da Bolha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 smtClean="0"/>
              <a:t>Bubblesort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ubl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135418"/>
            <a:ext cx="4071926" cy="229385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da Bolha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Princípio Básico</a:t>
            </a:r>
          </a:p>
          <a:p>
            <a:pPr lvl="1"/>
            <a:r>
              <a:rPr lang="pt-BR" sz="2400" dirty="0" smtClean="0"/>
              <a:t>Analisa dois elementos consecutivos</a:t>
            </a:r>
          </a:p>
          <a:p>
            <a:pPr lvl="1"/>
            <a:r>
              <a:rPr lang="pt-BR" sz="2400" dirty="0" smtClean="0"/>
              <a:t>Se o primeiro for maior, troca os dois de lugar</a:t>
            </a:r>
          </a:p>
          <a:p>
            <a:pPr lvl="1"/>
            <a:r>
              <a:rPr lang="pt-BR" sz="2400" dirty="0" smtClean="0"/>
              <a:t>Executa até o final da lista</a:t>
            </a:r>
          </a:p>
          <a:p>
            <a:pPr lvl="1"/>
            <a:r>
              <a:rPr lang="pt-BR" sz="2400" dirty="0" smtClean="0"/>
              <a:t>Repete essa operação N vezes</a:t>
            </a:r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1406" y="3955331"/>
            <a:ext cx="2286016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rgbClr val="FF0000"/>
                </a:solidFill>
              </a:rPr>
              <a:t>Gif</a:t>
            </a:r>
            <a:r>
              <a:rPr lang="pt-BR" sz="1600" dirty="0" smtClean="0">
                <a:solidFill>
                  <a:srgbClr val="FF0000"/>
                </a:solidFill>
              </a:rPr>
              <a:t> animado, só funciona na apresentação do Power </a:t>
            </a:r>
            <a:r>
              <a:rPr lang="pt-BR" sz="1600" dirty="0" err="1" smtClean="0">
                <a:solidFill>
                  <a:srgbClr val="FF0000"/>
                </a:solidFill>
              </a:rPr>
              <a:t>Point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endParaRPr lang="pt-BR" sz="1600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5" idx="3"/>
          </p:cNvCxnSpPr>
          <p:nvPr/>
        </p:nvCxnSpPr>
        <p:spPr>
          <a:xfrm flipV="1">
            <a:off x="2357422" y="4357700"/>
            <a:ext cx="428628" cy="131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da Bolha -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200150"/>
            <a:ext cx="7686700" cy="365761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lista = [5,3,6,8,9,2]</a:t>
            </a:r>
          </a:p>
          <a:p>
            <a:pPr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tam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(lista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for i in range(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tam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    for j in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range(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tam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-1):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       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lista[j]&gt;lista[j+1]:</a:t>
            </a: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           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aux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= lista[j]</a:t>
            </a: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            lista[j] = lista[j+1]</a:t>
            </a:r>
          </a:p>
          <a:p>
            <a:pPr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            lista[j+1] =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aux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(lista) </a:t>
            </a:r>
          </a:p>
          <a:p>
            <a:pPr>
              <a:buNone/>
            </a:pP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Método Bolha – Complexidade de Tempo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 comparação está dentro de dois comandos for </a:t>
            </a:r>
            <a:r>
              <a:rPr lang="pt-BR" dirty="0" smtClean="0">
                <a:sym typeface="Wingdings" pitchFamily="2" charset="2"/>
              </a:rPr>
              <a:t> executada n</a:t>
            </a:r>
            <a:r>
              <a:rPr lang="pt-BR" baseline="30000" dirty="0" smtClean="0">
                <a:sym typeface="Wingdings" pitchFamily="2" charset="2"/>
              </a:rPr>
              <a:t>2</a:t>
            </a:r>
            <a:r>
              <a:rPr lang="pt-BR" dirty="0" smtClean="0">
                <a:sym typeface="Wingdings" pitchFamily="2" charset="2"/>
              </a:rPr>
              <a:t> vezes</a:t>
            </a:r>
          </a:p>
          <a:p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Sempre executa até o final  Melhor caso, pior caso e caso médio são iguais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err="1" smtClean="0">
                <a:solidFill>
                  <a:srgbClr val="FF0000"/>
                </a:solidFill>
              </a:rPr>
              <a:t>Bubblesort</a:t>
            </a:r>
            <a:r>
              <a:rPr lang="pt-BR" dirty="0" smtClean="0">
                <a:solidFill>
                  <a:srgbClr val="FF0000"/>
                </a:solidFill>
              </a:rPr>
              <a:t> é O(n</a:t>
            </a:r>
            <a:r>
              <a:rPr lang="pt-BR" baseline="30000" dirty="0" smtClean="0">
                <a:solidFill>
                  <a:srgbClr val="FF0000"/>
                </a:solidFill>
              </a:rPr>
              <a:t>2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Fontes Auxiliares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que gosta de dança:</a:t>
            </a:r>
          </a:p>
          <a:p>
            <a:pPr lvl="1"/>
            <a:r>
              <a:rPr lang="pt-BR" dirty="0" smtClean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youtu.be/Iv3vgjM8Pv4</a:t>
            </a:r>
            <a:endParaRPr lang="pt-BR" dirty="0" smtClean="0"/>
          </a:p>
          <a:p>
            <a:r>
              <a:rPr lang="pt-BR" dirty="0" smtClean="0"/>
              <a:t>Animação</a:t>
            </a:r>
          </a:p>
          <a:p>
            <a:pPr lvl="1"/>
            <a:r>
              <a:rPr lang="pt-BR" dirty="0" smtClean="0">
                <a:hlinkClick r:id="rId3"/>
              </a:rPr>
              <a:t>https://</a:t>
            </a:r>
            <a:r>
              <a:rPr lang="pt-BR" dirty="0" smtClean="0">
                <a:hlinkClick r:id="rId3"/>
              </a:rPr>
              <a:t>youtu.be/NiyEqLZmngY</a:t>
            </a:r>
            <a:endParaRPr lang="pt-BR" dirty="0" smtClean="0"/>
          </a:p>
          <a:p>
            <a:pPr lvl="1"/>
            <a:r>
              <a:rPr lang="pt-BR" dirty="0" smtClean="0">
                <a:hlinkClick r:id="rId4"/>
              </a:rPr>
              <a:t>https://</a:t>
            </a:r>
            <a:r>
              <a:rPr lang="pt-BR" dirty="0" smtClean="0">
                <a:hlinkClick r:id="rId4"/>
              </a:rPr>
              <a:t>youtu.be/MtcrEhrt_K0</a:t>
            </a:r>
            <a:endParaRPr lang="pt-BR" dirty="0" smtClean="0"/>
          </a:p>
          <a:p>
            <a:pPr lvl="1"/>
            <a:r>
              <a:rPr lang="pt-BR" dirty="0" smtClean="0"/>
              <a:t>https://youtu.be/cB0oY1oZzng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366035"/>
          </a:xfrm>
        </p:spPr>
        <p:txBody>
          <a:bodyPr>
            <a:normAutofit/>
          </a:bodyPr>
          <a:lstStyle/>
          <a:p>
            <a:r>
              <a:rPr lang="pt-BR" dirty="0" smtClean="0"/>
              <a:t>Método Seleção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 smtClean="0"/>
              <a:t>Selection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703</Words>
  <Application>Microsoft Office PowerPoint</Application>
  <PresentationFormat>Apresentação na tela (16:9)</PresentationFormat>
  <Paragraphs>194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8" baseType="lpstr">
      <vt:lpstr>Tema do Office</vt:lpstr>
      <vt:lpstr>Microsoft Equation 3.0</vt:lpstr>
      <vt:lpstr>Módulo 5  Métodos de Ordenação</vt:lpstr>
      <vt:lpstr>Conteúdo</vt:lpstr>
      <vt:lpstr>Introdução</vt:lpstr>
      <vt:lpstr>Método da Bolha  Bubblesort</vt:lpstr>
      <vt:lpstr>Método da Bolha</vt:lpstr>
      <vt:lpstr>Método da Bolha - Algoritmo</vt:lpstr>
      <vt:lpstr>Método Bolha – Complexidade de Tempo</vt:lpstr>
      <vt:lpstr>Fontes Auxiliares</vt:lpstr>
      <vt:lpstr>Método Seleção  Selection Sort</vt:lpstr>
      <vt:lpstr>Método Seleção</vt:lpstr>
      <vt:lpstr>Método Seleção</vt:lpstr>
      <vt:lpstr>Método Seleção - Algoritmo</vt:lpstr>
      <vt:lpstr>Método Seleção – Algoritmo 2</vt:lpstr>
      <vt:lpstr>Método Seleção – Complexidade de Tempo</vt:lpstr>
      <vt:lpstr>Método Inserção  Insertion Sort</vt:lpstr>
      <vt:lpstr>Método Inserção</vt:lpstr>
      <vt:lpstr>Método Inserção - Algoritmo</vt:lpstr>
      <vt:lpstr>Método Inserção– Complexidade de Tempo</vt:lpstr>
      <vt:lpstr>Método Inserção– Complexidade de Tempo</vt:lpstr>
      <vt:lpstr>Método Inserção– Complexidade de Tempo</vt:lpstr>
      <vt:lpstr>Quick Sort</vt:lpstr>
      <vt:lpstr>Quick Sort</vt:lpstr>
      <vt:lpstr>Quicksort - Algoritmo</vt:lpstr>
      <vt:lpstr>Quicksort - Algoritmo</vt:lpstr>
      <vt:lpstr>Quicksort - Algoritmo</vt:lpstr>
      <vt:lpstr>Quicksort – Complexidade de Tempo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2  Acesso a Arquivos</dc:title>
  <dc:creator>Rone Ilídio Silva</dc:creator>
  <cp:lastModifiedBy>Rone Ilídio Silva</cp:lastModifiedBy>
  <cp:revision>22</cp:revision>
  <dcterms:created xsi:type="dcterms:W3CDTF">2023-01-24T18:06:08Z</dcterms:created>
  <dcterms:modified xsi:type="dcterms:W3CDTF">2023-02-14T13:54:04Z</dcterms:modified>
</cp:coreProperties>
</file>