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2"/>
  </p:notesMasterIdLst>
  <p:sldIdLst>
    <p:sldId id="256" r:id="rId2"/>
    <p:sldId id="334" r:id="rId3"/>
    <p:sldId id="257" r:id="rId4"/>
    <p:sldId id="308" r:id="rId5"/>
    <p:sldId id="281" r:id="rId6"/>
    <p:sldId id="309" r:id="rId7"/>
    <p:sldId id="336" r:id="rId8"/>
    <p:sldId id="325" r:id="rId9"/>
    <p:sldId id="316" r:id="rId10"/>
    <p:sldId id="307" r:id="rId11"/>
    <p:sldId id="331" r:id="rId12"/>
    <p:sldId id="337" r:id="rId13"/>
    <p:sldId id="338" r:id="rId14"/>
    <p:sldId id="339" r:id="rId15"/>
    <p:sldId id="340" r:id="rId16"/>
    <p:sldId id="341" r:id="rId17"/>
    <p:sldId id="342" r:id="rId18"/>
    <p:sldId id="343" r:id="rId19"/>
    <p:sldId id="344" r:id="rId20"/>
    <p:sldId id="345" r:id="rId21"/>
    <p:sldId id="346" r:id="rId22"/>
    <p:sldId id="347" r:id="rId23"/>
    <p:sldId id="348" r:id="rId24"/>
    <p:sldId id="349" r:id="rId25"/>
    <p:sldId id="350" r:id="rId26"/>
    <p:sldId id="351" r:id="rId27"/>
    <p:sldId id="352" r:id="rId28"/>
    <p:sldId id="353" r:id="rId29"/>
    <p:sldId id="354" r:id="rId30"/>
    <p:sldId id="355" r:id="rId31"/>
    <p:sldId id="356" r:id="rId32"/>
    <p:sldId id="366" r:id="rId33"/>
    <p:sldId id="357" r:id="rId34"/>
    <p:sldId id="358" r:id="rId35"/>
    <p:sldId id="359" r:id="rId36"/>
    <p:sldId id="360" r:id="rId37"/>
    <p:sldId id="361" r:id="rId38"/>
    <p:sldId id="362" r:id="rId39"/>
    <p:sldId id="365" r:id="rId40"/>
    <p:sldId id="363" r:id="rId41"/>
    <p:sldId id="364" r:id="rId42"/>
    <p:sldId id="367" r:id="rId43"/>
    <p:sldId id="369" r:id="rId44"/>
    <p:sldId id="370" r:id="rId45"/>
    <p:sldId id="371" r:id="rId46"/>
    <p:sldId id="372" r:id="rId47"/>
    <p:sldId id="373" r:id="rId48"/>
    <p:sldId id="374" r:id="rId49"/>
    <p:sldId id="375" r:id="rId50"/>
    <p:sldId id="376" r:id="rId51"/>
  </p:sldIdLst>
  <p:sldSz cx="9144000" cy="5143500" type="screen16x9"/>
  <p:notesSz cx="7104063" cy="10234613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Noto Sans CJK SC Regular" charset="0"/>
        <a:cs typeface="Noto Sans CJK SC Regular" charset="0"/>
      </a:defRPr>
    </a:lvl1pPr>
    <a:lvl2pPr marL="742950" indent="-285750" algn="l" defTabSz="449263" rtl="0" fontAlgn="base">
      <a:spcBef>
        <a:spcPct val="0"/>
      </a:spcBef>
      <a:spcAft>
        <a:spcPct val="0"/>
      </a:spcAft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Noto Sans CJK SC Regular" charset="0"/>
        <a:cs typeface="Noto Sans CJK SC Regular" charset="0"/>
      </a:defRPr>
    </a:lvl2pPr>
    <a:lvl3pPr marL="1143000" indent="-228600" algn="l" defTabSz="449263" rtl="0" fontAlgn="base">
      <a:spcBef>
        <a:spcPct val="0"/>
      </a:spcBef>
      <a:spcAft>
        <a:spcPct val="0"/>
      </a:spcAft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Noto Sans CJK SC Regular" charset="0"/>
        <a:cs typeface="Noto Sans CJK SC Regular" charset="0"/>
      </a:defRPr>
    </a:lvl3pPr>
    <a:lvl4pPr marL="1600200" indent="-228600" algn="l" defTabSz="449263" rtl="0" fontAlgn="base">
      <a:spcBef>
        <a:spcPct val="0"/>
      </a:spcBef>
      <a:spcAft>
        <a:spcPct val="0"/>
      </a:spcAft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Noto Sans CJK SC Regular" charset="0"/>
        <a:cs typeface="Noto Sans CJK SC Regular" charset="0"/>
      </a:defRPr>
    </a:lvl4pPr>
    <a:lvl5pPr marL="2057400" indent="-228600" algn="l" defTabSz="449263" rtl="0" fontAlgn="base">
      <a:spcBef>
        <a:spcPct val="0"/>
      </a:spcBef>
      <a:spcAft>
        <a:spcPct val="0"/>
      </a:spcAft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Noto Sans CJK SC Regular" charset="0"/>
        <a:cs typeface="Noto Sans CJK SC Regular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Noto Sans CJK SC Regular" charset="0"/>
        <a:cs typeface="Noto Sans CJK SC Regular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Noto Sans CJK SC Regular" charset="0"/>
        <a:cs typeface="Noto Sans CJK SC Regular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Noto Sans CJK SC Regular" charset="0"/>
        <a:cs typeface="Noto Sans CJK SC Regular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Noto Sans CJK SC Regular" charset="0"/>
        <a:cs typeface="Noto Sans CJK SC Regular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60" autoAdjust="0"/>
  </p:normalViewPr>
  <p:slideViewPr>
    <p:cSldViewPr>
      <p:cViewPr varScale="1">
        <p:scale>
          <a:sx n="87" d="100"/>
          <a:sy n="87" d="100"/>
        </p:scale>
        <p:origin x="-792" y="-84"/>
      </p:cViewPr>
      <p:guideLst>
        <p:guide orient="horz" pos="162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gridSpacing cx="46083538" cy="4608353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ounded Rectangle 2048"/>
          <p:cNvSpPr>
            <a:spLocks noChangeArrowheads="1"/>
          </p:cNvSpPr>
          <p:nvPr/>
        </p:nvSpPr>
        <p:spPr bwMode="auto">
          <a:xfrm>
            <a:off x="1" y="1"/>
            <a:ext cx="7104063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93781" tIns="46890" rIns="93781" bIns="46890"/>
          <a:lstStyle/>
          <a:p>
            <a:pPr>
              <a:defRPr/>
            </a:pPr>
            <a:endParaRPr lang="en-US" altLang="zh-CN">
              <a:ea typeface="SimSun" pitchFamily="2" charset="-122"/>
            </a:endParaRPr>
          </a:p>
        </p:txBody>
      </p:sp>
      <p:sp>
        <p:nvSpPr>
          <p:cNvPr id="2051" name="Text Box 2049"/>
          <p:cNvSpPr txBox="1">
            <a:spLocks noChangeArrowheads="1"/>
          </p:cNvSpPr>
          <p:nvPr/>
        </p:nvSpPr>
        <p:spPr bwMode="auto">
          <a:xfrm>
            <a:off x="0" y="0"/>
            <a:ext cx="3078755" cy="512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781" tIns="46890" rIns="93781" bIns="46890"/>
          <a:lstStyle/>
          <a:p>
            <a:pPr>
              <a:defRPr/>
            </a:pPr>
            <a:endParaRPr lang="en-US" altLang="zh-CN">
              <a:ea typeface="SimSun" pitchFamily="2" charset="-122"/>
            </a:endParaRPr>
          </a:p>
        </p:txBody>
      </p:sp>
      <p:sp>
        <p:nvSpPr>
          <p:cNvPr id="2052" name="Text Box 2050"/>
          <p:cNvSpPr txBox="1">
            <a:spLocks noChangeArrowheads="1"/>
          </p:cNvSpPr>
          <p:nvPr/>
        </p:nvSpPr>
        <p:spPr bwMode="auto">
          <a:xfrm>
            <a:off x="4026946" y="0"/>
            <a:ext cx="3078755" cy="512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781" tIns="46890" rIns="93781" bIns="46890"/>
          <a:lstStyle/>
          <a:p>
            <a:pPr>
              <a:defRPr/>
            </a:pPr>
            <a:endParaRPr lang="en-US" altLang="zh-CN">
              <a:ea typeface="SimSun" pitchFamily="2" charset="-122"/>
            </a:endParaRPr>
          </a:p>
        </p:txBody>
      </p:sp>
      <p:sp>
        <p:nvSpPr>
          <p:cNvPr id="32773" name="Slide Image Placeholder 2051"/>
          <p:cNvSpPr>
            <a:spLocks noGrp="1" noRot="1" noChangeAspect="1" noChangeArrowheads="1"/>
          </p:cNvSpPr>
          <p:nvPr>
            <p:ph type="sldImg" idx="4294967295"/>
          </p:nvPr>
        </p:nvSpPr>
        <p:spPr bwMode="auto">
          <a:xfrm>
            <a:off x="142875" y="766763"/>
            <a:ext cx="6819900" cy="3836987"/>
          </a:xfrm>
          <a:prstGeom prst="rect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4" name="Text Placeholder 205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948192" y="4861887"/>
            <a:ext cx="5207681" cy="4605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950" tIns="49475" rIns="98950" bIns="49475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zh-CN" noProof="0" smtClean="0"/>
          </a:p>
        </p:txBody>
      </p:sp>
      <p:sp>
        <p:nvSpPr>
          <p:cNvPr id="2055" name="Text Box 2053"/>
          <p:cNvSpPr txBox="1">
            <a:spLocks noChangeArrowheads="1"/>
          </p:cNvSpPr>
          <p:nvPr/>
        </p:nvSpPr>
        <p:spPr bwMode="auto">
          <a:xfrm>
            <a:off x="0" y="9723774"/>
            <a:ext cx="3078755" cy="512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781" tIns="46890" rIns="93781" bIns="46890"/>
          <a:lstStyle/>
          <a:p>
            <a:pPr>
              <a:defRPr/>
            </a:pPr>
            <a:endParaRPr lang="en-US" altLang="zh-CN">
              <a:ea typeface="SimSun" pitchFamily="2" charset="-122"/>
            </a:endParaRPr>
          </a:p>
        </p:txBody>
      </p:sp>
      <p:sp>
        <p:nvSpPr>
          <p:cNvPr id="2" name="Slide Number Placeholder 2054"/>
          <p:cNvSpPr>
            <a:spLocks noGrp="1"/>
          </p:cNvSpPr>
          <p:nvPr>
            <p:ph type="sldNum"/>
          </p:nvPr>
        </p:nvSpPr>
        <p:spPr>
          <a:xfrm>
            <a:off x="4026946" y="9723774"/>
            <a:ext cx="3077117" cy="510839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8950" tIns="49475" rIns="98950" bIns="49475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37809" algn="l"/>
                <a:tab pos="1875617" algn="l"/>
                <a:tab pos="2813426" algn="l"/>
                <a:tab pos="3751235" algn="l"/>
                <a:tab pos="4689043" algn="l"/>
                <a:tab pos="5626852" algn="l"/>
                <a:tab pos="6564660" algn="l"/>
                <a:tab pos="7502469" algn="l"/>
                <a:tab pos="8440278" algn="l"/>
                <a:tab pos="9378086" algn="l"/>
                <a:tab pos="10315895" algn="l"/>
              </a:tabLst>
              <a:defRPr sz="1300" smtClean="0"/>
            </a:lvl1pPr>
          </a:lstStyle>
          <a:p>
            <a:pPr>
              <a:defRPr/>
            </a:pPr>
            <a:fld id="{1133DA79-F143-4AD4-A194-18654FE3F99A}" type="slidenum">
              <a:rPr lang="pt-BR"/>
              <a:pPr>
                <a:defRPr/>
              </a:pPr>
              <a:t>‹nº›</a:t>
            </a:fld>
            <a:endParaRPr lang="pt-BR">
              <a:ea typeface="DejaVu Sans" charset="0"/>
              <a:cs typeface="DejaVu San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</a:defRPr>
    </a:lvl1pPr>
    <a:lvl2pPr marL="742950" lvl="1" indent="-285750" algn="l" defTabSz="449263" rtl="0" eaLnBrk="0" fontAlgn="base" hangingPunct="0">
      <a:spcBef>
        <a:spcPct val="30000"/>
      </a:spcBef>
      <a:spcAft>
        <a:spcPct val="0"/>
      </a:spcAft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</a:defRPr>
    </a:lvl2pPr>
    <a:lvl3pPr marL="1143000" lvl="2" indent="-228600" algn="l" defTabSz="449263" rtl="0" eaLnBrk="0" fontAlgn="base" hangingPunct="0">
      <a:spcBef>
        <a:spcPct val="30000"/>
      </a:spcBef>
      <a:spcAft>
        <a:spcPct val="0"/>
      </a:spcAft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</a:defRPr>
    </a:lvl3pPr>
    <a:lvl4pPr marL="1600200" lvl="3" indent="-228600" algn="l" defTabSz="449263" rtl="0" eaLnBrk="0" fontAlgn="base" hangingPunct="0">
      <a:spcBef>
        <a:spcPct val="30000"/>
      </a:spcBef>
      <a:spcAft>
        <a:spcPct val="0"/>
      </a:spcAft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</a:defRPr>
    </a:lvl4pPr>
    <a:lvl5pPr marL="2057400" lvl="4" indent="-228600" algn="l" defTabSz="449263" rtl="0" eaLnBrk="0" fontAlgn="base" hangingPunct="0">
      <a:spcBef>
        <a:spcPct val="30000"/>
      </a:spcBef>
      <a:spcAft>
        <a:spcPct val="0"/>
      </a:spcAft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</a:defRPr>
    </a:lvl5pPr>
    <a:lvl6pPr marL="2286000" lvl="5" indent="-228600" algn="l" defTabSz="449580" rtl="0" eaLnBrk="0" fontAlgn="base" latinLnBrk="0" hangingPunct="0">
      <a:lnSpc>
        <a:spcPct val="100000"/>
      </a:lnSpc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buNone/>
      <a:defRPr sz="1200" b="0" i="0" u="none" kern="1200" baseline="0">
        <a:solidFill>
          <a:srgbClr val="000000"/>
        </a:solidFill>
        <a:latin typeface="Times New Roman" pitchFamily="16" charset="0"/>
      </a:defRPr>
    </a:lvl6pPr>
    <a:lvl7pPr marL="2743200" lvl="6" indent="-228600" algn="l" defTabSz="449580" rtl="0" eaLnBrk="0" fontAlgn="base" latinLnBrk="0" hangingPunct="0">
      <a:lnSpc>
        <a:spcPct val="100000"/>
      </a:lnSpc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buNone/>
      <a:defRPr sz="1200" b="0" i="0" u="none" kern="1200" baseline="0">
        <a:solidFill>
          <a:srgbClr val="000000"/>
        </a:solidFill>
        <a:latin typeface="Times New Roman" pitchFamily="16" charset="0"/>
      </a:defRPr>
    </a:lvl7pPr>
    <a:lvl8pPr marL="3200400" lvl="7" indent="-228600" algn="l" defTabSz="449580" rtl="0" eaLnBrk="0" fontAlgn="base" latinLnBrk="0" hangingPunct="0">
      <a:lnSpc>
        <a:spcPct val="100000"/>
      </a:lnSpc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buNone/>
      <a:defRPr sz="1200" b="0" i="0" u="none" kern="1200" baseline="0">
        <a:solidFill>
          <a:srgbClr val="000000"/>
        </a:solidFill>
        <a:latin typeface="Times New Roman" pitchFamily="16" charset="0"/>
      </a:defRPr>
    </a:lvl8pPr>
    <a:lvl9pPr marL="3657600" lvl="8" indent="-228600" algn="l" defTabSz="449580" rtl="0" eaLnBrk="0" fontAlgn="base" latinLnBrk="0" hangingPunct="0">
      <a:lnSpc>
        <a:spcPct val="100000"/>
      </a:lnSpc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buNone/>
      <a:defRPr sz="1200" b="0" i="0" u="none" kern="1200" baseline="0">
        <a:solidFill>
          <a:srgbClr val="000000"/>
        </a:solidFill>
        <a:latin typeface="Times New Roman" pitchFamily="16" charset="0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28672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xfrm>
            <a:off x="141288" y="766763"/>
            <a:ext cx="6824662" cy="3838575"/>
          </a:xfrm>
          <a:solidFill>
            <a:srgbClr val="FFFFFF"/>
          </a:solidFill>
          <a:ln cap="flat"/>
        </p:spPr>
      </p:sp>
      <p:sp>
        <p:nvSpPr>
          <p:cNvPr id="33795" name="Text Placeholder 28673"/>
          <p:cNvSpPr>
            <a:spLocks noGrp="1" noChangeArrowheads="1"/>
          </p:cNvSpPr>
          <p:nvPr>
            <p:ph type="body" idx="4294967295"/>
          </p:nvPr>
        </p:nvSpPr>
        <p:spPr>
          <a:xfrm>
            <a:off x="948192" y="4861887"/>
            <a:ext cx="5209318" cy="4607279"/>
          </a:xfrm>
        </p:spPr>
        <p:txBody>
          <a:bodyPr wrap="none" anchor="ctr"/>
          <a:lstStyle/>
          <a:p>
            <a:endParaRPr lang="en-US" altLang="zh-CN" smtClean="0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33796" name="Slide Number Placeholder 1"/>
          <p:cNvSpPr>
            <a:spLocks noGrp="1" noChangeArrowheads="1"/>
          </p:cNvSpPr>
          <p:nvPr>
            <p:ph type="sldNum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8F8CEEC-5272-4442-BE0C-8643D2057D5E}" type="slidenum">
              <a:rPr lang="pt-BR"/>
              <a:pPr/>
              <a:t>1</a:t>
            </a:fld>
            <a:endParaRPr lang="pt-BR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29696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xfrm>
            <a:off x="141288" y="766763"/>
            <a:ext cx="6824662" cy="3838575"/>
          </a:xfrm>
          <a:solidFill>
            <a:srgbClr val="FFFFFF"/>
          </a:solidFill>
          <a:ln cap="flat"/>
        </p:spPr>
      </p:sp>
      <p:sp>
        <p:nvSpPr>
          <p:cNvPr id="34819" name="Text Placeholder 29697"/>
          <p:cNvSpPr>
            <a:spLocks noGrp="1" noChangeArrowheads="1"/>
          </p:cNvSpPr>
          <p:nvPr>
            <p:ph type="body" idx="4294967295"/>
          </p:nvPr>
        </p:nvSpPr>
        <p:spPr>
          <a:xfrm>
            <a:off x="948192" y="4861887"/>
            <a:ext cx="5209318" cy="4607279"/>
          </a:xfrm>
        </p:spPr>
        <p:txBody>
          <a:bodyPr wrap="none" anchor="ctr"/>
          <a:lstStyle/>
          <a:p>
            <a:endParaRPr lang="en-US" altLang="zh-CN" smtClean="0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34820" name="Slide Number Placeholder 1"/>
          <p:cNvSpPr>
            <a:spLocks noGrp="1" noChangeArrowheads="1"/>
          </p:cNvSpPr>
          <p:nvPr>
            <p:ph type="sldNum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03DDB99-5A53-4074-B32E-FF8C504195B0}" type="slidenum">
              <a:rPr lang="pt-BR"/>
              <a:pPr/>
              <a:t>3</a:t>
            </a:fld>
            <a:endParaRPr lang="pt-BR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40960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xfrm>
            <a:off x="108084" y="767070"/>
            <a:ext cx="6891170" cy="3838587"/>
          </a:xfrm>
          <a:solidFill>
            <a:srgbClr val="FFFFFF"/>
          </a:solidFill>
          <a:ln cap="flat"/>
        </p:spPr>
      </p:sp>
      <p:sp>
        <p:nvSpPr>
          <p:cNvPr id="57347" name="Text Placeholder 40961"/>
          <p:cNvSpPr>
            <a:spLocks noGrp="1" noChangeArrowheads="1"/>
          </p:cNvSpPr>
          <p:nvPr>
            <p:ph type="body" idx="4294967295"/>
          </p:nvPr>
        </p:nvSpPr>
        <p:spPr>
          <a:xfrm>
            <a:off x="948192" y="4861887"/>
            <a:ext cx="5209318" cy="4607279"/>
          </a:xfrm>
        </p:spPr>
        <p:txBody>
          <a:bodyPr wrap="none" anchor="ctr"/>
          <a:lstStyle/>
          <a:p>
            <a:endParaRPr lang="en-US" altLang="zh-CN" smtClean="0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57348" name="Slide Number Placeholder 1"/>
          <p:cNvSpPr>
            <a:spLocks noGrp="1" noChangeArrowheads="1"/>
          </p:cNvSpPr>
          <p:nvPr>
            <p:ph type="sldNum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2E39B02-9265-4F26-AC60-A94E84132700}" type="slidenum">
              <a:rPr lang="pt-BR" smtClean="0"/>
              <a:pPr/>
              <a:t>15</a:t>
            </a:fld>
            <a:endParaRPr lang="pt-BR" smtClean="0"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590800" cy="1064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 userDrawn="1"/>
        </p:nvSpPr>
        <p:spPr>
          <a:xfrm>
            <a:off x="6715125" y="107157"/>
            <a:ext cx="22860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dirty="0">
                <a:solidFill>
                  <a:schemeClr val="tx1"/>
                </a:solidFill>
              </a:rPr>
              <a:t>DTECH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1" smtClean="0"/>
              <a:t>Click to edit Master subtitle style</a:t>
            </a:r>
            <a:endParaRPr lang="en-US" noProof="1"/>
          </a:p>
        </p:txBody>
      </p:sp>
      <p:sp>
        <p:nvSpPr>
          <p:cNvPr id="6" name="Slide Number Placeholder 1027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8FCB2A7-EDC9-4048-9551-B66636D8BC1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6216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Slide Number Placeholder 1027"/>
          <p:cNvSpPr>
            <a:spLocks noGrp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ABEFE-F772-4BAC-B5DB-922349428B7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73844"/>
            <a:ext cx="1971675" cy="4358879"/>
          </a:xfrm>
          <a:prstGeom prst="rect">
            <a:avLst/>
          </a:prstGeom>
        </p:spPr>
        <p:txBody>
          <a:bodyPr vert="eaVert"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9"/>
          </a:xfrm>
        </p:spPr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Slide Number Placeholder 1027"/>
          <p:cNvSpPr>
            <a:spLocks noGrp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01AA5B-5705-4495-B245-D637754DFD3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3" y="4743450"/>
            <a:ext cx="1004887" cy="292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6216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Slide Number Placeholder 1027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3418EA1-8AEE-4296-9502-1128DDD92C0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590800" cy="1064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 userDrawn="1"/>
        </p:nvSpPr>
        <p:spPr>
          <a:xfrm>
            <a:off x="6715125" y="107157"/>
            <a:ext cx="22860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dirty="0">
                <a:solidFill>
                  <a:schemeClr val="tx1"/>
                </a:solidFill>
              </a:rPr>
              <a:t>DTECH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6" name="Slide Number Placeholder 1027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0D93D67-EE6C-4F30-8998-1AA13CEBBE8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6216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07698" cy="3084910"/>
          </a:xfrm>
        </p:spPr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915" y="1485900"/>
            <a:ext cx="3807698" cy="3084910"/>
          </a:xfrm>
        </p:spPr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Slide Number Placeholder 1027"/>
          <p:cNvSpPr>
            <a:spLocks noGrp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6EB3FE-7FD3-4391-86AD-58E0DEC1A6A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1878806"/>
            <a:ext cx="3868340" cy="2763441"/>
          </a:xfrm>
        </p:spPr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78806"/>
            <a:ext cx="3887391" cy="2763441"/>
          </a:xfrm>
        </p:spPr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7" name="Slide Number Placeholder 1027"/>
          <p:cNvSpPr>
            <a:spLocks noGrp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ED6F7-049B-4EFD-87B9-72FCF48D6DF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590800" cy="1064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aixaDeTexto 3"/>
          <p:cNvSpPr txBox="1"/>
          <p:nvPr userDrawn="1"/>
        </p:nvSpPr>
        <p:spPr>
          <a:xfrm>
            <a:off x="6715125" y="107157"/>
            <a:ext cx="22860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dirty="0">
                <a:solidFill>
                  <a:schemeClr val="tx1"/>
                </a:solidFill>
              </a:rPr>
              <a:t>DTECH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6216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5" name="Slide Number Placeholder 1027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9074551-82AC-45BA-B84B-58D23B9DD8F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027"/>
          <p:cNvSpPr>
            <a:spLocks noGrp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617CD7-9312-4AEC-AA99-71139A49827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Slide Number Placeholder 1027"/>
          <p:cNvSpPr>
            <a:spLocks noGrp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F821A5-BBEB-4E04-96EE-136255CA943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Slide Number Placeholder 1027"/>
          <p:cNvSpPr>
            <a:spLocks noGrp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5AF8A-D29D-458A-BCA7-460F8127A90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1024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85801" y="1485900"/>
            <a:ext cx="7770813" cy="3084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Clique para editar o formato do texto da estrutura de tópicos</a:t>
            </a:r>
          </a:p>
          <a:p>
            <a:pPr lvl="1"/>
            <a:r>
              <a:rPr lang="en-US" altLang="zh-CN" smtClean="0"/>
              <a:t>2.º nível da estrutura de tópicos</a:t>
            </a:r>
          </a:p>
          <a:p>
            <a:pPr lvl="2"/>
            <a:r>
              <a:rPr lang="en-US" altLang="zh-CN" smtClean="0"/>
              <a:t>3.º nível da estrutura de tópicos</a:t>
            </a:r>
          </a:p>
          <a:p>
            <a:pPr lvl="3"/>
            <a:r>
              <a:rPr lang="en-US" altLang="zh-CN" smtClean="0"/>
              <a:t>4.º nível da estrutura de tópicos</a:t>
            </a:r>
          </a:p>
          <a:p>
            <a:pPr lvl="4"/>
            <a:r>
              <a:rPr lang="en-US" altLang="zh-CN" smtClean="0"/>
              <a:t>5.º nível da estrutura de tópicos</a:t>
            </a:r>
          </a:p>
          <a:p>
            <a:pPr lvl="4"/>
            <a:r>
              <a:rPr lang="en-US" altLang="zh-CN" smtClean="0"/>
              <a:t>6.º nível da estrutura de tópicos</a:t>
            </a:r>
          </a:p>
          <a:p>
            <a:pPr lvl="4"/>
            <a:r>
              <a:rPr lang="en-US" altLang="zh-CN" smtClean="0"/>
              <a:t>7.º nível da estrutura de tópicos</a:t>
            </a:r>
          </a:p>
        </p:txBody>
      </p:sp>
      <p:sp>
        <p:nvSpPr>
          <p:cNvPr id="1027" name="Text Box 1025"/>
          <p:cNvSpPr txBox="1">
            <a:spLocks noChangeArrowheads="1"/>
          </p:cNvSpPr>
          <p:nvPr/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altLang="zh-CN">
              <a:ea typeface="SimSun" pitchFamily="2" charset="-122"/>
            </a:endParaRPr>
          </a:p>
        </p:txBody>
      </p:sp>
      <p:sp>
        <p:nvSpPr>
          <p:cNvPr id="1028" name="Text Box 1026"/>
          <p:cNvSpPr txBox="1">
            <a:spLocks noChangeArrowheads="1"/>
          </p:cNvSpPr>
          <p:nvPr/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altLang="zh-CN">
              <a:ea typeface="SimSun" pitchFamily="2" charset="-122"/>
            </a:endParaRPr>
          </a:p>
        </p:txBody>
      </p:sp>
      <p:sp>
        <p:nvSpPr>
          <p:cNvPr id="2" name="Slide Number Placeholder 1027"/>
          <p:cNvSpPr>
            <a:spLocks noGrp="1"/>
          </p:cNvSpPr>
          <p:nvPr>
            <p:ph type="sldNum"/>
          </p:nvPr>
        </p:nvSpPr>
        <p:spPr>
          <a:xfrm>
            <a:off x="6553201" y="4686300"/>
            <a:ext cx="1903413" cy="34171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smtClean="0"/>
            </a:lvl1pPr>
          </a:lstStyle>
          <a:p>
            <a:pPr>
              <a:defRPr/>
            </a:pPr>
            <a:fld id="{FF4629C7-3CD0-42D0-BC79-C2B5212F453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1030" name="Rectangle 1028"/>
          <p:cNvSpPr>
            <a:spLocks noChangeArrowheads="1"/>
          </p:cNvSpPr>
          <p:nvPr/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altLang="zh-CN">
              <a:ea typeface="SimSun" pitchFamily="2" charset="-122"/>
            </a:endParaRPr>
          </a:p>
        </p:txBody>
      </p:sp>
      <p:pic>
        <p:nvPicPr>
          <p:cNvPr id="1031" name="Picture 7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00063" y="4743450"/>
            <a:ext cx="1357312" cy="292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64" r:id="rId4"/>
    <p:sldLayoutId id="2147483665" r:id="rId5"/>
    <p:sldLayoutId id="2147483674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SzPct val="100000"/>
        <a:buFont typeface="Times New Roman" pitchFamily="18" charset="0"/>
        <a:defRPr sz="4400" kern="1200">
          <a:solidFill>
            <a:srgbClr val="000000"/>
          </a:solidFill>
          <a:latin typeface="+mj-lt"/>
          <a:ea typeface="+mj-ea"/>
          <a:cs typeface="Noto Sans CJK SC Regular" charset="0"/>
        </a:defRPr>
      </a:lvl1pPr>
      <a:lvl2pPr lvl="1" algn="ctr" defTabSz="449263" rtl="0" eaLnBrk="0" fontAlgn="base" hangingPunct="0">
        <a:spcBef>
          <a:spcPct val="0"/>
        </a:spcBef>
        <a:spcAft>
          <a:spcPct val="0"/>
        </a:spcAft>
        <a:buSzPct val="100000"/>
        <a:buFont typeface="Times New Roman" pitchFamily="18" charset="0"/>
        <a:defRPr sz="4400" kern="1200">
          <a:solidFill>
            <a:srgbClr val="000000"/>
          </a:solidFill>
          <a:latin typeface="Times New Roman" pitchFamily="16" charset="0"/>
          <a:ea typeface="Noto Sans CJK SC Regular" charset="0"/>
          <a:cs typeface="Noto Sans CJK SC Regular" charset="0"/>
        </a:defRPr>
      </a:lvl2pPr>
      <a:lvl3pPr lvl="2" algn="ctr" defTabSz="449263" rtl="0" eaLnBrk="0" fontAlgn="base" hangingPunct="0">
        <a:spcBef>
          <a:spcPct val="0"/>
        </a:spcBef>
        <a:spcAft>
          <a:spcPct val="0"/>
        </a:spcAft>
        <a:buSzPct val="100000"/>
        <a:buFont typeface="Times New Roman" pitchFamily="18" charset="0"/>
        <a:defRPr sz="4400" kern="1200">
          <a:solidFill>
            <a:srgbClr val="000000"/>
          </a:solidFill>
          <a:latin typeface="Times New Roman" pitchFamily="16" charset="0"/>
          <a:ea typeface="Noto Sans CJK SC Regular" charset="0"/>
          <a:cs typeface="Noto Sans CJK SC Regular" charset="0"/>
        </a:defRPr>
      </a:lvl3pPr>
      <a:lvl4pPr lvl="3" algn="ctr" defTabSz="449263" rtl="0" eaLnBrk="0" fontAlgn="base" hangingPunct="0">
        <a:spcBef>
          <a:spcPct val="0"/>
        </a:spcBef>
        <a:spcAft>
          <a:spcPct val="0"/>
        </a:spcAft>
        <a:buSzPct val="100000"/>
        <a:buFont typeface="Times New Roman" pitchFamily="18" charset="0"/>
        <a:defRPr sz="4400" kern="1200">
          <a:solidFill>
            <a:srgbClr val="000000"/>
          </a:solidFill>
          <a:latin typeface="Times New Roman" pitchFamily="16" charset="0"/>
          <a:ea typeface="Noto Sans CJK SC Regular" charset="0"/>
          <a:cs typeface="Noto Sans CJK SC Regular" charset="0"/>
        </a:defRPr>
      </a:lvl4pPr>
      <a:lvl5pPr lvl="4" algn="ctr" defTabSz="449263" rtl="0" eaLnBrk="0" fontAlgn="base" hangingPunct="0">
        <a:spcBef>
          <a:spcPct val="0"/>
        </a:spcBef>
        <a:spcAft>
          <a:spcPct val="0"/>
        </a:spcAft>
        <a:buSzPct val="100000"/>
        <a:buFont typeface="Times New Roman" pitchFamily="18" charset="0"/>
        <a:defRPr sz="4400" kern="1200">
          <a:solidFill>
            <a:srgbClr val="000000"/>
          </a:solidFill>
          <a:latin typeface="Times New Roman" pitchFamily="16" charset="0"/>
          <a:ea typeface="Noto Sans CJK SC Regular" charset="0"/>
          <a:cs typeface="Noto Sans CJK SC Regular" charset="0"/>
        </a:defRPr>
      </a:lvl5pPr>
      <a:lvl6pPr marL="457200" algn="ctr" defTabSz="449263" rtl="0" eaLnBrk="0" fontAlgn="base" hangingPunct="0">
        <a:spcBef>
          <a:spcPct val="0"/>
        </a:spcBef>
        <a:spcAft>
          <a:spcPct val="0"/>
        </a:spcAft>
        <a:buSzPct val="100000"/>
        <a:buFont typeface="Times New Roman" pitchFamily="18" charset="0"/>
        <a:defRPr sz="4400" kern="1200">
          <a:solidFill>
            <a:srgbClr val="000000"/>
          </a:solidFill>
          <a:latin typeface="Times New Roman" pitchFamily="16" charset="0"/>
          <a:ea typeface="Noto Sans CJK SC Regular" charset="0"/>
          <a:cs typeface="Noto Sans CJK SC Regular" charset="0"/>
        </a:defRPr>
      </a:lvl6pPr>
      <a:lvl7pPr marL="914400" algn="ctr" defTabSz="449263" rtl="0" eaLnBrk="0" fontAlgn="base" hangingPunct="0">
        <a:spcBef>
          <a:spcPct val="0"/>
        </a:spcBef>
        <a:spcAft>
          <a:spcPct val="0"/>
        </a:spcAft>
        <a:buSzPct val="100000"/>
        <a:buFont typeface="Times New Roman" pitchFamily="18" charset="0"/>
        <a:defRPr sz="4400" kern="1200">
          <a:solidFill>
            <a:srgbClr val="000000"/>
          </a:solidFill>
          <a:latin typeface="Times New Roman" pitchFamily="16" charset="0"/>
          <a:ea typeface="Noto Sans CJK SC Regular" charset="0"/>
          <a:cs typeface="Noto Sans CJK SC Regular" charset="0"/>
        </a:defRPr>
      </a:lvl7pPr>
      <a:lvl8pPr marL="1371600" algn="ctr" defTabSz="449263" rtl="0" eaLnBrk="0" fontAlgn="base" hangingPunct="0">
        <a:spcBef>
          <a:spcPct val="0"/>
        </a:spcBef>
        <a:spcAft>
          <a:spcPct val="0"/>
        </a:spcAft>
        <a:buSzPct val="100000"/>
        <a:buFont typeface="Times New Roman" pitchFamily="18" charset="0"/>
        <a:defRPr sz="4400" kern="1200">
          <a:solidFill>
            <a:srgbClr val="000000"/>
          </a:solidFill>
          <a:latin typeface="Times New Roman" pitchFamily="16" charset="0"/>
          <a:ea typeface="Noto Sans CJK SC Regular" charset="0"/>
          <a:cs typeface="Noto Sans CJK SC Regular" charset="0"/>
        </a:defRPr>
      </a:lvl8pPr>
      <a:lvl9pPr marL="1828800" algn="ctr" defTabSz="449263" rtl="0" eaLnBrk="0" fontAlgn="base" hangingPunct="0">
        <a:spcBef>
          <a:spcPct val="0"/>
        </a:spcBef>
        <a:spcAft>
          <a:spcPct val="0"/>
        </a:spcAft>
        <a:buSzPct val="100000"/>
        <a:buFont typeface="Times New Roman" pitchFamily="18" charset="0"/>
        <a:defRPr sz="4400" kern="1200">
          <a:solidFill>
            <a:srgbClr val="000000"/>
          </a:solidFill>
          <a:latin typeface="Times New Roman" pitchFamily="16" charset="0"/>
          <a:ea typeface="Noto Sans CJK SC Regular" charset="0"/>
          <a:cs typeface="Noto Sans CJK SC Regular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SzPct val="100000"/>
        <a:buFont typeface="Times New Roman" pitchFamily="18" charset="0"/>
        <a:buChar char="•"/>
        <a:defRPr sz="3200" kern="1200">
          <a:solidFill>
            <a:srgbClr val="000000"/>
          </a:solidFill>
          <a:latin typeface="+mn-lt"/>
          <a:ea typeface="+mn-ea"/>
          <a:cs typeface="Noto Sans CJK SC Regular" charset="0"/>
        </a:defRPr>
      </a:lvl1pPr>
      <a:lvl2pPr marL="742950" lvl="1" indent="-285750" algn="l" defTabSz="449263" rtl="0" eaLnBrk="0" fontAlgn="base" hangingPunct="0">
        <a:spcBef>
          <a:spcPts val="700"/>
        </a:spcBef>
        <a:spcAft>
          <a:spcPct val="0"/>
        </a:spcAft>
        <a:buSzPct val="100000"/>
        <a:buFont typeface="Times New Roman" pitchFamily="18" charset="0"/>
        <a:buChar char="–"/>
        <a:defRPr sz="2800" kern="1200">
          <a:solidFill>
            <a:srgbClr val="000000"/>
          </a:solidFill>
          <a:latin typeface="Times New Roman" pitchFamily="16" charset="0"/>
          <a:ea typeface="Noto Sans CJK SC Regular" charset="0"/>
          <a:cs typeface="Noto Sans CJK SC Regular" charset="0"/>
        </a:defRPr>
      </a:lvl2pPr>
      <a:lvl3pPr marL="1143000" lvl="2" indent="-228600" algn="l" defTabSz="449263" rtl="0" eaLnBrk="0" fontAlgn="base" hangingPunct="0">
        <a:spcBef>
          <a:spcPts val="600"/>
        </a:spcBef>
        <a:spcAft>
          <a:spcPct val="0"/>
        </a:spcAft>
        <a:buSzPct val="100000"/>
        <a:buFont typeface="Times New Roman" pitchFamily="18" charset="0"/>
        <a:buChar char="•"/>
        <a:defRPr sz="2400" kern="1200">
          <a:solidFill>
            <a:srgbClr val="000000"/>
          </a:solidFill>
          <a:latin typeface="Times New Roman" pitchFamily="16" charset="0"/>
          <a:ea typeface="Noto Sans CJK SC Regular" charset="0"/>
          <a:cs typeface="Noto Sans CJK SC Regular" charset="0"/>
        </a:defRPr>
      </a:lvl3pPr>
      <a:lvl4pPr marL="1600200" lvl="3" indent="-228600" algn="l" defTabSz="449263" rtl="0" eaLnBrk="0" fontAlgn="base" hangingPunct="0">
        <a:spcBef>
          <a:spcPts val="500"/>
        </a:spcBef>
        <a:spcAft>
          <a:spcPct val="0"/>
        </a:spcAft>
        <a:buSzPct val="100000"/>
        <a:buFont typeface="Times New Roman" pitchFamily="18" charset="0"/>
        <a:buChar char="–"/>
        <a:defRPr sz="2000" kern="1200">
          <a:solidFill>
            <a:srgbClr val="000000"/>
          </a:solidFill>
          <a:latin typeface="Times New Roman" pitchFamily="16" charset="0"/>
          <a:ea typeface="Noto Sans CJK SC Regular" charset="0"/>
          <a:cs typeface="Noto Sans CJK SC Regular" charset="0"/>
        </a:defRPr>
      </a:lvl4pPr>
      <a:lvl5pPr marL="2057400" lvl="4" indent="-228600" algn="l" defTabSz="449263" rtl="0" eaLnBrk="0" fontAlgn="base" hangingPunct="0">
        <a:spcBef>
          <a:spcPts val="500"/>
        </a:spcBef>
        <a:spcAft>
          <a:spcPct val="0"/>
        </a:spcAft>
        <a:buSzPct val="100000"/>
        <a:buFont typeface="Times New Roman" pitchFamily="18" charset="0"/>
        <a:buChar char="»"/>
        <a:defRPr sz="2000" kern="1200">
          <a:solidFill>
            <a:srgbClr val="000000"/>
          </a:solidFill>
          <a:latin typeface="Times New Roman" pitchFamily="16" charset="0"/>
          <a:ea typeface="Noto Sans CJK SC Regular" charset="0"/>
          <a:cs typeface="Noto Sans CJK SC Regular" charset="0"/>
        </a:defRPr>
      </a:lvl5pPr>
      <a:lvl6pPr marL="2514600" lvl="5" indent="-228600" algn="l" defTabSz="449580" rtl="0" eaLnBrk="0" fontAlgn="base" latinLnBrk="0" hangingPunct="0">
        <a:lnSpc>
          <a:spcPct val="100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None/>
        <a:defRPr sz="2000" b="0" i="0" u="none" kern="1200" baseline="0">
          <a:solidFill>
            <a:srgbClr val="000000"/>
          </a:solidFill>
          <a:latin typeface="Times New Roman" pitchFamily="16" charset="0"/>
          <a:ea typeface="Noto Sans CJK SC Regular" charset="0"/>
          <a:cs typeface="+mn-cs"/>
        </a:defRPr>
      </a:lvl6pPr>
      <a:lvl7pPr marL="2971800" lvl="6" indent="-228600" algn="l" defTabSz="449580" rtl="0" eaLnBrk="0" fontAlgn="base" latinLnBrk="0" hangingPunct="0">
        <a:lnSpc>
          <a:spcPct val="100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None/>
        <a:defRPr sz="2000" b="0" i="0" u="none" kern="1200" baseline="0">
          <a:solidFill>
            <a:srgbClr val="000000"/>
          </a:solidFill>
          <a:latin typeface="Times New Roman" pitchFamily="16" charset="0"/>
          <a:ea typeface="Noto Sans CJK SC Regular" charset="0"/>
          <a:cs typeface="+mn-cs"/>
        </a:defRPr>
      </a:lvl7pPr>
      <a:lvl8pPr marL="3429000" lvl="7" indent="-228600" algn="l" defTabSz="449580" rtl="0" eaLnBrk="0" fontAlgn="base" latinLnBrk="0" hangingPunct="0">
        <a:lnSpc>
          <a:spcPct val="100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None/>
        <a:defRPr sz="2000" b="0" i="0" u="none" kern="1200" baseline="0">
          <a:solidFill>
            <a:srgbClr val="000000"/>
          </a:solidFill>
          <a:latin typeface="Times New Roman" pitchFamily="16" charset="0"/>
          <a:ea typeface="Noto Sans CJK SC Regular" charset="0"/>
          <a:cs typeface="+mn-cs"/>
        </a:defRPr>
      </a:lvl8pPr>
      <a:lvl9pPr marL="3886200" lvl="8" indent="-228600" algn="l" defTabSz="449580" rtl="0" eaLnBrk="0" fontAlgn="base" latinLnBrk="0" hangingPunct="0">
        <a:lnSpc>
          <a:spcPct val="100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None/>
        <a:defRPr sz="2000" b="0" i="0" u="none" kern="1200" baseline="0">
          <a:solidFill>
            <a:srgbClr val="000000"/>
          </a:solidFill>
          <a:latin typeface="Times New Roman" pitchFamily="16" charset="0"/>
          <a:ea typeface="Noto Sans CJK SC Regular" charset="0"/>
          <a:cs typeface="+mn-cs"/>
        </a:defRPr>
      </a:lvl9pPr>
    </p:bodyStyle>
    <p:otherStyle>
      <a:lvl1pPr marL="0" lvl="0" indent="0" algn="l" defTabSz="44958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None/>
        <a:defRPr sz="2400" b="0" i="0" u="none" kern="1200" baseline="0">
          <a:solidFill>
            <a:srgbClr val="000000"/>
          </a:solidFill>
          <a:latin typeface="+mn-lt"/>
          <a:ea typeface="+mn-ea"/>
          <a:cs typeface="+mn-cs"/>
        </a:defRPr>
      </a:lvl1pPr>
      <a:lvl2pPr marL="742950" lvl="1" indent="-285750" algn="l" defTabSz="44958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None/>
        <a:defRPr sz="2400" b="0" i="0" u="none" kern="1200" baseline="0">
          <a:solidFill>
            <a:srgbClr val="000000"/>
          </a:solidFill>
          <a:latin typeface="Times New Roman" pitchFamily="16" charset="0"/>
          <a:ea typeface="Noto Sans CJK SC Regular" charset="0"/>
          <a:cs typeface="+mn-cs"/>
        </a:defRPr>
      </a:lvl2pPr>
      <a:lvl3pPr marL="1143000" lvl="2" indent="-228600" algn="l" defTabSz="44958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None/>
        <a:defRPr sz="2400" b="0" i="0" u="none" kern="1200" baseline="0">
          <a:solidFill>
            <a:srgbClr val="000000"/>
          </a:solidFill>
          <a:latin typeface="Times New Roman" pitchFamily="16" charset="0"/>
          <a:ea typeface="Noto Sans CJK SC Regular" charset="0"/>
          <a:cs typeface="+mn-cs"/>
        </a:defRPr>
      </a:lvl3pPr>
      <a:lvl4pPr marL="1600200" lvl="3" indent="-228600" algn="l" defTabSz="44958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None/>
        <a:defRPr sz="2400" b="0" i="0" u="none" kern="1200" baseline="0">
          <a:solidFill>
            <a:srgbClr val="000000"/>
          </a:solidFill>
          <a:latin typeface="Times New Roman" pitchFamily="16" charset="0"/>
          <a:ea typeface="Noto Sans CJK SC Regular" charset="0"/>
          <a:cs typeface="+mn-cs"/>
        </a:defRPr>
      </a:lvl4pPr>
      <a:lvl5pPr marL="2057400" lvl="4" indent="-228600" algn="l" defTabSz="44958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None/>
        <a:defRPr sz="2400" b="0" i="0" u="none" kern="1200" baseline="0">
          <a:solidFill>
            <a:srgbClr val="000000"/>
          </a:solidFill>
          <a:latin typeface="Times New Roman" pitchFamily="16" charset="0"/>
          <a:ea typeface="Noto Sans CJK SC Regular" charset="0"/>
          <a:cs typeface="+mn-cs"/>
        </a:defRPr>
      </a:lvl5pPr>
      <a:lvl6pPr marL="2286000" lvl="5" indent="-228600" algn="l" defTabSz="44958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None/>
        <a:defRPr sz="2400" b="0" i="0" u="none" kern="1200" baseline="0">
          <a:solidFill>
            <a:srgbClr val="000000"/>
          </a:solidFill>
          <a:latin typeface="Times New Roman" pitchFamily="16" charset="0"/>
          <a:ea typeface="Noto Sans CJK SC Regular" charset="0"/>
          <a:cs typeface="+mn-cs"/>
        </a:defRPr>
      </a:lvl6pPr>
      <a:lvl7pPr marL="2743200" lvl="6" indent="-228600" algn="l" defTabSz="44958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None/>
        <a:defRPr sz="2400" b="0" i="0" u="none" kern="1200" baseline="0">
          <a:solidFill>
            <a:srgbClr val="000000"/>
          </a:solidFill>
          <a:latin typeface="Times New Roman" pitchFamily="16" charset="0"/>
          <a:ea typeface="Noto Sans CJK SC Regular" charset="0"/>
          <a:cs typeface="+mn-cs"/>
        </a:defRPr>
      </a:lvl7pPr>
      <a:lvl8pPr marL="3200400" lvl="7" indent="-228600" algn="l" defTabSz="44958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None/>
        <a:defRPr sz="2400" b="0" i="0" u="none" kern="1200" baseline="0">
          <a:solidFill>
            <a:srgbClr val="000000"/>
          </a:solidFill>
          <a:latin typeface="Times New Roman" pitchFamily="16" charset="0"/>
          <a:ea typeface="Noto Sans CJK SC Regular" charset="0"/>
          <a:cs typeface="+mn-cs"/>
        </a:defRPr>
      </a:lvl8pPr>
      <a:lvl9pPr marL="3657600" lvl="8" indent="-228600" algn="l" defTabSz="44958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None/>
        <a:defRPr sz="2400" b="0" i="0" u="none" kern="1200" baseline="0">
          <a:solidFill>
            <a:srgbClr val="000000"/>
          </a:solidFill>
          <a:latin typeface="Times New Roman" pitchFamily="16" charset="0"/>
          <a:ea typeface="Noto Sans CJK SC Regular" charset="0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072"/>
          <p:cNvSpPr txBox="1">
            <a:spLocks noChangeArrowheads="1"/>
          </p:cNvSpPr>
          <p:nvPr/>
        </p:nvSpPr>
        <p:spPr bwMode="auto">
          <a:xfrm>
            <a:off x="393700" y="1438275"/>
            <a:ext cx="848995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3600" dirty="0" smtClean="0">
                <a:solidFill>
                  <a:srgbClr val="000000"/>
                </a:solidFill>
              </a:rPr>
              <a:t>Revisão</a:t>
            </a:r>
            <a:r>
              <a:rPr lang="pt-BR" sz="3600" dirty="0">
                <a:solidFill>
                  <a:srgbClr val="000000"/>
                </a:solidFill>
              </a:rPr>
              <a:t/>
            </a:r>
            <a:br>
              <a:rPr lang="pt-BR" sz="3600" dirty="0">
                <a:solidFill>
                  <a:srgbClr val="000000"/>
                </a:solidFill>
              </a:rPr>
            </a:br>
            <a:r>
              <a:rPr lang="pt-BR" sz="3600" dirty="0">
                <a:solidFill>
                  <a:srgbClr val="000000"/>
                </a:solidFill>
              </a:rPr>
              <a:t/>
            </a:r>
            <a:br>
              <a:rPr lang="pt-BR" sz="3600" dirty="0">
                <a:solidFill>
                  <a:srgbClr val="000000"/>
                </a:solidFill>
              </a:rPr>
            </a:br>
            <a:r>
              <a:rPr lang="pt-BR" sz="3600" i="1" dirty="0" smtClean="0">
                <a:solidFill>
                  <a:srgbClr val="000000"/>
                </a:solidFill>
              </a:rPr>
              <a:t>Conceito Básico de Programação em Python</a:t>
            </a:r>
            <a:endParaRPr lang="pt-BR" sz="2800" i="1" dirty="0">
              <a:solidFill>
                <a:srgbClr val="000000"/>
              </a:solidFill>
            </a:endParaRPr>
          </a:p>
        </p:txBody>
      </p:sp>
      <p:sp>
        <p:nvSpPr>
          <p:cNvPr id="6147" name="Text Box 3073"/>
          <p:cNvSpPr txBox="1">
            <a:spLocks noChangeArrowheads="1"/>
          </p:cNvSpPr>
          <p:nvPr/>
        </p:nvSpPr>
        <p:spPr bwMode="auto">
          <a:xfrm>
            <a:off x="1371600" y="3024188"/>
            <a:ext cx="6400800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ts val="8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3200" dirty="0">
                <a:solidFill>
                  <a:srgbClr val="000000"/>
                </a:solidFill>
              </a:rPr>
              <a:t>AEDS </a:t>
            </a:r>
            <a:r>
              <a:rPr lang="pt-BR" sz="3200" dirty="0" smtClean="0">
                <a:solidFill>
                  <a:srgbClr val="000000"/>
                </a:solidFill>
              </a:rPr>
              <a:t>II</a:t>
            </a:r>
            <a:endParaRPr lang="pt-BR" sz="3200" dirty="0">
              <a:solidFill>
                <a:srgbClr val="000000"/>
              </a:solidFill>
            </a:endParaRPr>
          </a:p>
          <a:p>
            <a:pPr algn="ctr">
              <a:spcBef>
                <a:spcPts val="8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sz="3200" dirty="0" smtClean="0">
              <a:solidFill>
                <a:srgbClr val="000000"/>
              </a:solidFill>
            </a:endParaRPr>
          </a:p>
          <a:p>
            <a:pPr algn="ctr">
              <a:spcBef>
                <a:spcPts val="8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3200" dirty="0" smtClean="0">
                <a:solidFill>
                  <a:srgbClr val="000000"/>
                </a:solidFill>
              </a:rPr>
              <a:t>(</a:t>
            </a:r>
            <a:r>
              <a:rPr lang="pt-BR" sz="3200" dirty="0">
                <a:solidFill>
                  <a:srgbClr val="000000"/>
                </a:solidFill>
              </a:rPr>
              <a:t>Rone Ilídio)</a:t>
            </a:r>
          </a:p>
        </p:txBody>
      </p:sp>
      <p:pic>
        <p:nvPicPr>
          <p:cNvPr id="614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860550" cy="1064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9" name="CaixaDeTexto 4"/>
          <p:cNvSpPr txBox="1">
            <a:spLocks noChangeArrowheads="1"/>
          </p:cNvSpPr>
          <p:nvPr/>
        </p:nvSpPr>
        <p:spPr bwMode="auto">
          <a:xfrm>
            <a:off x="6715125" y="107157"/>
            <a:ext cx="2286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>
                <a:solidFill>
                  <a:schemeClr val="tx1"/>
                </a:solidFill>
              </a:rPr>
              <a:t>DTECH</a:t>
            </a:r>
          </a:p>
        </p:txBody>
      </p:sp>
      <p:sp>
        <p:nvSpPr>
          <p:cNvPr id="6" name="Retângulo 5"/>
          <p:cNvSpPr/>
          <p:nvPr/>
        </p:nvSpPr>
        <p:spPr>
          <a:xfrm>
            <a:off x="260350" y="4471988"/>
            <a:ext cx="2355850" cy="6381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6152" name="AutoShape 8" descr="The Python Logo | Python Software Foundation"/>
          <p:cNvSpPr>
            <a:spLocks noChangeAspect="1" noChangeArrowheads="1"/>
          </p:cNvSpPr>
          <p:nvPr/>
        </p:nvSpPr>
        <p:spPr bwMode="auto">
          <a:xfrm>
            <a:off x="168275" y="-136922"/>
            <a:ext cx="304800" cy="2286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6153" name="Picture 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" y="4643437"/>
            <a:ext cx="1984863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54" name="Picture 1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283450" y="4471987"/>
            <a:ext cx="1695450" cy="641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6144"/>
          <p:cNvSpPr txBox="1">
            <a:spLocks noChangeArrowheads="1"/>
          </p:cNvSpPr>
          <p:nvPr/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pt-BR" sz="4000" dirty="0" err="1">
                <a:solidFill>
                  <a:srgbClr val="000000"/>
                </a:solidFill>
              </a:rPr>
              <a:t>Comando</a:t>
            </a:r>
            <a:r>
              <a:rPr lang="en-US" altLang="pt-BR" sz="4000" dirty="0">
                <a:solidFill>
                  <a:srgbClr val="000000"/>
                </a:solidFill>
              </a:rPr>
              <a:t> </a:t>
            </a:r>
            <a:r>
              <a:rPr lang="en-US" altLang="en-US" sz="4000" dirty="0">
                <a:solidFill>
                  <a:srgbClr val="000000"/>
                </a:solidFill>
              </a:rPr>
              <a:t>input</a:t>
            </a:r>
            <a:r>
              <a:rPr lang="en-US" altLang="pt-BR" sz="4000" dirty="0">
                <a:solidFill>
                  <a:srgbClr val="000000"/>
                </a:solidFill>
              </a:rPr>
              <a:t>()</a:t>
            </a: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000" dirty="0" err="1">
                <a:solidFill>
                  <a:srgbClr val="000000"/>
                </a:solidFill>
              </a:rPr>
              <a:t>Entrada</a:t>
            </a:r>
            <a:r>
              <a:rPr lang="en-US" altLang="en-US" sz="4000" dirty="0">
                <a:solidFill>
                  <a:srgbClr val="000000"/>
                </a:solidFill>
              </a:rPr>
              <a:t> de Dados do </a:t>
            </a:r>
            <a:r>
              <a:rPr lang="en-US" altLang="en-US" sz="4000" dirty="0" err="1">
                <a:solidFill>
                  <a:srgbClr val="000000"/>
                </a:solidFill>
              </a:rPr>
              <a:t>Usuário</a:t>
            </a:r>
            <a:endParaRPr lang="en-US" altLang="en-US" sz="4000" dirty="0">
              <a:solidFill>
                <a:srgbClr val="000000"/>
              </a:solidFill>
            </a:endParaRPr>
          </a:p>
        </p:txBody>
      </p:sp>
      <p:sp>
        <p:nvSpPr>
          <p:cNvPr id="15363" name="Text Box 4097"/>
          <p:cNvSpPr txBox="1">
            <a:spLocks noChangeArrowheads="1"/>
          </p:cNvSpPr>
          <p:nvPr/>
        </p:nvSpPr>
        <p:spPr bwMode="auto">
          <a:xfrm>
            <a:off x="685800" y="1949450"/>
            <a:ext cx="7943850" cy="262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1313" indent="-341313">
              <a:spcBef>
                <a:spcPts val="8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dirty="0" smtClean="0">
                <a:solidFill>
                  <a:srgbClr val="000000"/>
                </a:solidFill>
              </a:rPr>
              <a:t>Para </a:t>
            </a:r>
            <a:r>
              <a:rPr lang="en-US" altLang="en-US" dirty="0" err="1">
                <a:solidFill>
                  <a:srgbClr val="000000"/>
                </a:solidFill>
              </a:rPr>
              <a:t>receber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números</a:t>
            </a:r>
            <a:r>
              <a:rPr lang="en-US" altLang="en-US" dirty="0">
                <a:solidFill>
                  <a:srgbClr val="000000"/>
                </a:solidFill>
              </a:rPr>
              <a:t> é </a:t>
            </a:r>
            <a:r>
              <a:rPr lang="en-US" altLang="en-US" dirty="0" err="1">
                <a:solidFill>
                  <a:srgbClr val="000000"/>
                </a:solidFill>
              </a:rPr>
              <a:t>necessário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</a:rPr>
              <a:t>receber</a:t>
            </a:r>
            <a:r>
              <a:rPr lang="en-US" altLang="en-US" dirty="0">
                <a:solidFill>
                  <a:srgbClr val="000000"/>
                </a:solidFill>
              </a:rPr>
              <a:t> o </a:t>
            </a:r>
            <a:r>
              <a:rPr lang="en-US" altLang="en-US" dirty="0" err="1">
                <a:solidFill>
                  <a:srgbClr val="000000"/>
                </a:solidFill>
              </a:rPr>
              <a:t>conjunto</a:t>
            </a:r>
            <a:r>
              <a:rPr lang="en-US" altLang="en-US" dirty="0">
                <a:solidFill>
                  <a:srgbClr val="000000"/>
                </a:solidFill>
              </a:rPr>
              <a:t> de </a:t>
            </a:r>
            <a:r>
              <a:rPr lang="en-US" altLang="en-US" dirty="0" err="1">
                <a:solidFill>
                  <a:srgbClr val="000000"/>
                </a:solidFill>
              </a:rPr>
              <a:t>caractere</a:t>
            </a:r>
            <a:r>
              <a:rPr lang="en-US" altLang="en-US" dirty="0">
                <a:solidFill>
                  <a:srgbClr val="000000"/>
                </a:solidFill>
              </a:rPr>
              <a:t> e </a:t>
            </a:r>
            <a:r>
              <a:rPr lang="en-US" altLang="en-US" dirty="0" err="1">
                <a:solidFill>
                  <a:srgbClr val="000000"/>
                </a:solidFill>
              </a:rPr>
              <a:t>depois</a:t>
            </a:r>
            <a:r>
              <a:rPr lang="en-US" altLang="en-US" dirty="0">
                <a:solidFill>
                  <a:srgbClr val="000000"/>
                </a:solidFill>
              </a:rPr>
              <a:t> converter </a:t>
            </a:r>
            <a:r>
              <a:rPr lang="en-US" altLang="en-US" dirty="0" err="1">
                <a:solidFill>
                  <a:srgbClr val="000000"/>
                </a:solidFill>
              </a:rPr>
              <a:t>para</a:t>
            </a:r>
            <a:r>
              <a:rPr lang="en-US" altLang="en-US" dirty="0">
                <a:solidFill>
                  <a:srgbClr val="000000"/>
                </a:solidFill>
              </a:rPr>
              <a:t> um </a:t>
            </a:r>
            <a:r>
              <a:rPr lang="en-US" altLang="en-US" dirty="0" err="1" smtClean="0">
                <a:solidFill>
                  <a:srgbClr val="000000"/>
                </a:solidFill>
              </a:rPr>
              <a:t>número</a:t>
            </a:r>
            <a:endParaRPr lang="en-US" altLang="en-US" dirty="0">
              <a:solidFill>
                <a:srgbClr val="000000"/>
              </a:solidFill>
            </a:endParaRPr>
          </a:p>
          <a:p>
            <a:pPr marL="341313" indent="-341313">
              <a:spcBef>
                <a:spcPts val="8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dirty="0" err="1">
                <a:solidFill>
                  <a:srgbClr val="000000"/>
                </a:solidFill>
              </a:rPr>
              <a:t>Exemplo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</a:p>
          <a:p>
            <a:endParaRPr lang="pt-BR" sz="20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pt-BR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nome = input('Qual seu nome?')</a:t>
            </a:r>
          </a:p>
          <a:p>
            <a:r>
              <a:rPr lang="pt-BR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idade = </a:t>
            </a:r>
            <a:r>
              <a:rPr lang="pt-BR" sz="20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pt-BR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(input('Qual sua idade?'))</a:t>
            </a:r>
          </a:p>
          <a:p>
            <a:r>
              <a:rPr lang="pt-BR" sz="20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print</a:t>
            </a:r>
            <a:r>
              <a:rPr lang="pt-BR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(nome, 'você tem',idade, 'anos')</a:t>
            </a:r>
          </a:p>
        </p:txBody>
      </p:sp>
      <p:sp>
        <p:nvSpPr>
          <p:cNvPr id="4" name="Text Box 1"/>
          <p:cNvSpPr txBox="1">
            <a:spLocks noChangeArrowheads="1"/>
          </p:cNvSpPr>
          <p:nvPr/>
        </p:nvSpPr>
        <p:spPr bwMode="auto">
          <a:xfrm>
            <a:off x="6477000" y="3727450"/>
            <a:ext cx="2628900" cy="1323439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altLang="en-US" sz="2000" dirty="0">
                <a:solidFill>
                  <a:schemeClr val="tx1"/>
                </a:solidFill>
              </a:rPr>
              <a:t>Resultado</a:t>
            </a:r>
            <a:r>
              <a:rPr lang="pt-BR" altLang="en-US" sz="2000" dirty="0" smtClean="0">
                <a:solidFill>
                  <a:schemeClr val="tx1"/>
                </a:solidFill>
              </a:rPr>
              <a:t>:</a:t>
            </a:r>
          </a:p>
          <a:p>
            <a:r>
              <a:rPr lang="pt-BR" altLang="en-US" sz="2000" dirty="0" smtClean="0">
                <a:solidFill>
                  <a:schemeClr val="tx1"/>
                </a:solidFill>
              </a:rPr>
              <a:t>Qual seu nome?</a:t>
            </a:r>
            <a:r>
              <a:rPr lang="pt-BR" altLang="en-US" sz="2000" dirty="0" err="1" smtClean="0">
                <a:solidFill>
                  <a:schemeClr val="tx1"/>
                </a:solidFill>
              </a:rPr>
              <a:t>Rone</a:t>
            </a:r>
            <a:endParaRPr lang="pt-BR" altLang="en-US" sz="2000" dirty="0" smtClean="0">
              <a:solidFill>
                <a:schemeClr val="tx1"/>
              </a:solidFill>
            </a:endParaRPr>
          </a:p>
          <a:p>
            <a:r>
              <a:rPr lang="pt-BR" altLang="en-US" sz="2000" dirty="0" smtClean="0">
                <a:solidFill>
                  <a:schemeClr val="tx1"/>
                </a:solidFill>
              </a:rPr>
              <a:t>Qual sua idade?18</a:t>
            </a:r>
          </a:p>
          <a:p>
            <a:r>
              <a:rPr lang="pt-BR" altLang="en-US" sz="2000" dirty="0" err="1" smtClean="0">
                <a:solidFill>
                  <a:schemeClr val="tx1"/>
                </a:solidFill>
              </a:rPr>
              <a:t>Rone</a:t>
            </a:r>
            <a:r>
              <a:rPr lang="pt-BR" altLang="en-US" sz="2000" dirty="0" smtClean="0">
                <a:solidFill>
                  <a:schemeClr val="tx1"/>
                </a:solidFill>
              </a:rPr>
              <a:t> você tem 18 anos</a:t>
            </a:r>
            <a:endParaRPr lang="pt-BR" alt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144"/>
          <p:cNvSpPr txBox="1">
            <a:spLocks noChangeArrowheads="1"/>
          </p:cNvSpPr>
          <p:nvPr/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altLang="pt-BR" sz="4000" dirty="0" smtClean="0">
                <a:solidFill>
                  <a:srgbClr val="000000"/>
                </a:solidFill>
              </a:rPr>
              <a:t>Comando para limpar a tela</a:t>
            </a:r>
            <a:endParaRPr lang="pt-BR" altLang="en-US" sz="4000" dirty="0">
              <a:solidFill>
                <a:srgbClr val="000000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0" y="1638300"/>
            <a:ext cx="9144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altLang="en-US" dirty="0" smtClean="0">
                <a:solidFill>
                  <a:schemeClr val="tx1"/>
                </a:solidFill>
              </a:rPr>
              <a:t>Exemplo</a:t>
            </a:r>
          </a:p>
          <a:p>
            <a:pPr marL="1165225"/>
            <a:endParaRPr lang="pt-BR" dirty="0" smtClean="0">
              <a:solidFill>
                <a:srgbClr val="FF0000"/>
              </a:solidFill>
            </a:endParaRPr>
          </a:p>
          <a:p>
            <a:pPr defTabSz="271463"/>
            <a:r>
              <a:rPr lang="pt-BR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import</a:t>
            </a:r>
            <a:r>
              <a:rPr lang="pt-BR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 os</a:t>
            </a:r>
          </a:p>
          <a:p>
            <a:pPr defTabSz="271463"/>
            <a:r>
              <a:rPr lang="pt-BR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os.system('</a:t>
            </a:r>
            <a:r>
              <a:rPr lang="pt-BR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cls</a:t>
            </a:r>
            <a:r>
              <a:rPr lang="pt-BR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')</a:t>
            </a:r>
          </a:p>
          <a:p>
            <a:pPr defTabSz="271463"/>
            <a:r>
              <a:rPr lang="pt-BR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 = input('Qual seu nome? ')</a:t>
            </a:r>
          </a:p>
          <a:p>
            <a:pPr defTabSz="271463"/>
            <a:r>
              <a:rPr lang="pt-BR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os.system('</a:t>
            </a:r>
            <a:r>
              <a:rPr lang="pt-BR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cls</a:t>
            </a:r>
            <a:r>
              <a:rPr lang="pt-BR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')</a:t>
            </a:r>
          </a:p>
          <a:p>
            <a:pPr defTabSz="271463"/>
            <a:r>
              <a:rPr lang="pt-BR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print</a:t>
            </a:r>
            <a:r>
              <a:rPr lang="pt-BR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(n,'todas as outras linhas foram </a:t>
            </a:r>
            <a:r>
              <a:rPr lang="pt-BR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apagadas.')</a:t>
            </a:r>
            <a:endParaRPr lang="pt-BR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9216"/>
          <p:cNvSpPr txBox="1">
            <a:spLocks noChangeArrowheads="1"/>
          </p:cNvSpPr>
          <p:nvPr/>
        </p:nvSpPr>
        <p:spPr bwMode="auto">
          <a:xfrm>
            <a:off x="685800" y="481013"/>
            <a:ext cx="77724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4400">
                <a:solidFill>
                  <a:srgbClr val="000000"/>
                </a:solidFill>
              </a:rPr>
              <a:t>Tipos </a:t>
            </a:r>
            <a:r>
              <a:rPr lang="pt-BR" altLang="pt-BR" sz="4400">
                <a:solidFill>
                  <a:srgbClr val="000000"/>
                </a:solidFill>
              </a:rPr>
              <a:t>em Python</a:t>
            </a:r>
          </a:p>
        </p:txBody>
      </p:sp>
      <p:sp>
        <p:nvSpPr>
          <p:cNvPr id="13315" name="Text Box 7169"/>
          <p:cNvSpPr txBox="1">
            <a:spLocks noChangeArrowheads="1"/>
          </p:cNvSpPr>
          <p:nvPr/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dirty="0" smtClean="0">
                <a:solidFill>
                  <a:schemeClr val="tx1"/>
                </a:solidFill>
              </a:rPr>
              <a:t>Duas </a:t>
            </a:r>
            <a:r>
              <a:rPr lang="pt-BR" dirty="0">
                <a:solidFill>
                  <a:schemeClr val="tx1"/>
                </a:solidFill>
              </a:rPr>
              <a:t>categorias</a:t>
            </a:r>
          </a:p>
          <a:p>
            <a:pPr marL="1084263" lvl="1" indent="-341313">
              <a:spcBef>
                <a:spcPts val="8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b="1" dirty="0">
                <a:solidFill>
                  <a:schemeClr val="tx1"/>
                </a:solidFill>
              </a:rPr>
              <a:t>Tipos simples: </a:t>
            </a:r>
            <a:r>
              <a:rPr lang="pt-BR" dirty="0" err="1">
                <a:solidFill>
                  <a:schemeClr val="tx1"/>
                </a:solidFill>
              </a:rPr>
              <a:t>int</a:t>
            </a:r>
            <a:r>
              <a:rPr lang="pt-BR" dirty="0">
                <a:solidFill>
                  <a:schemeClr val="tx1"/>
                </a:solidFill>
              </a:rPr>
              <a:t>, </a:t>
            </a:r>
            <a:r>
              <a:rPr lang="pt-BR" dirty="0" err="1">
                <a:solidFill>
                  <a:schemeClr val="tx1"/>
                </a:solidFill>
              </a:rPr>
              <a:t>float</a:t>
            </a:r>
            <a:r>
              <a:rPr lang="pt-BR" dirty="0">
                <a:solidFill>
                  <a:schemeClr val="tx1"/>
                </a:solidFill>
              </a:rPr>
              <a:t>, string, </a:t>
            </a:r>
            <a:r>
              <a:rPr lang="pt-BR" dirty="0" err="1">
                <a:solidFill>
                  <a:schemeClr val="tx1"/>
                </a:solidFill>
              </a:rPr>
              <a:t>bool</a:t>
            </a:r>
            <a:r>
              <a:rPr lang="pt-BR" dirty="0">
                <a:solidFill>
                  <a:schemeClr val="tx1"/>
                </a:solidFill>
              </a:rPr>
              <a:t>, </a:t>
            </a:r>
            <a:r>
              <a:rPr lang="pt-BR" dirty="0" err="1">
                <a:solidFill>
                  <a:schemeClr val="tx1"/>
                </a:solidFill>
              </a:rPr>
              <a:t>complex</a:t>
            </a:r>
            <a:endParaRPr lang="pt-BR" dirty="0">
              <a:solidFill>
                <a:schemeClr val="tx1"/>
              </a:solidFill>
            </a:endParaRPr>
          </a:p>
          <a:p>
            <a:pPr marL="1084263" lvl="1" indent="-341313">
              <a:spcBef>
                <a:spcPts val="8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b="1" dirty="0">
                <a:solidFill>
                  <a:schemeClr val="tx1"/>
                </a:solidFill>
              </a:rPr>
              <a:t>Tipos compostos: </a:t>
            </a:r>
            <a:r>
              <a:rPr lang="pt-BR" b="1" dirty="0">
                <a:solidFill>
                  <a:schemeClr val="tx1"/>
                </a:solidFill>
                <a:sym typeface="Wingdings" pitchFamily="2" charset="2"/>
              </a:rPr>
              <a:t>v</a:t>
            </a:r>
            <a:r>
              <a:rPr lang="pt-BR" dirty="0">
                <a:solidFill>
                  <a:schemeClr val="tx1"/>
                </a:solidFill>
                <a:sym typeface="Wingdings" pitchFamily="2" charset="2"/>
              </a:rPr>
              <a:t>árias informações em uma única variável (como </a:t>
            </a:r>
            <a:r>
              <a:rPr lang="pt-BR" dirty="0" smtClean="0">
                <a:solidFill>
                  <a:schemeClr val="tx1"/>
                </a:solidFill>
                <a:sym typeface="Wingdings" pitchFamily="2" charset="2"/>
              </a:rPr>
              <a:t>listas e objetos)</a:t>
            </a:r>
          </a:p>
          <a:p>
            <a:pPr marL="341313" indent="-341313">
              <a:spcBef>
                <a:spcPts val="8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dirty="0" smtClean="0">
                <a:solidFill>
                  <a:schemeClr val="tx1"/>
                </a:solidFill>
                <a:sym typeface="Wingdings" pitchFamily="2" charset="2"/>
              </a:rPr>
              <a:t>O tipo de uma variável é definido com a atribuição do valor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9216"/>
          <p:cNvSpPr txBox="1">
            <a:spLocks noChangeArrowheads="1"/>
          </p:cNvSpPr>
          <p:nvPr/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altLang="pt-BR" sz="4400">
                <a:solidFill>
                  <a:srgbClr val="000000"/>
                </a:solidFill>
              </a:rPr>
              <a:t>Conversão Entre </a:t>
            </a:r>
            <a:r>
              <a:rPr lang="pt-BR" sz="4400">
                <a:solidFill>
                  <a:srgbClr val="000000"/>
                </a:solidFill>
              </a:rPr>
              <a:t>Tipos</a:t>
            </a:r>
            <a:endParaRPr lang="en-US" altLang="pt-BR" sz="4400">
              <a:solidFill>
                <a:srgbClr val="000000"/>
              </a:solidFill>
            </a:endParaRPr>
          </a:p>
        </p:txBody>
      </p:sp>
      <p:sp>
        <p:nvSpPr>
          <p:cNvPr id="20483" name="Text Box 1"/>
          <p:cNvSpPr txBox="1">
            <a:spLocks noChangeArrowheads="1"/>
          </p:cNvSpPr>
          <p:nvPr/>
        </p:nvSpPr>
        <p:spPr bwMode="auto">
          <a:xfrm>
            <a:off x="0" y="1581150"/>
            <a:ext cx="91440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1313" indent="-341313">
              <a:spcBef>
                <a:spcPts val="8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altLang="en-US" dirty="0">
                <a:solidFill>
                  <a:srgbClr val="000000"/>
                </a:solidFill>
              </a:rPr>
              <a:t>O comando input() sempre recebe string</a:t>
            </a:r>
          </a:p>
          <a:p>
            <a:pPr marL="341313" indent="-341313">
              <a:spcBef>
                <a:spcPts val="8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altLang="en-US" dirty="0">
                <a:solidFill>
                  <a:schemeClr val="tx1"/>
                </a:solidFill>
              </a:rPr>
              <a:t>Conversão com as funções </a:t>
            </a:r>
            <a:r>
              <a:rPr lang="pt-BR" altLang="en-US" dirty="0" err="1">
                <a:solidFill>
                  <a:schemeClr val="tx1"/>
                </a:solidFill>
              </a:rPr>
              <a:t>float</a:t>
            </a:r>
            <a:r>
              <a:rPr lang="pt-BR" altLang="en-US" dirty="0">
                <a:solidFill>
                  <a:schemeClr val="tx1"/>
                </a:solidFill>
              </a:rPr>
              <a:t>(), </a:t>
            </a:r>
            <a:r>
              <a:rPr lang="pt-BR" altLang="en-US" dirty="0" err="1">
                <a:solidFill>
                  <a:schemeClr val="tx1"/>
                </a:solidFill>
              </a:rPr>
              <a:t>int</a:t>
            </a:r>
            <a:r>
              <a:rPr lang="pt-BR" altLang="en-US" dirty="0">
                <a:solidFill>
                  <a:schemeClr val="tx1"/>
                </a:solidFill>
              </a:rPr>
              <a:t>(), </a:t>
            </a:r>
            <a:r>
              <a:rPr lang="pt-BR" altLang="en-US" dirty="0" err="1">
                <a:solidFill>
                  <a:schemeClr val="tx1"/>
                </a:solidFill>
              </a:rPr>
              <a:t>str</a:t>
            </a:r>
            <a:r>
              <a:rPr lang="pt-BR" altLang="en-US" dirty="0">
                <a:solidFill>
                  <a:schemeClr val="tx1"/>
                </a:solidFill>
              </a:rPr>
              <a:t>()</a:t>
            </a:r>
            <a:endParaRPr lang="pt-BR" altLang="en-US" b="1" dirty="0">
              <a:solidFill>
                <a:schemeClr val="tx1"/>
              </a:solidFill>
            </a:endParaRPr>
          </a:p>
          <a:p>
            <a:pPr marL="341313" indent="-341313">
              <a:spcBef>
                <a:spcPts val="8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altLang="en-US" b="1" dirty="0">
                <a:solidFill>
                  <a:schemeClr val="tx1"/>
                </a:solidFill>
              </a:rPr>
              <a:t>String para </a:t>
            </a:r>
            <a:r>
              <a:rPr lang="pt-BR" altLang="en-US" b="1" dirty="0" err="1">
                <a:solidFill>
                  <a:schemeClr val="tx1"/>
                </a:solidFill>
              </a:rPr>
              <a:t>float</a:t>
            </a:r>
            <a:r>
              <a:rPr lang="pt-BR" altLang="en-US" b="1" dirty="0">
                <a:solidFill>
                  <a:schemeClr val="tx1"/>
                </a:solidFill>
              </a:rPr>
              <a:t>:</a:t>
            </a:r>
          </a:p>
          <a:p>
            <a:pPr lvl="1">
              <a:spcBef>
                <a:spcPts val="8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altLang="en-US" sz="22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raio = </a:t>
            </a:r>
            <a:r>
              <a:rPr lang="pt-BR" altLang="en-US" sz="22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float</a:t>
            </a:r>
            <a:r>
              <a:rPr lang="pt-BR" altLang="en-US" sz="22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(input('Informe o raio do círculo: '))</a:t>
            </a:r>
          </a:p>
          <a:p>
            <a:pPr lvl="1">
              <a:spcBef>
                <a:spcPts val="8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altLang="en-US" sz="22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area</a:t>
            </a:r>
            <a:r>
              <a:rPr lang="pt-BR" altLang="en-US" sz="22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= 3.14 * raio ** 2</a:t>
            </a:r>
          </a:p>
          <a:p>
            <a:pPr lvl="1">
              <a:spcBef>
                <a:spcPts val="8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altLang="en-US" sz="22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print</a:t>
            </a:r>
            <a:r>
              <a:rPr lang="pt-BR" altLang="en-US" sz="22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(‘A área do círculo é ', </a:t>
            </a:r>
            <a:r>
              <a:rPr lang="pt-BR" altLang="en-US" sz="22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area</a:t>
            </a:r>
            <a:r>
              <a:rPr lang="pt-BR" altLang="en-US" sz="22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341313" indent="-341313">
              <a:spcBef>
                <a:spcPts val="8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t-BR" altLang="en-US" b="1" dirty="0">
              <a:solidFill>
                <a:srgbClr val="000000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6661150" y="3683000"/>
            <a:ext cx="400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O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6527800" y="3905250"/>
            <a:ext cx="257175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1800" dirty="0" err="1" smtClean="0">
                <a:solidFill>
                  <a:schemeClr val="tx1"/>
                </a:solidFill>
              </a:rPr>
              <a:t>Obs</a:t>
            </a:r>
            <a:r>
              <a:rPr lang="pt-BR" sz="1800" dirty="0" smtClean="0">
                <a:solidFill>
                  <a:schemeClr val="tx1"/>
                </a:solidFill>
              </a:rPr>
              <a:t>: </a:t>
            </a:r>
            <a:r>
              <a:rPr lang="pt-BR" sz="1800" dirty="0" err="1" smtClean="0">
                <a:solidFill>
                  <a:schemeClr val="tx1"/>
                </a:solidFill>
              </a:rPr>
              <a:t>int</a:t>
            </a:r>
            <a:r>
              <a:rPr lang="pt-BR" sz="1800" dirty="0" smtClean="0">
                <a:solidFill>
                  <a:schemeClr val="tx1"/>
                </a:solidFill>
              </a:rPr>
              <a:t> é automaticamente convertido para </a:t>
            </a:r>
            <a:r>
              <a:rPr lang="pt-BR" sz="1800" dirty="0" err="1" smtClean="0">
                <a:solidFill>
                  <a:schemeClr val="tx1"/>
                </a:solidFill>
              </a:rPr>
              <a:t>float</a:t>
            </a:r>
            <a:r>
              <a:rPr lang="pt-BR" sz="1800" dirty="0" smtClean="0">
                <a:solidFill>
                  <a:schemeClr val="tx1"/>
                </a:solidFill>
              </a:rPr>
              <a:t> em expressões.</a:t>
            </a:r>
            <a:endParaRPr lang="pt-BR"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9216"/>
          <p:cNvSpPr txBox="1">
            <a:spLocks noChangeArrowheads="1"/>
          </p:cNvSpPr>
          <p:nvPr/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altLang="pt-BR" sz="4400">
                <a:solidFill>
                  <a:srgbClr val="000000"/>
                </a:solidFill>
              </a:rPr>
              <a:t>Conversão Entre </a:t>
            </a:r>
            <a:r>
              <a:rPr lang="pt-BR" sz="4400">
                <a:solidFill>
                  <a:srgbClr val="000000"/>
                </a:solidFill>
              </a:rPr>
              <a:t>Tipos</a:t>
            </a:r>
            <a:endParaRPr lang="en-US" altLang="pt-BR" sz="4400">
              <a:solidFill>
                <a:srgbClr val="000000"/>
              </a:solidFill>
            </a:endParaRPr>
          </a:p>
        </p:txBody>
      </p:sp>
      <p:sp>
        <p:nvSpPr>
          <p:cNvPr id="22531" name="Text Box 1"/>
          <p:cNvSpPr txBox="1">
            <a:spLocks noChangeArrowheads="1"/>
          </p:cNvSpPr>
          <p:nvPr/>
        </p:nvSpPr>
        <p:spPr bwMode="auto">
          <a:xfrm>
            <a:off x="393700" y="1581150"/>
            <a:ext cx="857885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1313" indent="-341313">
              <a:spcBef>
                <a:spcPts val="8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altLang="en-US" sz="2800" b="1">
                <a:solidFill>
                  <a:srgbClr val="000000"/>
                </a:solidFill>
              </a:rPr>
              <a:t>Conversão de float ou int para string: str()</a:t>
            </a:r>
          </a:p>
          <a:p>
            <a:pPr lvl="1">
              <a:spcBef>
                <a:spcPts val="800"/>
              </a:spcBef>
              <a:buFont typeface="Arial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t-BR" altLang="en-US" sz="2200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 lvl="1">
              <a:spcBef>
                <a:spcPts val="800"/>
              </a:spcBef>
              <a:buFont typeface="Arial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altLang="en-US" sz="22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nome = input('Qual seu nome?')</a:t>
            </a:r>
          </a:p>
          <a:p>
            <a:pPr lvl="1">
              <a:spcBef>
                <a:spcPts val="800"/>
              </a:spcBef>
              <a:buFont typeface="Arial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altLang="en-US" sz="22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idade = int(input('Qual sua idade?'))</a:t>
            </a:r>
          </a:p>
          <a:p>
            <a:pPr lvl="1">
              <a:spcBef>
                <a:spcPts val="800"/>
              </a:spcBef>
              <a:buFont typeface="Arial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altLang="en-US" sz="22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x = nome + ' você tem ' + str(idade) + ' anos.'</a:t>
            </a:r>
          </a:p>
          <a:p>
            <a:pPr lvl="1">
              <a:spcBef>
                <a:spcPts val="800"/>
              </a:spcBef>
              <a:buFont typeface="Arial" pitchFamily="34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altLang="en-US" sz="22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print(x)</a:t>
            </a:r>
          </a:p>
          <a:p>
            <a:pPr marL="341313" indent="-341313">
              <a:spcBef>
                <a:spcPts val="800"/>
              </a:spcBef>
              <a:buFont typeface="Arial" pitchFamily="34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t-BR" altLang="en-US" sz="28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15360"/>
          <p:cNvSpPr txBox="1">
            <a:spLocks noChangeArrowheads="1"/>
          </p:cNvSpPr>
          <p:nvPr/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4400">
                <a:solidFill>
                  <a:srgbClr val="000000"/>
                </a:solidFill>
              </a:rPr>
              <a:t>Operadores</a:t>
            </a:r>
          </a:p>
        </p:txBody>
      </p:sp>
      <p:sp>
        <p:nvSpPr>
          <p:cNvPr id="29699" name="Text Box 15361"/>
          <p:cNvSpPr txBox="1">
            <a:spLocks noChangeArrowheads="1"/>
          </p:cNvSpPr>
          <p:nvPr/>
        </p:nvSpPr>
        <p:spPr bwMode="auto">
          <a:xfrm>
            <a:off x="685800" y="1485900"/>
            <a:ext cx="339725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1313" indent="-341313">
              <a:spcBef>
                <a:spcPts val="8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>
                <a:solidFill>
                  <a:schemeClr val="tx1"/>
                </a:solidFill>
              </a:rPr>
              <a:t>Atribuição:  = </a:t>
            </a:r>
          </a:p>
          <a:p>
            <a:pPr marL="341313" indent="-341313">
              <a:spcBef>
                <a:spcPts val="8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>
                <a:solidFill>
                  <a:schemeClr val="tx1"/>
                </a:solidFill>
              </a:rPr>
              <a:t>Aritméticos:</a:t>
            </a:r>
          </a:p>
          <a:p>
            <a:pPr marL="741363" lvl="1" indent="-284163">
              <a:spcBef>
                <a:spcPts val="7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>
                <a:solidFill>
                  <a:schemeClr val="tx1"/>
                </a:solidFill>
              </a:rPr>
              <a:t>Soma: +</a:t>
            </a:r>
          </a:p>
          <a:p>
            <a:pPr marL="741363" lvl="1" indent="-284163">
              <a:spcBef>
                <a:spcPts val="7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>
                <a:solidFill>
                  <a:schemeClr val="tx1"/>
                </a:solidFill>
              </a:rPr>
              <a:t>Subtração: -</a:t>
            </a:r>
          </a:p>
          <a:p>
            <a:pPr marL="741363" lvl="1" indent="-284163">
              <a:spcBef>
                <a:spcPts val="7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>
                <a:solidFill>
                  <a:schemeClr val="tx1"/>
                </a:solidFill>
              </a:rPr>
              <a:t>Multiplicação: *</a:t>
            </a:r>
          </a:p>
          <a:p>
            <a:pPr marL="741363" lvl="1" indent="-284163">
              <a:spcBef>
                <a:spcPts val="7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>
                <a:solidFill>
                  <a:schemeClr val="tx1"/>
                </a:solidFill>
              </a:rPr>
              <a:t>Divisão: /</a:t>
            </a:r>
          </a:p>
        </p:txBody>
      </p:sp>
      <p:sp>
        <p:nvSpPr>
          <p:cNvPr id="29700" name="Text Box 15361"/>
          <p:cNvSpPr txBox="1">
            <a:spLocks noChangeArrowheads="1"/>
          </p:cNvSpPr>
          <p:nvPr/>
        </p:nvSpPr>
        <p:spPr bwMode="auto">
          <a:xfrm>
            <a:off x="4819650" y="2419350"/>
            <a:ext cx="4108450" cy="144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1313" lvl="1" indent="-341313">
              <a:spcBef>
                <a:spcPts val="7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>
                <a:solidFill>
                  <a:schemeClr val="tx1"/>
                </a:solidFill>
              </a:rPr>
              <a:t>Modulo: %</a:t>
            </a:r>
          </a:p>
          <a:p>
            <a:pPr marL="341313" indent="-341313">
              <a:spcBef>
                <a:spcPts val="7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pt-BR">
                <a:solidFill>
                  <a:schemeClr val="tx1"/>
                </a:solidFill>
              </a:rPr>
              <a:t>Exponenciação: **</a:t>
            </a:r>
          </a:p>
          <a:p>
            <a:pPr marL="341313" indent="-341313">
              <a:spcBef>
                <a:spcPts val="7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pt-BR">
                <a:solidFill>
                  <a:schemeClr val="tx1"/>
                </a:solidFill>
              </a:rPr>
              <a:t>Divisão inteira : //   (sem resto ou casas decimais)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26624"/>
          <p:cNvSpPr txBox="1">
            <a:spLocks noChangeArrowheads="1"/>
          </p:cNvSpPr>
          <p:nvPr/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4400">
                <a:solidFill>
                  <a:srgbClr val="000000"/>
                </a:solidFill>
              </a:rPr>
              <a:t>Operadores aritméticos e de atribuição</a:t>
            </a:r>
          </a:p>
        </p:txBody>
      </p:sp>
      <p:sp>
        <p:nvSpPr>
          <p:cNvPr id="36867" name="Text Box 26625"/>
          <p:cNvSpPr txBox="1">
            <a:spLocks noChangeArrowheads="1"/>
          </p:cNvSpPr>
          <p:nvPr/>
        </p:nvSpPr>
        <p:spPr bwMode="auto">
          <a:xfrm>
            <a:off x="457200" y="2063750"/>
            <a:ext cx="83820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1313" indent="-341313">
              <a:lnSpc>
                <a:spcPct val="90000"/>
              </a:lnSpc>
              <a:spcBef>
                <a:spcPts val="7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>
                <a:solidFill>
                  <a:schemeClr val="tx1"/>
                </a:solidFill>
              </a:rPr>
              <a:t>Exemplo:      </a:t>
            </a:r>
            <a:r>
              <a:rPr lang="en-US" altLang="pt-BR">
                <a:solidFill>
                  <a:schemeClr val="tx1"/>
                </a:solidFill>
              </a:rPr>
              <a:t>x +=1       equivale a       x = x + 1</a:t>
            </a:r>
            <a:endParaRPr lang="pt-BR">
              <a:solidFill>
                <a:schemeClr val="tx1"/>
              </a:solidFill>
            </a:endParaRPr>
          </a:p>
          <a:p>
            <a:pPr marL="341313" indent="-341313"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pt-BR">
                <a:solidFill>
                  <a:schemeClr val="tx1"/>
                </a:solidFill>
              </a:rPr>
              <a:t> 		              </a:t>
            </a:r>
            <a:r>
              <a:rPr lang="pt-BR">
                <a:solidFill>
                  <a:schemeClr val="tx1"/>
                </a:solidFill>
              </a:rPr>
              <a:t>i += 2;       equivale a      i = i + 2;</a:t>
            </a:r>
          </a:p>
          <a:p>
            <a:pPr marL="341313" indent="-341313"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>
                <a:solidFill>
                  <a:schemeClr val="tx1"/>
                </a:solidFill>
              </a:rPr>
              <a:t>			  x*= Y+1;   equivale a      x = x * (Y + 1);</a:t>
            </a:r>
          </a:p>
          <a:p>
            <a:pPr marL="341313" indent="-341313"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>
                <a:solidFill>
                  <a:schemeClr val="tx1"/>
                </a:solidFill>
              </a:rPr>
              <a:t>			  t/=2.5;       equivale a      t = t / 2.5</a:t>
            </a:r>
          </a:p>
          <a:p>
            <a:pPr marL="341313" indent="-341313"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>
                <a:solidFill>
                  <a:schemeClr val="tx1"/>
                </a:solidFill>
              </a:rPr>
              <a:t>			  p %= 6      equivale a      p = p % 6</a:t>
            </a:r>
          </a:p>
          <a:p>
            <a:pPr marL="341313" indent="-341313">
              <a:lnSpc>
                <a:spcPct val="90000"/>
              </a:lnSpc>
              <a:spcBef>
                <a:spcPts val="7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>
                <a:solidFill>
                  <a:schemeClr val="tx1"/>
                </a:solidFill>
              </a:rPr>
              <a:t>			  d -= 3        equivale a      d = d - 3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16384"/>
          <p:cNvSpPr txBox="1">
            <a:spLocks noChangeArrowheads="1"/>
          </p:cNvSpPr>
          <p:nvPr/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altLang="pt-BR" sz="4400">
                <a:solidFill>
                  <a:srgbClr val="000000"/>
                </a:solidFill>
              </a:rPr>
              <a:t>Módulo (biblioteca) math</a:t>
            </a:r>
          </a:p>
        </p:txBody>
      </p:sp>
      <p:sp>
        <p:nvSpPr>
          <p:cNvPr id="3" name="Text Box 16385"/>
          <p:cNvSpPr txBox="1">
            <a:spLocks noChangeArrowheads="1"/>
          </p:cNvSpPr>
          <p:nvPr/>
        </p:nvSpPr>
        <p:spPr bwMode="auto">
          <a:xfrm>
            <a:off x="571500" y="1404938"/>
            <a:ext cx="78867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1313" indent="-341313">
              <a:spcBef>
                <a:spcPts val="8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pt-BR" altLang="en-US" dirty="0">
                <a:solidFill>
                  <a:schemeClr val="tx1"/>
                </a:solidFill>
              </a:rPr>
              <a:t>Exemplo: calcular a raiz quadrada com 2 casas decimais</a:t>
            </a:r>
          </a:p>
          <a:p>
            <a:pPr>
              <a:defRPr/>
            </a:pPr>
            <a:endParaRPr lang="pt-BR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pt-BR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import</a:t>
            </a:r>
            <a:r>
              <a:rPr lang="pt-BR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</a:t>
            </a:r>
            <a:r>
              <a:rPr lang="pt-BR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math</a:t>
            </a:r>
            <a:endParaRPr lang="pt-BR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pt-BR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n = </a:t>
            </a:r>
            <a:r>
              <a:rPr lang="pt-BR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float</a:t>
            </a:r>
            <a:r>
              <a:rPr lang="pt-BR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(input('Informe um número:'))</a:t>
            </a:r>
          </a:p>
          <a:p>
            <a:pPr>
              <a:defRPr/>
            </a:pPr>
            <a:r>
              <a:rPr lang="pt-BR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 = </a:t>
            </a:r>
            <a:r>
              <a:rPr lang="pt-BR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math</a:t>
            </a:r>
            <a:r>
              <a:rPr lang="pt-BR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pt-BR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sqrt</a:t>
            </a:r>
            <a:r>
              <a:rPr lang="pt-BR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(n)</a:t>
            </a:r>
          </a:p>
          <a:p>
            <a:pPr>
              <a:defRPr/>
            </a:pPr>
            <a:r>
              <a:rPr lang="pt-BR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print</a:t>
            </a:r>
            <a:r>
              <a:rPr lang="pt-BR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pt-BR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f'A</a:t>
            </a:r>
            <a:r>
              <a:rPr lang="pt-BR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raiz quadrada de {n} é {r:.2f}')</a:t>
            </a:r>
          </a:p>
          <a:p>
            <a:pPr marL="341313" indent="-341313">
              <a:spcBef>
                <a:spcPts val="8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pt-BR" altLang="en-US" dirty="0">
              <a:solidFill>
                <a:schemeClr val="tx1"/>
              </a:solidFill>
            </a:endParaRPr>
          </a:p>
          <a:p>
            <a:pPr marL="341313" indent="-341313">
              <a:spcBef>
                <a:spcPts val="8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pt-BR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16384"/>
          <p:cNvSpPr txBox="1">
            <a:spLocks noChangeArrowheads="1"/>
          </p:cNvSpPr>
          <p:nvPr/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altLang="pt-BR" sz="4400">
                <a:solidFill>
                  <a:srgbClr val="000000"/>
                </a:solidFill>
              </a:rPr>
              <a:t>Módulo math</a:t>
            </a:r>
          </a:p>
        </p:txBody>
      </p:sp>
      <p:sp>
        <p:nvSpPr>
          <p:cNvPr id="40963" name="Text Box 16385"/>
          <p:cNvSpPr txBox="1">
            <a:spLocks noChangeArrowheads="1"/>
          </p:cNvSpPr>
          <p:nvPr/>
        </p:nvSpPr>
        <p:spPr bwMode="auto">
          <a:xfrm>
            <a:off x="685800" y="1404938"/>
            <a:ext cx="77724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1313" indent="-341313">
              <a:spcBef>
                <a:spcPts val="8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altLang="en-US" sz="2200" b="1">
                <a:solidFill>
                  <a:schemeClr val="tx1"/>
                </a:solidFill>
              </a:rPr>
              <a:t>Exemplos de funções</a:t>
            </a:r>
          </a:p>
          <a:p>
            <a:pPr marL="341313" indent="-341313">
              <a:spcBef>
                <a:spcPts val="8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altLang="en-US" sz="2200">
                <a:solidFill>
                  <a:schemeClr val="tx1"/>
                </a:solidFill>
              </a:rPr>
              <a:t>math.sqrt(n): raíz quadrada do n.</a:t>
            </a:r>
          </a:p>
          <a:p>
            <a:pPr marL="341313" indent="-341313">
              <a:spcBef>
                <a:spcPts val="8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altLang="en-US" sz="2200">
                <a:solidFill>
                  <a:schemeClr val="tx1"/>
                </a:solidFill>
              </a:rPr>
              <a:t>math.cos(n): Retorna o cosseno do n em radiano.</a:t>
            </a:r>
          </a:p>
          <a:p>
            <a:pPr marL="341313" indent="-341313">
              <a:spcBef>
                <a:spcPts val="8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altLang="en-US" sz="2200">
                <a:solidFill>
                  <a:schemeClr val="tx1"/>
                </a:solidFill>
              </a:rPr>
              <a:t>math.sin(n): Retorna o seno do n em radiano.</a:t>
            </a:r>
          </a:p>
          <a:p>
            <a:pPr marL="341313" indent="-341313">
              <a:spcBef>
                <a:spcPts val="8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altLang="en-US" sz="2200">
                <a:solidFill>
                  <a:schemeClr val="tx1"/>
                </a:solidFill>
              </a:rPr>
              <a:t>math.tan(n): Retorna a tangente do n em radiano.</a:t>
            </a:r>
          </a:p>
          <a:p>
            <a:pPr marL="341313" indent="-341313">
              <a:spcBef>
                <a:spcPts val="8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altLang="en-US" sz="2200">
                <a:solidFill>
                  <a:schemeClr val="tx1"/>
                </a:solidFill>
              </a:rPr>
              <a:t>math.radians(n): Converte o angulo 'n' de graus para radiano.</a:t>
            </a:r>
          </a:p>
          <a:p>
            <a:pPr marL="341313" indent="-341313">
              <a:spcBef>
                <a:spcPts val="8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altLang="en-US" sz="2200">
                <a:solidFill>
                  <a:schemeClr val="tx1"/>
                </a:solidFill>
              </a:rPr>
              <a:t>math.pi: 3.1415926535897931.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en-US" smtClean="0"/>
              <a:t>Estrutura Condicional if/else</a:t>
            </a:r>
            <a:endParaRPr lang="en-US" altLang="zh-CN" smtClean="0">
              <a:ea typeface="SimSun" pitchFamily="2" charset="-122"/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2400" dirty="0" err="1" smtClean="0"/>
              <a:t>Exemplo</a:t>
            </a:r>
            <a:r>
              <a:rPr lang="en-US" altLang="en-US" sz="2400" dirty="0" smtClean="0"/>
              <a:t> – </a:t>
            </a:r>
            <a:r>
              <a:rPr lang="en-US" altLang="en-US" sz="2400" dirty="0" err="1" smtClean="0"/>
              <a:t>exibir</a:t>
            </a:r>
            <a:r>
              <a:rPr lang="en-US" altLang="en-US" sz="2400" dirty="0" smtClean="0"/>
              <a:t> o </a:t>
            </a:r>
            <a:r>
              <a:rPr lang="en-US" altLang="en-US" sz="2400" dirty="0" err="1" smtClean="0"/>
              <a:t>maior</a:t>
            </a:r>
            <a:r>
              <a:rPr lang="en-US" altLang="en-US" sz="2400" dirty="0" smtClean="0"/>
              <a:t> entre </a:t>
            </a:r>
            <a:r>
              <a:rPr lang="en-US" altLang="en-US" sz="2400" dirty="0" err="1" smtClean="0"/>
              <a:t>dois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números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informados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pelo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usuário</a:t>
            </a:r>
            <a:endParaRPr lang="en-US" altLang="en-US" sz="2400" dirty="0" smtClean="0"/>
          </a:p>
          <a:p>
            <a:pPr marL="1247775">
              <a:buFontTx/>
              <a:buNone/>
              <a:defRPr/>
            </a:pP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y = 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(input('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Digite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 um 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número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:'))</a:t>
            </a:r>
          </a:p>
          <a:p>
            <a:pPr marL="1247775">
              <a:buFontTx/>
              <a:buNone/>
              <a:defRPr/>
            </a:pP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x = 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(input('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Digite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outro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número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:'))</a:t>
            </a:r>
          </a:p>
          <a:p>
            <a:pPr marL="1247775">
              <a:buFontTx/>
              <a:buNone/>
              <a:defRPr/>
            </a:pP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if y&gt;x:</a:t>
            </a:r>
          </a:p>
          <a:p>
            <a:pPr marL="1247775">
              <a:buFontTx/>
              <a:buNone/>
              <a:defRPr/>
            </a:pP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    print('O 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maior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 é ', y)</a:t>
            </a:r>
          </a:p>
          <a:p>
            <a:pPr marL="1247775">
              <a:buFontTx/>
              <a:buNone/>
              <a:defRPr/>
            </a:pP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else:</a:t>
            </a:r>
          </a:p>
          <a:p>
            <a:pPr marL="1247775">
              <a:buFontTx/>
              <a:buNone/>
              <a:defRPr/>
            </a:pP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    print('O 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maior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 é ', x)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096"/>
          <p:cNvSpPr txBox="1">
            <a:spLocks noChangeArrowheads="1"/>
          </p:cNvSpPr>
          <p:nvPr/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altLang="en-US" sz="4400" dirty="0" smtClean="0">
                <a:solidFill>
                  <a:srgbClr val="000000"/>
                </a:solidFill>
              </a:rPr>
              <a:t>Conteúdo</a:t>
            </a:r>
            <a:endParaRPr lang="pt-BR" altLang="en-US" sz="4400" dirty="0">
              <a:solidFill>
                <a:srgbClr val="000000"/>
              </a:solidFill>
            </a:endParaRPr>
          </a:p>
        </p:txBody>
      </p:sp>
      <p:sp>
        <p:nvSpPr>
          <p:cNvPr id="3" name="Text Box 4097"/>
          <p:cNvSpPr txBox="1">
            <a:spLocks noChangeArrowheads="1"/>
          </p:cNvSpPr>
          <p:nvPr/>
        </p:nvSpPr>
        <p:spPr bwMode="auto">
          <a:xfrm>
            <a:off x="685800" y="1485900"/>
            <a:ext cx="80645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1313" indent="-341313">
              <a:spcBef>
                <a:spcPts val="8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Estrutura Condicional</a:t>
            </a:r>
            <a:br>
              <a:rPr lang="en-US" altLang="en-US" smtClean="0"/>
            </a:br>
            <a:r>
              <a:rPr lang="en-US" altLang="en-US" smtClean="0"/>
              <a:t>if / </a:t>
            </a:r>
            <a:r>
              <a:rPr lang="pt-BR" altLang="en-US" smtClean="0"/>
              <a:t>elif / </a:t>
            </a:r>
            <a:r>
              <a:rPr lang="en-US" altLang="en-US" smtClean="0"/>
              <a:t>else</a:t>
            </a:r>
            <a:endParaRPr lang="en-US" altLang="zh-CN" smtClean="0">
              <a:ea typeface="SimSun" pitchFamily="2" charset="-122"/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altLang="en-US" sz="2400" noProof="1" smtClean="0"/>
              <a:t>Exemplo – comparação entre dois números</a:t>
            </a:r>
          </a:p>
        </p:txBody>
      </p:sp>
      <p:sp>
        <p:nvSpPr>
          <p:cNvPr id="15364" name="Retângulo 3"/>
          <p:cNvSpPr>
            <a:spLocks noChangeArrowheads="1"/>
          </p:cNvSpPr>
          <p:nvPr/>
        </p:nvSpPr>
        <p:spPr bwMode="auto">
          <a:xfrm>
            <a:off x="1214438" y="2162175"/>
            <a:ext cx="714375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y = </a:t>
            </a:r>
            <a:r>
              <a:rPr lang="pt-BR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pt-BR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(input('Digite um número:'))</a:t>
            </a:r>
          </a:p>
          <a:p>
            <a:r>
              <a:rPr lang="pt-BR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x = </a:t>
            </a:r>
            <a:r>
              <a:rPr lang="pt-BR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pt-BR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(input('Digite outro número:'))</a:t>
            </a:r>
          </a:p>
          <a:p>
            <a:r>
              <a:rPr lang="pt-BR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pt-BR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y&gt;x:</a:t>
            </a:r>
          </a:p>
          <a:p>
            <a:r>
              <a:rPr lang="pt-BR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   </a:t>
            </a:r>
            <a:r>
              <a:rPr lang="pt-BR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print</a:t>
            </a:r>
            <a:r>
              <a:rPr lang="pt-BR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('O maior é ', y)</a:t>
            </a:r>
          </a:p>
          <a:p>
            <a:r>
              <a:rPr lang="pt-BR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elif</a:t>
            </a:r>
            <a:r>
              <a:rPr lang="pt-BR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x&gt;y:</a:t>
            </a:r>
          </a:p>
          <a:p>
            <a:r>
              <a:rPr lang="pt-BR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   </a:t>
            </a:r>
            <a:r>
              <a:rPr lang="pt-BR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print</a:t>
            </a:r>
            <a:r>
              <a:rPr lang="pt-BR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('O maior é ', x)</a:t>
            </a:r>
          </a:p>
          <a:p>
            <a:r>
              <a:rPr lang="pt-BR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else</a:t>
            </a:r>
            <a:r>
              <a:rPr lang="pt-BR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:</a:t>
            </a:r>
          </a:p>
          <a:p>
            <a:r>
              <a:rPr lang="pt-BR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   </a:t>
            </a:r>
            <a:r>
              <a:rPr lang="pt-BR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print</a:t>
            </a:r>
            <a:r>
              <a:rPr lang="pt-BR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('Números iguais.')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en-US" smtClean="0"/>
              <a:t>Operadores booleanos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BR" altLang="en-US" sz="2400" dirty="0" smtClean="0"/>
              <a:t>Exemplo  - Verificar se um número é divisível por 6</a:t>
            </a:r>
          </a:p>
          <a:p>
            <a:pPr>
              <a:buFontTx/>
              <a:buNone/>
              <a:defRPr/>
            </a:pPr>
            <a:r>
              <a:rPr lang="pt-BR" altLang="en-US" sz="2400" dirty="0" err="1" smtClean="0"/>
              <a:t>Obs</a:t>
            </a:r>
            <a:r>
              <a:rPr lang="pt-BR" altLang="en-US" sz="2400" dirty="0" smtClean="0"/>
              <a:t>: um número divisível por 6 é divisível por 2 e por 3</a:t>
            </a:r>
          </a:p>
          <a:p>
            <a:pPr marL="887413">
              <a:buFontTx/>
              <a:buNone/>
              <a:defRPr/>
            </a:pPr>
            <a:r>
              <a:rPr lang="pt-BR" altLang="en-US" sz="2200" dirty="0" smtClean="0">
                <a:latin typeface="Courier New" pitchFamily="49" charset="0"/>
                <a:cs typeface="Courier New" pitchFamily="49" charset="0"/>
              </a:rPr>
              <a:t>x = </a:t>
            </a:r>
            <a:r>
              <a:rPr lang="pt-BR" altLang="en-US" sz="22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pt-BR" altLang="en-US" sz="2200" dirty="0" smtClean="0">
                <a:latin typeface="Courier New" pitchFamily="49" charset="0"/>
                <a:cs typeface="Courier New" pitchFamily="49" charset="0"/>
              </a:rPr>
              <a:t>(input('Digite um número: '))</a:t>
            </a:r>
          </a:p>
          <a:p>
            <a:pPr marL="887413">
              <a:buFontTx/>
              <a:buNone/>
              <a:defRPr/>
            </a:pPr>
            <a:r>
              <a:rPr lang="pt-BR" altLang="en-US" sz="2200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pt-BR" altLang="en-US" sz="2200" dirty="0" smtClean="0">
                <a:latin typeface="Courier New" pitchFamily="49" charset="0"/>
                <a:cs typeface="Courier New" pitchFamily="49" charset="0"/>
              </a:rPr>
              <a:t> x%2==0 </a:t>
            </a:r>
            <a:r>
              <a:rPr lang="pt-BR" altLang="en-US" sz="22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and</a:t>
            </a:r>
            <a:r>
              <a:rPr lang="pt-BR" altLang="en-US" sz="2200" dirty="0" smtClean="0">
                <a:latin typeface="Courier New" pitchFamily="49" charset="0"/>
                <a:cs typeface="Courier New" pitchFamily="49" charset="0"/>
              </a:rPr>
              <a:t> x%3==0:</a:t>
            </a:r>
          </a:p>
          <a:p>
            <a:pPr marL="887413">
              <a:buFontTx/>
              <a:buNone/>
              <a:defRPr/>
            </a:pPr>
            <a:r>
              <a:rPr lang="pt-BR" altLang="en-US" sz="22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altLang="en-US" sz="22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pt-BR" altLang="en-US" sz="2200" dirty="0" smtClean="0">
                <a:latin typeface="Courier New" pitchFamily="49" charset="0"/>
                <a:cs typeface="Courier New" pitchFamily="49" charset="0"/>
              </a:rPr>
              <a:t>('Número divisível por 6!')</a:t>
            </a:r>
          </a:p>
          <a:p>
            <a:pPr marL="887413">
              <a:buFontTx/>
              <a:buNone/>
              <a:defRPr/>
            </a:pPr>
            <a:r>
              <a:rPr lang="pt-BR" altLang="en-US" sz="2200" dirty="0" err="1" smtClean="0">
                <a:latin typeface="Courier New" pitchFamily="49" charset="0"/>
                <a:cs typeface="Courier New" pitchFamily="49" charset="0"/>
              </a:rPr>
              <a:t>else</a:t>
            </a:r>
            <a:r>
              <a:rPr lang="pt-BR" altLang="en-US" sz="2200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887413">
              <a:buFontTx/>
              <a:buNone/>
              <a:defRPr/>
            </a:pPr>
            <a:r>
              <a:rPr lang="pt-BR" altLang="en-US" sz="22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pt-BR" altLang="en-US" sz="22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pt-BR" altLang="en-US" sz="2200" dirty="0" smtClean="0">
                <a:latin typeface="Courier New" pitchFamily="49" charset="0"/>
                <a:cs typeface="Courier New" pitchFamily="49" charset="0"/>
              </a:rPr>
              <a:t>('Não é divisível por 6.')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Operadores booleanos</a:t>
            </a:r>
          </a:p>
        </p:txBody>
      </p:sp>
      <p:sp>
        <p:nvSpPr>
          <p:cNvPr id="19459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2400" dirty="0" err="1" smtClean="0"/>
              <a:t>Exemplo</a:t>
            </a:r>
            <a:r>
              <a:rPr lang="en-US" altLang="en-US" sz="2400" dirty="0" smtClean="0"/>
              <a:t>  </a:t>
            </a:r>
          </a:p>
          <a:p>
            <a:pPr>
              <a:buFontTx/>
              <a:buNone/>
              <a:defRPr/>
            </a:pPr>
            <a:endParaRPr lang="en-US" altLang="en-US" sz="2400" dirty="0" smtClean="0"/>
          </a:p>
          <a:p>
            <a:pPr marL="985838">
              <a:buFontTx/>
              <a:buNone/>
              <a:defRPr/>
            </a:pP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x = input('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Qual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 o 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nome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 do professor? ')</a:t>
            </a:r>
          </a:p>
          <a:p>
            <a:pPr marL="985838">
              <a:buFontTx/>
              <a:buNone/>
              <a:defRPr/>
            </a:pP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if x=='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Rone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' </a:t>
            </a:r>
            <a:r>
              <a:rPr lang="en-US" altLang="en-US" sz="2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or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 x=='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rone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' </a:t>
            </a:r>
            <a:r>
              <a:rPr lang="en-US" altLang="en-US" sz="2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or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 x=='RONE':</a:t>
            </a:r>
          </a:p>
          <a:p>
            <a:pPr marL="985838">
              <a:buFontTx/>
              <a:buNone/>
              <a:defRPr/>
            </a:pP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    print('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Acertou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!')</a:t>
            </a:r>
          </a:p>
          <a:p>
            <a:pPr marL="985838">
              <a:buFontTx/>
              <a:buNone/>
              <a:defRPr/>
            </a:pP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else:</a:t>
            </a:r>
          </a:p>
          <a:p>
            <a:pPr marL="985838">
              <a:buFontTx/>
              <a:buNone/>
              <a:defRPr/>
            </a:pP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    print('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Errou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!')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en-US" smtClean="0"/>
              <a:t>Comando for/range()</a:t>
            </a:r>
          </a:p>
        </p:txBody>
      </p:sp>
      <p:sp>
        <p:nvSpPr>
          <p:cNvPr id="6147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1071563" y="1238250"/>
            <a:ext cx="7572375" cy="3086100"/>
          </a:xfrm>
        </p:spPr>
        <p:txBody>
          <a:bodyPr/>
          <a:lstStyle/>
          <a:p>
            <a:r>
              <a:rPr lang="pt-BR" altLang="en-US" sz="2200" dirty="0" smtClean="0"/>
              <a:t>1 parâmetro</a:t>
            </a:r>
          </a:p>
          <a:p>
            <a:pPr marL="514350" lvl="1" indent="0">
              <a:buFontTx/>
              <a:buNone/>
            </a:pP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for 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 in range(10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):</a:t>
            </a:r>
            <a:endParaRPr lang="en-US" altLang="en-US" sz="2200" dirty="0" smtClean="0">
              <a:latin typeface="Courier New" pitchFamily="49" charset="0"/>
              <a:cs typeface="Courier New" pitchFamily="49" charset="0"/>
            </a:endParaRPr>
          </a:p>
          <a:p>
            <a:pPr marL="514350" lvl="1" indent="0">
              <a:buFontTx/>
              <a:buNone/>
            </a:pP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	print(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pt-BR" altLang="en-US" sz="22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pt-BR" altLang="en-US" sz="2200" dirty="0" smtClean="0"/>
              <a:t>2 parâmetros</a:t>
            </a:r>
          </a:p>
          <a:p>
            <a:pPr marL="514350" lvl="1" indent="0">
              <a:buFontTx/>
              <a:buNone/>
            </a:pP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for 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 in range(</a:t>
            </a:r>
            <a:r>
              <a:rPr lang="pt-BR" altLang="en-US" sz="2200" dirty="0" smtClean="0">
                <a:latin typeface="Courier New" pitchFamily="49" charset="0"/>
                <a:cs typeface="Courier New" pitchFamily="49" charset="0"/>
              </a:rPr>
              <a:t>5,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10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):</a:t>
            </a:r>
            <a:endParaRPr lang="en-US" altLang="en-US" sz="2200" dirty="0" smtClean="0">
              <a:latin typeface="Courier New" pitchFamily="49" charset="0"/>
              <a:cs typeface="Courier New" pitchFamily="49" charset="0"/>
            </a:endParaRPr>
          </a:p>
          <a:p>
            <a:pPr marL="514350" lvl="1" indent="0">
              <a:buFontTx/>
              <a:buNone/>
            </a:pP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	print(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pt-BR" altLang="en-US" sz="2200" dirty="0" smtClean="0"/>
              <a:t>3 parâmetros</a:t>
            </a:r>
          </a:p>
          <a:p>
            <a:pPr marL="514350" lvl="1" indent="0">
              <a:buFontTx/>
              <a:buNone/>
            </a:pPr>
            <a:r>
              <a:rPr lang="pt-BR" altLang="en-US" sz="2200" dirty="0" smtClean="0">
                <a:latin typeface="Courier New" pitchFamily="49" charset="0"/>
                <a:cs typeface="Courier New" pitchFamily="49" charset="0"/>
              </a:rPr>
              <a:t>for i in range(2,10,2</a:t>
            </a:r>
            <a:r>
              <a:rPr lang="pt-BR" altLang="en-US" sz="2200" dirty="0" smtClean="0">
                <a:latin typeface="Courier New" pitchFamily="49" charset="0"/>
                <a:cs typeface="Courier New" pitchFamily="49" charset="0"/>
              </a:rPr>
              <a:t>):</a:t>
            </a:r>
            <a:endParaRPr lang="pt-BR" altLang="en-US" sz="2200" dirty="0" smtClean="0">
              <a:latin typeface="Courier New" pitchFamily="49" charset="0"/>
              <a:cs typeface="Courier New" pitchFamily="49" charset="0"/>
            </a:endParaRPr>
          </a:p>
          <a:p>
            <a:pPr marL="514350" lvl="1" indent="0">
              <a:buFontTx/>
              <a:buNone/>
            </a:pPr>
            <a:r>
              <a:rPr lang="pt-BR" altLang="en-US" sz="22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pt-BR" altLang="en-US" sz="22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pt-BR" altLang="en-US" sz="2200" dirty="0" smtClean="0">
                <a:latin typeface="Courier New" pitchFamily="49" charset="0"/>
                <a:cs typeface="Courier New" pitchFamily="49" charset="0"/>
              </a:rPr>
              <a:t>(i)</a:t>
            </a:r>
          </a:p>
          <a:p>
            <a:pPr marL="514350" lvl="1" indent="0">
              <a:buFontTx/>
              <a:buNone/>
            </a:pPr>
            <a:endParaRPr lang="pt-BR" altLang="en-US" sz="2600" b="1" dirty="0" smtClean="0"/>
          </a:p>
        </p:txBody>
      </p:sp>
      <p:sp>
        <p:nvSpPr>
          <p:cNvPr id="6148" name="Text Box 1"/>
          <p:cNvSpPr txBox="1">
            <a:spLocks noChangeArrowheads="1"/>
          </p:cNvSpPr>
          <p:nvPr/>
        </p:nvSpPr>
        <p:spPr bwMode="auto">
          <a:xfrm>
            <a:off x="5929313" y="1571625"/>
            <a:ext cx="2614612" cy="708025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r>
              <a:rPr lang="pt-BR" altLang="en-US" sz="2000">
                <a:solidFill>
                  <a:schemeClr val="tx1"/>
                </a:solidFill>
              </a:rPr>
              <a:t>Inicia com i=0 e repete enquanto i&lt;10</a:t>
            </a:r>
          </a:p>
        </p:txBody>
      </p:sp>
      <p:cxnSp>
        <p:nvCxnSpPr>
          <p:cNvPr id="8" name="Straight Arrow Connector 2"/>
          <p:cNvCxnSpPr>
            <a:stCxn id="6148" idx="1"/>
          </p:cNvCxnSpPr>
          <p:nvPr/>
        </p:nvCxnSpPr>
        <p:spPr bwMode="auto">
          <a:xfrm rot="10800000" flipV="1">
            <a:off x="5143500" y="1925638"/>
            <a:ext cx="785813" cy="31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0" name="Text Box 4"/>
          <p:cNvSpPr txBox="1">
            <a:spLocks noChangeArrowheads="1"/>
          </p:cNvSpPr>
          <p:nvPr/>
        </p:nvSpPr>
        <p:spPr bwMode="auto">
          <a:xfrm>
            <a:off x="5929313" y="2928938"/>
            <a:ext cx="2571750" cy="708025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000">
                <a:solidFill>
                  <a:schemeClr val="tx1"/>
                </a:solidFill>
              </a:rPr>
              <a:t>Inicia com i=</a:t>
            </a:r>
            <a:r>
              <a:rPr lang="pt-BR" altLang="en-US" sz="2000">
                <a:solidFill>
                  <a:schemeClr val="tx1"/>
                </a:solidFill>
              </a:rPr>
              <a:t>5</a:t>
            </a:r>
            <a:r>
              <a:rPr lang="en-US" altLang="en-US" sz="2000">
                <a:solidFill>
                  <a:schemeClr val="tx1"/>
                </a:solidFill>
              </a:rPr>
              <a:t> e repete enquanto i&lt;10</a:t>
            </a:r>
          </a:p>
        </p:txBody>
      </p:sp>
      <p:cxnSp>
        <p:nvCxnSpPr>
          <p:cNvPr id="17" name="Conector de seta reta 16"/>
          <p:cNvCxnSpPr>
            <a:stCxn id="6150" idx="1"/>
          </p:cNvCxnSpPr>
          <p:nvPr/>
        </p:nvCxnSpPr>
        <p:spPr>
          <a:xfrm rot="10800000" flipV="1">
            <a:off x="5214938" y="3282950"/>
            <a:ext cx="714375" cy="31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5638583" y="4000500"/>
            <a:ext cx="3422868" cy="1016000"/>
            <a:chOff x="6841" y="5975"/>
            <a:chExt cx="6009" cy="2130"/>
          </a:xfrm>
        </p:grpSpPr>
        <p:sp>
          <p:nvSpPr>
            <p:cNvPr id="6153" name="Text Box 7"/>
            <p:cNvSpPr txBox="1">
              <a:spLocks noChangeArrowheads="1"/>
            </p:cNvSpPr>
            <p:nvPr/>
          </p:nvSpPr>
          <p:spPr bwMode="auto">
            <a:xfrm>
              <a:off x="7429" y="5975"/>
              <a:ext cx="5421" cy="213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en-US" sz="2000">
                  <a:solidFill>
                    <a:schemeClr val="tx1"/>
                  </a:solidFill>
                </a:rPr>
                <a:t>Inicia com i=</a:t>
              </a:r>
              <a:r>
                <a:rPr lang="pt-BR" altLang="en-US" sz="2000">
                  <a:solidFill>
                    <a:schemeClr val="tx1"/>
                  </a:solidFill>
                </a:rPr>
                <a:t>2,</a:t>
              </a:r>
              <a:r>
                <a:rPr lang="en-US" altLang="en-US" sz="2000">
                  <a:solidFill>
                    <a:schemeClr val="tx1"/>
                  </a:solidFill>
                </a:rPr>
                <a:t> repete enquanto i&lt;10 </a:t>
              </a:r>
              <a:r>
                <a:rPr lang="pt-BR" altLang="en-US" sz="2000">
                  <a:solidFill>
                    <a:schemeClr val="tx1"/>
                  </a:solidFill>
                </a:rPr>
                <a:t>e incrementa o valor de i de 2 em 2</a:t>
              </a:r>
            </a:p>
          </p:txBody>
        </p:sp>
        <p:cxnSp>
          <p:nvCxnSpPr>
            <p:cNvPr id="13" name="Straight Arrow Connector 8"/>
            <p:cNvCxnSpPr>
              <a:stCxn id="6153" idx="1"/>
            </p:cNvCxnSpPr>
            <p:nvPr/>
          </p:nvCxnSpPr>
          <p:spPr>
            <a:xfrm rot="10800000" flipV="1">
              <a:off x="6841" y="7040"/>
              <a:ext cx="588" cy="4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</a:t>
            </a:r>
            <a:r>
              <a:rPr lang="en-US" altLang="zh-CN" smtClean="0">
                <a:ea typeface="SimSun" pitchFamily="2" charset="-122"/>
              </a:rPr>
              <a:t>epetição </a:t>
            </a:r>
            <a:r>
              <a:rPr lang="en-US" altLang="en-US" smtClean="0"/>
              <a:t>com while</a:t>
            </a:r>
            <a:endParaRPr lang="en-US" altLang="zh-CN" smtClean="0">
              <a:ea typeface="SimSun" pitchFamily="2" charset="-122"/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2800" dirty="0" err="1" smtClean="0"/>
              <a:t>Exemplo</a:t>
            </a:r>
            <a:r>
              <a:rPr lang="en-US" altLang="en-US" sz="2800" dirty="0" smtClean="0"/>
              <a:t>: </a:t>
            </a:r>
            <a:r>
              <a:rPr lang="en-US" altLang="en-US" sz="2800" dirty="0" err="1" smtClean="0"/>
              <a:t>controlando</a:t>
            </a:r>
            <a:r>
              <a:rPr lang="en-US" altLang="en-US" sz="2800" dirty="0" smtClean="0"/>
              <a:t> a </a:t>
            </a:r>
            <a:r>
              <a:rPr lang="en-US" altLang="en-US" sz="2800" dirty="0" err="1" smtClean="0"/>
              <a:t>repetição</a:t>
            </a:r>
            <a:endParaRPr lang="en-US" altLang="en-US" sz="2800" dirty="0" smtClean="0"/>
          </a:p>
          <a:p>
            <a:pPr marL="803275">
              <a:buFontTx/>
              <a:buNone/>
              <a:defRPr/>
            </a:pP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a = 0</a:t>
            </a:r>
          </a:p>
          <a:p>
            <a:pPr marL="803275">
              <a:buFontTx/>
              <a:buNone/>
              <a:defRPr/>
            </a:pP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nome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 = input("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Qual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seu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nome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?")</a:t>
            </a:r>
          </a:p>
          <a:p>
            <a:pPr marL="803275">
              <a:buFontTx/>
              <a:buNone/>
              <a:defRPr/>
            </a:pP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rep = 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(input("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Quantas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repetições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?"))</a:t>
            </a:r>
          </a:p>
          <a:p>
            <a:pPr marL="803275">
              <a:buFontTx/>
              <a:buNone/>
              <a:defRPr/>
            </a:pP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while a&lt;rep:</a:t>
            </a:r>
          </a:p>
          <a:p>
            <a:pPr marL="803275">
              <a:buFontTx/>
              <a:buNone/>
              <a:defRPr/>
            </a:pP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      print(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nome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803275">
              <a:buFontTx/>
              <a:buNone/>
              <a:defRPr/>
            </a:pP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      a = a + 1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en-US" smtClean="0"/>
              <a:t>Comando break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685800" y="1060450"/>
            <a:ext cx="7772400" cy="3086100"/>
          </a:xfrm>
        </p:spPr>
        <p:txBody>
          <a:bodyPr/>
          <a:lstStyle/>
          <a:p>
            <a:r>
              <a:rPr lang="en-US" altLang="en-US" sz="2400" dirty="0" err="1" smtClean="0"/>
              <a:t>Exemplo</a:t>
            </a:r>
            <a:r>
              <a:rPr lang="en-US" altLang="en-US" sz="2400" dirty="0" smtClean="0"/>
              <a:t> </a:t>
            </a:r>
          </a:p>
          <a:p>
            <a:pPr>
              <a:buFontTx/>
              <a:buNone/>
            </a:pP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while(True):</a:t>
            </a:r>
          </a:p>
          <a:p>
            <a:pPr>
              <a:buFontTx/>
              <a:buNone/>
            </a:pP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      x = input("</a:t>
            </a:r>
            <a:r>
              <a:rPr lang="en-US" altLang="en-US" sz="2000" dirty="0" err="1" smtClean="0">
                <a:latin typeface="Courier New" pitchFamily="49" charset="0"/>
                <a:cs typeface="Courier New" pitchFamily="49" charset="0"/>
              </a:rPr>
              <a:t>Qual</a:t>
            </a: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 a </a:t>
            </a:r>
            <a:r>
              <a:rPr lang="en-US" altLang="en-US" sz="2000" dirty="0" err="1" smtClean="0">
                <a:latin typeface="Courier New" pitchFamily="49" charset="0"/>
                <a:cs typeface="Courier New" pitchFamily="49" charset="0"/>
              </a:rPr>
              <a:t>cor</a:t>
            </a: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 do </a:t>
            </a:r>
            <a:r>
              <a:rPr lang="en-US" altLang="en-US" sz="2000" dirty="0" err="1" smtClean="0">
                <a:latin typeface="Courier New" pitchFamily="49" charset="0"/>
                <a:cs typeface="Courier New" pitchFamily="49" charset="0"/>
              </a:rPr>
              <a:t>cavalo</a:t>
            </a: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en-US" sz="2000" dirty="0" err="1" smtClean="0">
                <a:latin typeface="Courier New" pitchFamily="49" charset="0"/>
                <a:cs typeface="Courier New" pitchFamily="49" charset="0"/>
              </a:rPr>
              <a:t>branco</a:t>
            </a: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 de</a:t>
            </a:r>
          </a:p>
          <a:p>
            <a:pPr>
              <a:buFontTx/>
              <a:buNone/>
            </a:pP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                                     </a:t>
            </a:r>
            <a:r>
              <a:rPr lang="en-US" altLang="en-US" sz="2000" dirty="0" err="1" smtClean="0">
                <a:latin typeface="Courier New" pitchFamily="49" charset="0"/>
                <a:cs typeface="Courier New" pitchFamily="49" charset="0"/>
              </a:rPr>
              <a:t>Napoleão</a:t>
            </a: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?")</a:t>
            </a:r>
          </a:p>
          <a:p>
            <a:pPr>
              <a:buFontTx/>
              <a:buNone/>
            </a:pP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      if x == "</a:t>
            </a:r>
            <a:r>
              <a:rPr lang="en-US" altLang="en-US" sz="2000" dirty="0" err="1" smtClean="0">
                <a:latin typeface="Courier New" pitchFamily="49" charset="0"/>
                <a:cs typeface="Courier New" pitchFamily="49" charset="0"/>
              </a:rPr>
              <a:t>branco</a:t>
            </a: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":</a:t>
            </a:r>
          </a:p>
          <a:p>
            <a:pPr>
              <a:buFontTx/>
              <a:buNone/>
            </a:pP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            print("</a:t>
            </a:r>
            <a:r>
              <a:rPr lang="en-US" altLang="en-US" sz="2000" dirty="0" err="1" smtClean="0">
                <a:latin typeface="Courier New" pitchFamily="49" charset="0"/>
                <a:cs typeface="Courier New" pitchFamily="49" charset="0"/>
              </a:rPr>
              <a:t>Parabéns</a:t>
            </a: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!!!!")</a:t>
            </a:r>
          </a:p>
          <a:p>
            <a:pPr>
              <a:buFontTx/>
              <a:buNone/>
            </a:pP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            break</a:t>
            </a:r>
          </a:p>
          <a:p>
            <a:pPr>
              <a:buFontTx/>
              <a:buNone/>
            </a:pP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      print("</a:t>
            </a:r>
            <a:r>
              <a:rPr lang="en-US" altLang="en-US" sz="2000" dirty="0" err="1" smtClean="0">
                <a:latin typeface="Courier New" pitchFamily="49" charset="0"/>
                <a:cs typeface="Courier New" pitchFamily="49" charset="0"/>
              </a:rPr>
              <a:t>Tente</a:t>
            </a: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en-US" sz="2000" dirty="0" err="1" smtClean="0">
                <a:latin typeface="Courier New" pitchFamily="49" charset="0"/>
                <a:cs typeface="Courier New" pitchFamily="49" charset="0"/>
              </a:rPr>
              <a:t>novamente</a:t>
            </a: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altLang="en-US" sz="2000" dirty="0" err="1" smtClean="0">
                <a:latin typeface="Courier New" pitchFamily="49" charset="0"/>
                <a:cs typeface="Courier New" pitchFamily="49" charset="0"/>
              </a:rPr>
              <a:t>pense</a:t>
            </a: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en-US" sz="2000" dirty="0" err="1" smtClean="0">
                <a:latin typeface="Courier New" pitchFamily="49" charset="0"/>
                <a:cs typeface="Courier New" pitchFamily="49" charset="0"/>
              </a:rPr>
              <a:t>bem</a:t>
            </a: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!")</a:t>
            </a:r>
          </a:p>
          <a:p>
            <a:pPr>
              <a:buFontTx/>
              <a:buNone/>
            </a:pP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print("Final de </a:t>
            </a:r>
            <a:r>
              <a:rPr lang="en-US" altLang="en-US" sz="2000" dirty="0" err="1" smtClean="0">
                <a:latin typeface="Courier New" pitchFamily="49" charset="0"/>
                <a:cs typeface="Courier New" pitchFamily="49" charset="0"/>
              </a:rPr>
              <a:t>programa</a:t>
            </a: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,")</a:t>
            </a:r>
          </a:p>
          <a:p>
            <a:endParaRPr lang="en-US" alt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en-US" smtClean="0"/>
              <a:t>Funções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28625" y="1485900"/>
            <a:ext cx="8429625" cy="3086100"/>
          </a:xfrm>
        </p:spPr>
        <p:txBody>
          <a:bodyPr/>
          <a:lstStyle/>
          <a:p>
            <a:r>
              <a:rPr lang="en-US" altLang="en-US" sz="2400" dirty="0" err="1" smtClean="0"/>
              <a:t>Exemplo</a:t>
            </a:r>
            <a:r>
              <a:rPr lang="en-US" altLang="en-US" sz="2400" dirty="0" smtClean="0"/>
              <a:t>  (</a:t>
            </a:r>
            <a:r>
              <a:rPr lang="en-US" altLang="en-US" sz="2400" dirty="0" err="1" smtClean="0"/>
              <a:t>função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que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calcula</a:t>
            </a:r>
            <a:r>
              <a:rPr lang="en-US" altLang="en-US" sz="2400" dirty="0" smtClean="0"/>
              <a:t> a </a:t>
            </a:r>
            <a:r>
              <a:rPr lang="en-US" altLang="en-US" sz="2400" dirty="0" err="1" smtClean="0"/>
              <a:t>área</a:t>
            </a:r>
            <a:r>
              <a:rPr lang="en-US" altLang="en-US" sz="2400" dirty="0" smtClean="0"/>
              <a:t> de um </a:t>
            </a:r>
            <a:r>
              <a:rPr lang="en-US" altLang="en-US" sz="2400" dirty="0" err="1" smtClean="0"/>
              <a:t>círculo</a:t>
            </a:r>
            <a:r>
              <a:rPr lang="en-US" altLang="en-US" sz="2400" dirty="0" smtClean="0"/>
              <a:t>)</a:t>
            </a:r>
          </a:p>
          <a:p>
            <a:pPr>
              <a:buFontTx/>
              <a:buNone/>
            </a:pP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def </a:t>
            </a:r>
            <a:r>
              <a:rPr lang="en-US" altLang="en-US" sz="2000" dirty="0" err="1" smtClean="0">
                <a:latin typeface="Courier New" pitchFamily="49" charset="0"/>
                <a:cs typeface="Courier New" pitchFamily="49" charset="0"/>
              </a:rPr>
              <a:t>areacirculo</a:t>
            </a: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en-US" sz="2000" dirty="0" err="1" smtClean="0">
                <a:latin typeface="Courier New" pitchFamily="49" charset="0"/>
                <a:cs typeface="Courier New" pitchFamily="49" charset="0"/>
              </a:rPr>
              <a:t>raio</a:t>
            </a: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):</a:t>
            </a:r>
          </a:p>
          <a:p>
            <a:pPr>
              <a:buFontTx/>
              <a:buNone/>
            </a:pP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  return 3.14 * </a:t>
            </a:r>
            <a:r>
              <a:rPr lang="en-US" altLang="en-US" sz="2000" dirty="0" err="1" smtClean="0">
                <a:latin typeface="Courier New" pitchFamily="49" charset="0"/>
                <a:cs typeface="Courier New" pitchFamily="49" charset="0"/>
              </a:rPr>
              <a:t>raio</a:t>
            </a: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 * </a:t>
            </a:r>
            <a:r>
              <a:rPr lang="en-US" altLang="en-US" sz="2000" dirty="0" err="1" smtClean="0">
                <a:latin typeface="Courier New" pitchFamily="49" charset="0"/>
                <a:cs typeface="Courier New" pitchFamily="49" charset="0"/>
              </a:rPr>
              <a:t>raio</a:t>
            </a:r>
            <a:endParaRPr lang="en-US" altLang="en-US" sz="2000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Tx/>
              <a:buNone/>
            </a:pPr>
            <a:endParaRPr lang="en-US" altLang="en-US" sz="2000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Tx/>
              <a:buNone/>
            </a:pP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r = float(input("</a:t>
            </a:r>
            <a:r>
              <a:rPr lang="en-US" altLang="en-US" sz="2000" dirty="0" err="1" smtClean="0">
                <a:latin typeface="Courier New" pitchFamily="49" charset="0"/>
                <a:cs typeface="Courier New" pitchFamily="49" charset="0"/>
              </a:rPr>
              <a:t>Digite</a:t>
            </a: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 o </a:t>
            </a:r>
            <a:r>
              <a:rPr lang="en-US" altLang="en-US" sz="2000" dirty="0" err="1" smtClean="0">
                <a:latin typeface="Courier New" pitchFamily="49" charset="0"/>
                <a:cs typeface="Courier New" pitchFamily="49" charset="0"/>
              </a:rPr>
              <a:t>raio</a:t>
            </a: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 de um </a:t>
            </a:r>
            <a:r>
              <a:rPr lang="en-US" altLang="en-US" sz="2000" dirty="0" err="1" smtClean="0">
                <a:latin typeface="Courier New" pitchFamily="49" charset="0"/>
                <a:cs typeface="Courier New" pitchFamily="49" charset="0"/>
              </a:rPr>
              <a:t>círculo</a:t>
            </a: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:"))</a:t>
            </a:r>
          </a:p>
          <a:p>
            <a:pPr>
              <a:buFontTx/>
              <a:buNone/>
            </a:pP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a = </a:t>
            </a:r>
            <a:r>
              <a:rPr lang="en-US" altLang="en-US" sz="2000" dirty="0" err="1" smtClean="0">
                <a:latin typeface="Courier New" pitchFamily="49" charset="0"/>
                <a:cs typeface="Courier New" pitchFamily="49" charset="0"/>
              </a:rPr>
              <a:t>areacirculo</a:t>
            </a: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(r)</a:t>
            </a:r>
          </a:p>
          <a:p>
            <a:pPr>
              <a:buFontTx/>
              <a:buNone/>
            </a:pP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print(a)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4429125" y="1947863"/>
            <a:ext cx="3929063" cy="584200"/>
            <a:chOff x="1371" y="5678"/>
            <a:chExt cx="12835" cy="1233"/>
          </a:xfrm>
        </p:grpSpPr>
        <p:sp>
          <p:nvSpPr>
            <p:cNvPr id="8206" name="Text Box 4"/>
            <p:cNvSpPr txBox="1">
              <a:spLocks noChangeArrowheads="1"/>
            </p:cNvSpPr>
            <p:nvPr/>
          </p:nvSpPr>
          <p:spPr bwMode="auto">
            <a:xfrm>
              <a:off x="7655" y="5678"/>
              <a:ext cx="6551" cy="123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t-BR" altLang="en-US" sz="1600" dirty="0">
                  <a:solidFill>
                    <a:schemeClr val="tx1"/>
                  </a:solidFill>
                </a:rPr>
                <a:t>Definição com apenas um parâmetro</a:t>
              </a:r>
            </a:p>
          </p:txBody>
        </p:sp>
        <p:cxnSp>
          <p:nvCxnSpPr>
            <p:cNvPr id="6" name="Straight Arrow Connector 5"/>
            <p:cNvCxnSpPr>
              <a:stCxn id="8206" idx="1"/>
            </p:cNvCxnSpPr>
            <p:nvPr/>
          </p:nvCxnSpPr>
          <p:spPr>
            <a:xfrm rot="10800000">
              <a:off x="1371" y="6090"/>
              <a:ext cx="6285" cy="20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3"/>
          <p:cNvGrpSpPr>
            <a:grpSpLocks/>
          </p:cNvGrpSpPr>
          <p:nvPr/>
        </p:nvGrpSpPr>
        <p:grpSpPr bwMode="auto">
          <a:xfrm>
            <a:off x="2928938" y="3786188"/>
            <a:ext cx="2770187" cy="1085850"/>
            <a:chOff x="5163" y="4140"/>
            <a:chExt cx="9043" cy="2287"/>
          </a:xfrm>
        </p:grpSpPr>
        <p:sp>
          <p:nvSpPr>
            <p:cNvPr id="8204" name="Text Box 4"/>
            <p:cNvSpPr txBox="1">
              <a:spLocks noChangeArrowheads="1"/>
            </p:cNvSpPr>
            <p:nvPr/>
          </p:nvSpPr>
          <p:spPr bwMode="auto">
            <a:xfrm>
              <a:off x="7655" y="5194"/>
              <a:ext cx="6551" cy="123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en-US" sz="1600">
                  <a:solidFill>
                    <a:schemeClr val="tx1"/>
                  </a:solidFill>
                </a:rPr>
                <a:t>Chamada com apenas um parâmetro</a:t>
              </a:r>
            </a:p>
          </p:txBody>
        </p:sp>
        <p:cxnSp>
          <p:nvCxnSpPr>
            <p:cNvPr id="5" name="Straight Arrow Connector 4"/>
            <p:cNvCxnSpPr/>
            <p:nvPr/>
          </p:nvCxnSpPr>
          <p:spPr>
            <a:xfrm rot="16200000" flipV="1">
              <a:off x="5553" y="3750"/>
              <a:ext cx="1712" cy="2493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5786438" y="2733675"/>
            <a:ext cx="2555875" cy="338138"/>
            <a:chOff x="5862" y="5194"/>
            <a:chExt cx="8344" cy="714"/>
          </a:xfrm>
        </p:grpSpPr>
        <p:sp>
          <p:nvSpPr>
            <p:cNvPr id="8202" name="Text Box 4"/>
            <p:cNvSpPr txBox="1">
              <a:spLocks noChangeArrowheads="1"/>
            </p:cNvSpPr>
            <p:nvPr/>
          </p:nvSpPr>
          <p:spPr bwMode="auto">
            <a:xfrm>
              <a:off x="7655" y="5194"/>
              <a:ext cx="6551" cy="71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t-BR" altLang="en-US" sz="1600">
                  <a:solidFill>
                    <a:schemeClr val="tx1"/>
                  </a:solidFill>
                </a:rPr>
                <a:t>Espaço opcional</a:t>
              </a:r>
            </a:p>
          </p:txBody>
        </p:sp>
        <p:cxnSp>
          <p:nvCxnSpPr>
            <p:cNvPr id="9" name="Straight Arrow Connector 8"/>
            <p:cNvCxnSpPr>
              <a:stCxn id="8202" idx="1"/>
            </p:cNvCxnSpPr>
            <p:nvPr/>
          </p:nvCxnSpPr>
          <p:spPr>
            <a:xfrm rot="10800000" flipV="1">
              <a:off x="5862" y="5553"/>
              <a:ext cx="1793" cy="1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3"/>
          <p:cNvGrpSpPr>
            <a:grpSpLocks/>
          </p:cNvGrpSpPr>
          <p:nvPr/>
        </p:nvGrpSpPr>
        <p:grpSpPr bwMode="auto">
          <a:xfrm>
            <a:off x="6000750" y="3429000"/>
            <a:ext cx="2816225" cy="766763"/>
            <a:chOff x="5476" y="4512"/>
            <a:chExt cx="8730" cy="1609"/>
          </a:xfrm>
        </p:grpSpPr>
        <p:sp>
          <p:nvSpPr>
            <p:cNvPr id="8200" name="Text Box 4"/>
            <p:cNvSpPr txBox="1">
              <a:spLocks noChangeArrowheads="1"/>
            </p:cNvSpPr>
            <p:nvPr/>
          </p:nvSpPr>
          <p:spPr bwMode="auto">
            <a:xfrm>
              <a:off x="7655" y="5411"/>
              <a:ext cx="6551" cy="71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t-BR" altLang="en-US" sz="1600">
                  <a:solidFill>
                    <a:schemeClr val="tx1"/>
                  </a:solidFill>
                </a:rPr>
                <a:t>Início da execução</a:t>
              </a:r>
            </a:p>
          </p:txBody>
        </p:sp>
        <p:cxnSp>
          <p:nvCxnSpPr>
            <p:cNvPr id="25" name="Straight Arrow Connector 5"/>
            <p:cNvCxnSpPr/>
            <p:nvPr/>
          </p:nvCxnSpPr>
          <p:spPr>
            <a:xfrm rot="10800000">
              <a:off x="5476" y="4512"/>
              <a:ext cx="2180" cy="1283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 noChangeArrowheads="1"/>
          </p:cNvSpPr>
          <p:nvPr>
            <p:ph type="title"/>
          </p:nvPr>
        </p:nvSpPr>
        <p:spPr>
          <a:xfrm>
            <a:off x="4714875" y="71438"/>
            <a:ext cx="4386263" cy="857250"/>
          </a:xfrm>
        </p:spPr>
        <p:txBody>
          <a:bodyPr/>
          <a:lstStyle/>
          <a:p>
            <a:r>
              <a:rPr lang="pt-BR" altLang="en-US" smtClean="0"/>
              <a:t>Comando return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214313" y="214313"/>
            <a:ext cx="7772400" cy="30861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def </a:t>
            </a:r>
            <a:r>
              <a:rPr lang="en-US" altLang="en-US" sz="2000" dirty="0" err="1" smtClean="0">
                <a:latin typeface="Courier New" pitchFamily="49" charset="0"/>
                <a:cs typeface="Courier New" pitchFamily="49" charset="0"/>
              </a:rPr>
              <a:t>maior</a:t>
            </a: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(n1,n2,n3):</a:t>
            </a:r>
          </a:p>
          <a:p>
            <a:pPr>
              <a:buFontTx/>
              <a:buNone/>
            </a:pP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  if n1&gt;=n2 and n1&gt;=n3:</a:t>
            </a:r>
          </a:p>
          <a:p>
            <a:pPr>
              <a:buFontTx/>
              <a:buNone/>
            </a:pP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    return n1</a:t>
            </a:r>
          </a:p>
          <a:p>
            <a:pPr>
              <a:buFontTx/>
              <a:buNone/>
            </a:pP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  if n2&gt;=n1 and n2&gt;=n3:</a:t>
            </a:r>
          </a:p>
          <a:p>
            <a:pPr>
              <a:buFontTx/>
              <a:buNone/>
            </a:pP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    return n2</a:t>
            </a:r>
          </a:p>
          <a:p>
            <a:pPr>
              <a:buFontTx/>
              <a:buNone/>
            </a:pP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  if n3&gt;=n1 and n3&gt;=n2:</a:t>
            </a:r>
          </a:p>
          <a:p>
            <a:pPr>
              <a:buFontTx/>
              <a:buNone/>
            </a:pP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    return n3</a:t>
            </a:r>
          </a:p>
          <a:p>
            <a:pPr>
              <a:buFontTx/>
              <a:buNone/>
            </a:pP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a = </a:t>
            </a:r>
            <a:r>
              <a:rPr lang="en-US" alt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(input("</a:t>
            </a:r>
            <a:r>
              <a:rPr lang="en-US" altLang="en-US" sz="2000" dirty="0" err="1" smtClean="0">
                <a:latin typeface="Courier New" pitchFamily="49" charset="0"/>
                <a:cs typeface="Courier New" pitchFamily="49" charset="0"/>
              </a:rPr>
              <a:t>Digite</a:t>
            </a: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 um </a:t>
            </a:r>
            <a:r>
              <a:rPr lang="en-US" altLang="en-US" sz="2000" dirty="0" err="1" smtClean="0">
                <a:latin typeface="Courier New" pitchFamily="49" charset="0"/>
                <a:cs typeface="Courier New" pitchFamily="49" charset="0"/>
              </a:rPr>
              <a:t>número</a:t>
            </a: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:"))</a:t>
            </a:r>
          </a:p>
          <a:p>
            <a:pPr>
              <a:buFontTx/>
              <a:buNone/>
            </a:pP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b = </a:t>
            </a:r>
            <a:r>
              <a:rPr lang="en-US" alt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(input("</a:t>
            </a:r>
            <a:r>
              <a:rPr lang="en-US" altLang="en-US" sz="2000" dirty="0" err="1" smtClean="0">
                <a:latin typeface="Courier New" pitchFamily="49" charset="0"/>
                <a:cs typeface="Courier New" pitchFamily="49" charset="0"/>
              </a:rPr>
              <a:t>Digite</a:t>
            </a: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 um </a:t>
            </a:r>
            <a:r>
              <a:rPr lang="en-US" altLang="en-US" sz="2000" dirty="0" err="1" smtClean="0">
                <a:latin typeface="Courier New" pitchFamily="49" charset="0"/>
                <a:cs typeface="Courier New" pitchFamily="49" charset="0"/>
              </a:rPr>
              <a:t>número</a:t>
            </a: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:"))</a:t>
            </a:r>
          </a:p>
          <a:p>
            <a:pPr>
              <a:buFontTx/>
              <a:buNone/>
            </a:pP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c = </a:t>
            </a:r>
            <a:r>
              <a:rPr lang="en-US" alt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(input("</a:t>
            </a:r>
            <a:r>
              <a:rPr lang="en-US" altLang="en-US" sz="2000" dirty="0" err="1" smtClean="0">
                <a:latin typeface="Courier New" pitchFamily="49" charset="0"/>
                <a:cs typeface="Courier New" pitchFamily="49" charset="0"/>
              </a:rPr>
              <a:t>Digite</a:t>
            </a: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 um </a:t>
            </a:r>
            <a:r>
              <a:rPr lang="en-US" altLang="en-US" sz="2000" dirty="0" err="1" smtClean="0">
                <a:latin typeface="Courier New" pitchFamily="49" charset="0"/>
                <a:cs typeface="Courier New" pitchFamily="49" charset="0"/>
              </a:rPr>
              <a:t>número</a:t>
            </a: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:"))</a:t>
            </a:r>
          </a:p>
          <a:p>
            <a:pPr>
              <a:buFontTx/>
              <a:buNone/>
            </a:pP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print(</a:t>
            </a:r>
            <a:r>
              <a:rPr lang="en-US" altLang="en-US" sz="2000" dirty="0" err="1" smtClean="0">
                <a:latin typeface="Courier New" pitchFamily="49" charset="0"/>
                <a:cs typeface="Courier New" pitchFamily="49" charset="0"/>
              </a:rPr>
              <a:t>maior</a:t>
            </a: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en-US" sz="2000" dirty="0" err="1" smtClean="0">
                <a:latin typeface="Courier New" pitchFamily="49" charset="0"/>
                <a:cs typeface="Courier New" pitchFamily="49" charset="0"/>
              </a:rPr>
              <a:t>a,b,c</a:t>
            </a: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))</a:t>
            </a:r>
          </a:p>
          <a:p>
            <a:endParaRPr lang="en-US" alt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2292" name="Retângulo 5"/>
          <p:cNvSpPr>
            <a:spLocks noChangeArrowheads="1"/>
          </p:cNvSpPr>
          <p:nvPr/>
        </p:nvSpPr>
        <p:spPr bwMode="auto">
          <a:xfrm>
            <a:off x="5143500" y="857250"/>
            <a:ext cx="40005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000"/>
              <a:t>Exemplo 2 – Função que verifica o maior entre três números</a:t>
            </a:r>
            <a:endParaRPr lang="pt-BR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en-US" smtClean="0"/>
              <a:t>Parâmetro Opcional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smtClean="0"/>
              <a:t>Basta colocar um valor no parâmetro ao definir a função</a:t>
            </a:r>
          </a:p>
          <a:p>
            <a:r>
              <a:rPr lang="en-US" altLang="en-US" sz="2400" smtClean="0"/>
              <a:t>Exemplo</a:t>
            </a:r>
          </a:p>
          <a:p>
            <a:endParaRPr lang="en-US" altLang="en-US" sz="2400" smtClean="0"/>
          </a:p>
          <a:p>
            <a:pPr>
              <a:buFontTx/>
              <a:buNone/>
            </a:pPr>
            <a:r>
              <a:rPr lang="en-US" altLang="en-US" sz="2400" smtClean="0">
                <a:latin typeface="Courier New" pitchFamily="49" charset="0"/>
                <a:cs typeface="Courier New" pitchFamily="49" charset="0"/>
              </a:rPr>
              <a:t>def somar(a,b,c=0):</a:t>
            </a:r>
          </a:p>
          <a:p>
            <a:pPr>
              <a:buFontTx/>
              <a:buNone/>
            </a:pPr>
            <a:r>
              <a:rPr lang="en-US" altLang="en-US" sz="2400" smtClean="0">
                <a:latin typeface="Courier New" pitchFamily="49" charset="0"/>
                <a:cs typeface="Courier New" pitchFamily="49" charset="0"/>
              </a:rPr>
              <a:t>  return a+b+c</a:t>
            </a:r>
          </a:p>
          <a:p>
            <a:pPr>
              <a:buFontTx/>
              <a:buNone/>
            </a:pPr>
            <a:r>
              <a:rPr lang="en-US" altLang="en-US" sz="2400" smtClean="0">
                <a:latin typeface="Courier New" pitchFamily="49" charset="0"/>
                <a:cs typeface="Courier New" pitchFamily="49" charset="0"/>
              </a:rPr>
              <a:t>s = somar(1,2)</a:t>
            </a:r>
          </a:p>
          <a:p>
            <a:pPr>
              <a:buFontTx/>
              <a:buNone/>
            </a:pPr>
            <a:r>
              <a:rPr lang="en-US" altLang="en-US" sz="2400" smtClean="0">
                <a:latin typeface="Courier New" pitchFamily="49" charset="0"/>
                <a:cs typeface="Courier New" pitchFamily="49" charset="0"/>
              </a:rPr>
              <a:t>print(s)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327565" y="3711575"/>
            <a:ext cx="5744998" cy="646113"/>
            <a:chOff x="5472" y="5307"/>
            <a:chExt cx="8734" cy="1354"/>
          </a:xfrm>
        </p:grpSpPr>
        <p:sp>
          <p:nvSpPr>
            <p:cNvPr id="18440" name="Text Box 4"/>
            <p:cNvSpPr txBox="1">
              <a:spLocks noChangeArrowheads="1"/>
            </p:cNvSpPr>
            <p:nvPr/>
          </p:nvSpPr>
          <p:spPr bwMode="auto">
            <a:xfrm>
              <a:off x="7655" y="5307"/>
              <a:ext cx="6551" cy="135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t-BR" altLang="en-US" sz="1800">
                  <a:solidFill>
                    <a:schemeClr val="tx1"/>
                  </a:solidFill>
                </a:rPr>
                <a:t>Chame a função da seguinte forma:</a:t>
              </a:r>
            </a:p>
            <a:p>
              <a:r>
                <a:rPr lang="pt-BR" altLang="en-US" sz="1800">
                  <a:solidFill>
                    <a:schemeClr val="tx1"/>
                  </a:solidFill>
                </a:rPr>
                <a:t>s = somar(1,2,3)</a:t>
              </a:r>
            </a:p>
          </p:txBody>
        </p:sp>
        <p:cxnSp>
          <p:nvCxnSpPr>
            <p:cNvPr id="6" name="Straight Arrow Connector 5"/>
            <p:cNvCxnSpPr>
              <a:stCxn id="18440" idx="1"/>
            </p:cNvCxnSpPr>
            <p:nvPr/>
          </p:nvCxnSpPr>
          <p:spPr>
            <a:xfrm rot="10800000" flipV="1">
              <a:off x="5472" y="5984"/>
              <a:ext cx="2183" cy="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3"/>
          <p:cNvGrpSpPr>
            <a:grpSpLocks/>
          </p:cNvGrpSpPr>
          <p:nvPr/>
        </p:nvGrpSpPr>
        <p:grpSpPr bwMode="auto">
          <a:xfrm>
            <a:off x="4286250" y="2730500"/>
            <a:ext cx="4768850" cy="646113"/>
            <a:chOff x="6954" y="5307"/>
            <a:chExt cx="7252" cy="1354"/>
          </a:xfrm>
        </p:grpSpPr>
        <p:sp>
          <p:nvSpPr>
            <p:cNvPr id="18438" name="Text Box 4"/>
            <p:cNvSpPr txBox="1">
              <a:spLocks noChangeArrowheads="1"/>
            </p:cNvSpPr>
            <p:nvPr/>
          </p:nvSpPr>
          <p:spPr bwMode="auto">
            <a:xfrm>
              <a:off x="7655" y="5307"/>
              <a:ext cx="6551" cy="135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t-BR" altLang="en-US" sz="1800" dirty="0">
                  <a:solidFill>
                    <a:schemeClr val="tx1"/>
                  </a:solidFill>
                </a:rPr>
                <a:t>A variável c é opcional, se não for informada recebe o valor 0</a:t>
              </a:r>
            </a:p>
          </p:txBody>
        </p:sp>
        <p:cxnSp>
          <p:nvCxnSpPr>
            <p:cNvPr id="7" name="Straight Arrow Connector 6"/>
            <p:cNvCxnSpPr>
              <a:stCxn id="18438" idx="1"/>
            </p:cNvCxnSpPr>
            <p:nvPr/>
          </p:nvCxnSpPr>
          <p:spPr>
            <a:xfrm rot="10800000" flipV="1">
              <a:off x="6954" y="5986"/>
              <a:ext cx="700" cy="37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en-US" smtClean="0"/>
              <a:t>Import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 smtClean="0"/>
              <a:t>O comando import adiciona um módulo, ou bibliotecas, a seu programa</a:t>
            </a:r>
          </a:p>
          <a:p>
            <a:r>
              <a:rPr lang="en-US" altLang="en-US" sz="2000" smtClean="0"/>
              <a:t>Um módulo é um conjunto de funções</a:t>
            </a:r>
          </a:p>
          <a:p>
            <a:r>
              <a:rPr lang="en-US" altLang="en-US" sz="2000" smtClean="0"/>
              <a:t>Exemplo - módulo para calculos matemáticos math</a:t>
            </a:r>
          </a:p>
          <a:p>
            <a:pPr>
              <a:buFontTx/>
              <a:buNone/>
            </a:pPr>
            <a:r>
              <a:rPr lang="en-US" altLang="en-US" sz="2000" smtClean="0">
                <a:latin typeface="Courier New" pitchFamily="49" charset="0"/>
                <a:cs typeface="Courier New" pitchFamily="49" charset="0"/>
              </a:rPr>
              <a:t>import math</a:t>
            </a:r>
          </a:p>
          <a:p>
            <a:pPr>
              <a:buFontTx/>
              <a:buNone/>
            </a:pPr>
            <a:r>
              <a:rPr lang="en-US" altLang="en-US" sz="2000" smtClean="0">
                <a:latin typeface="Courier New" pitchFamily="49" charset="0"/>
                <a:cs typeface="Courier New" pitchFamily="49" charset="0"/>
              </a:rPr>
              <a:t>num = float(input("Digite um número:"))</a:t>
            </a:r>
          </a:p>
          <a:p>
            <a:pPr>
              <a:buFontTx/>
              <a:buNone/>
            </a:pPr>
            <a:r>
              <a:rPr lang="en-US" altLang="en-US" sz="2000" smtClean="0">
                <a:latin typeface="Courier New" pitchFamily="49" charset="0"/>
                <a:cs typeface="Courier New" pitchFamily="49" charset="0"/>
              </a:rPr>
              <a:t>x = math.sqrt(num)</a:t>
            </a:r>
          </a:p>
          <a:p>
            <a:pPr>
              <a:buFontTx/>
              <a:buNone/>
            </a:pPr>
            <a:r>
              <a:rPr lang="en-US" altLang="en-US" sz="2000" smtClean="0">
                <a:latin typeface="Courier New" pitchFamily="49" charset="0"/>
                <a:cs typeface="Courier New" pitchFamily="49" charset="0"/>
              </a:rPr>
              <a:t>print("A raiz quadrada de",num, "é",x)</a:t>
            </a:r>
          </a:p>
          <a:p>
            <a:pPr>
              <a:buFontTx/>
              <a:buNone/>
            </a:pPr>
            <a:endParaRPr lang="en-US" altLang="en-US" sz="2000" smtClean="0"/>
          </a:p>
          <a:p>
            <a:pPr>
              <a:buFontTx/>
              <a:buNone/>
            </a:pPr>
            <a:endParaRPr lang="en-US" alt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096"/>
          <p:cNvSpPr txBox="1">
            <a:spLocks noChangeArrowheads="1"/>
          </p:cNvSpPr>
          <p:nvPr/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altLang="pt-BR" sz="4400" dirty="0" smtClean="0">
                <a:solidFill>
                  <a:srgbClr val="000000"/>
                </a:solidFill>
              </a:rPr>
              <a:t>Python</a:t>
            </a:r>
            <a:endParaRPr lang="pt-BR" altLang="pt-BR" sz="4400" dirty="0">
              <a:solidFill>
                <a:srgbClr val="000000"/>
              </a:solidFill>
            </a:endParaRPr>
          </a:p>
        </p:txBody>
      </p:sp>
      <p:sp>
        <p:nvSpPr>
          <p:cNvPr id="7171" name="Text Box 4097"/>
          <p:cNvSpPr txBox="1">
            <a:spLocks noChangeArrowheads="1"/>
          </p:cNvSpPr>
          <p:nvPr/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1313" indent="-341313">
              <a:spcBef>
                <a:spcPts val="8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altLang="pt-BR" dirty="0">
                <a:solidFill>
                  <a:srgbClr val="000000"/>
                </a:solidFill>
              </a:rPr>
              <a:t>Linguagem de programação </a:t>
            </a:r>
            <a:r>
              <a:rPr lang="pt-BR" altLang="pt-BR" dirty="0" smtClean="0">
                <a:solidFill>
                  <a:srgbClr val="000000"/>
                </a:solidFill>
              </a:rPr>
              <a:t>interpretada</a:t>
            </a:r>
            <a:endParaRPr lang="pt-BR" altLang="pt-BR" dirty="0">
              <a:solidFill>
                <a:srgbClr val="000000"/>
              </a:solidFill>
            </a:endParaRPr>
          </a:p>
        </p:txBody>
      </p:sp>
      <p:sp>
        <p:nvSpPr>
          <p:cNvPr id="7172" name="Text Box 1"/>
          <p:cNvSpPr txBox="1">
            <a:spLocks noChangeArrowheads="1"/>
          </p:cNvSpPr>
          <p:nvPr/>
        </p:nvSpPr>
        <p:spPr bwMode="auto">
          <a:xfrm>
            <a:off x="1143001" y="2438400"/>
            <a:ext cx="1071563" cy="707886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en-US" sz="2000" dirty="0">
                <a:solidFill>
                  <a:schemeClr val="tx1"/>
                </a:solidFill>
              </a:rPr>
              <a:t>Código Fonte</a:t>
            </a:r>
          </a:p>
        </p:txBody>
      </p:sp>
      <p:pic>
        <p:nvPicPr>
          <p:cNvPr id="7173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67451" y="2291953"/>
            <a:ext cx="2609850" cy="1305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4" name="Text Box 3"/>
          <p:cNvSpPr txBox="1">
            <a:spLocks noChangeArrowheads="1"/>
          </p:cNvSpPr>
          <p:nvPr/>
        </p:nvSpPr>
        <p:spPr bwMode="auto">
          <a:xfrm>
            <a:off x="6834188" y="2471738"/>
            <a:ext cx="14716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en-US" sz="1800" dirty="0">
                <a:solidFill>
                  <a:srgbClr val="FF0000"/>
                </a:solidFill>
              </a:rPr>
              <a:t>Execução</a:t>
            </a:r>
          </a:p>
        </p:txBody>
      </p:sp>
      <p:cxnSp>
        <p:nvCxnSpPr>
          <p:cNvPr id="6" name="Straight Arrow Connector 5"/>
          <p:cNvCxnSpPr>
            <a:stCxn id="7172" idx="3"/>
            <a:endCxn id="7181" idx="1"/>
          </p:cNvCxnSpPr>
          <p:nvPr/>
        </p:nvCxnSpPr>
        <p:spPr>
          <a:xfrm flipV="1">
            <a:off x="2214564" y="2771805"/>
            <a:ext cx="1487486" cy="2053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7181" idx="3"/>
          </p:cNvCxnSpPr>
          <p:nvPr/>
        </p:nvCxnSpPr>
        <p:spPr>
          <a:xfrm flipV="1">
            <a:off x="5549900" y="2705102"/>
            <a:ext cx="1200150" cy="6670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7" name="Text Box 8"/>
          <p:cNvSpPr txBox="1">
            <a:spLocks noChangeArrowheads="1"/>
          </p:cNvSpPr>
          <p:nvPr/>
        </p:nvSpPr>
        <p:spPr bwMode="auto">
          <a:xfrm>
            <a:off x="1136651" y="3653864"/>
            <a:ext cx="1071563" cy="707886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en-US" sz="2000">
                <a:solidFill>
                  <a:schemeClr val="tx1"/>
                </a:solidFill>
              </a:rPr>
              <a:t>Código Fonte</a:t>
            </a:r>
          </a:p>
        </p:txBody>
      </p:sp>
      <p:sp>
        <p:nvSpPr>
          <p:cNvPr id="7178" name="Text Box 9"/>
          <p:cNvSpPr txBox="1">
            <a:spLocks noChangeArrowheads="1"/>
          </p:cNvSpPr>
          <p:nvPr/>
        </p:nvSpPr>
        <p:spPr bwMode="auto">
          <a:xfrm>
            <a:off x="2730500" y="3761601"/>
            <a:ext cx="1847850" cy="40011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en-US" sz="2000" dirty="0" smtClean="0">
                <a:solidFill>
                  <a:schemeClr val="tx1"/>
                </a:solidFill>
              </a:rPr>
              <a:t>Compilador</a:t>
            </a:r>
            <a:endParaRPr lang="en-US" altLang="en-US" sz="2000" dirty="0">
              <a:solidFill>
                <a:schemeClr val="tx1"/>
              </a:solidFill>
            </a:endParaRPr>
          </a:p>
        </p:txBody>
      </p:sp>
      <p:cxnSp>
        <p:nvCxnSpPr>
          <p:cNvPr id="11" name="Straight Arrow Connector 10"/>
          <p:cNvCxnSpPr>
            <a:stCxn id="7177" idx="3"/>
            <a:endCxn id="7178" idx="1"/>
          </p:cNvCxnSpPr>
          <p:nvPr/>
        </p:nvCxnSpPr>
        <p:spPr>
          <a:xfrm flipV="1">
            <a:off x="2208214" y="3961656"/>
            <a:ext cx="522286" cy="4615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7178" idx="3"/>
            <a:endCxn id="7182" idx="1"/>
          </p:cNvCxnSpPr>
          <p:nvPr/>
        </p:nvCxnSpPr>
        <p:spPr>
          <a:xfrm flipV="1">
            <a:off x="4578350" y="3951127"/>
            <a:ext cx="349251" cy="1052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81" name="Text Box 2"/>
          <p:cNvSpPr txBox="1">
            <a:spLocks noChangeArrowheads="1"/>
          </p:cNvSpPr>
          <p:nvPr/>
        </p:nvSpPr>
        <p:spPr bwMode="auto">
          <a:xfrm>
            <a:off x="3702050" y="2571750"/>
            <a:ext cx="1847850" cy="40011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en-US" sz="2000" dirty="0" smtClean="0">
                <a:solidFill>
                  <a:schemeClr val="tx1"/>
                </a:solidFill>
              </a:rPr>
              <a:t>Interpretador</a:t>
            </a:r>
            <a:endParaRPr lang="pt-BR" altLang="en-US" sz="2000" dirty="0">
              <a:solidFill>
                <a:schemeClr val="tx1"/>
              </a:solidFill>
            </a:endParaRPr>
          </a:p>
        </p:txBody>
      </p:sp>
      <p:sp>
        <p:nvSpPr>
          <p:cNvPr id="7182" name="Text Box 12"/>
          <p:cNvSpPr txBox="1">
            <a:spLocks noChangeArrowheads="1"/>
          </p:cNvSpPr>
          <p:nvPr/>
        </p:nvSpPr>
        <p:spPr bwMode="auto">
          <a:xfrm>
            <a:off x="4927601" y="3751072"/>
            <a:ext cx="1323975" cy="40011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altLang="en-US" sz="2000" dirty="0">
                <a:solidFill>
                  <a:schemeClr val="tx1"/>
                </a:solidFill>
              </a:rPr>
              <a:t>Executável</a:t>
            </a:r>
          </a:p>
        </p:txBody>
      </p:sp>
      <p:pic>
        <p:nvPicPr>
          <p:cNvPr id="7183" name="Picture 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61101" y="3533326"/>
            <a:ext cx="2609850" cy="1305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84" name="Text Box 14"/>
          <p:cNvSpPr txBox="1">
            <a:spLocks noChangeArrowheads="1"/>
          </p:cNvSpPr>
          <p:nvPr/>
        </p:nvSpPr>
        <p:spPr bwMode="auto">
          <a:xfrm>
            <a:off x="6827838" y="3713111"/>
            <a:ext cx="14716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en-US" sz="1800" dirty="0">
                <a:solidFill>
                  <a:srgbClr val="FF0000"/>
                </a:solidFill>
              </a:rPr>
              <a:t>Execução</a:t>
            </a:r>
          </a:p>
        </p:txBody>
      </p:sp>
      <p:cxnSp>
        <p:nvCxnSpPr>
          <p:cNvPr id="16" name="Straight Arrow Connector 15"/>
          <p:cNvCxnSpPr>
            <a:stCxn id="7182" idx="3"/>
          </p:cNvCxnSpPr>
          <p:nvPr/>
        </p:nvCxnSpPr>
        <p:spPr>
          <a:xfrm flipV="1">
            <a:off x="6251576" y="3871914"/>
            <a:ext cx="542925" cy="7921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86" name="Text Box 16"/>
          <p:cNvSpPr txBox="1">
            <a:spLocks noChangeArrowheads="1"/>
          </p:cNvSpPr>
          <p:nvPr/>
        </p:nvSpPr>
        <p:spPr bwMode="auto">
          <a:xfrm rot="-5400000">
            <a:off x="198836" y="2452748"/>
            <a:ext cx="992981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en-US" sz="2200" dirty="0">
                <a:solidFill>
                  <a:schemeClr val="tx1"/>
                </a:solidFill>
              </a:rPr>
              <a:t>Python</a:t>
            </a:r>
          </a:p>
        </p:txBody>
      </p:sp>
      <p:sp>
        <p:nvSpPr>
          <p:cNvPr id="7187" name="Text Box 17"/>
          <p:cNvSpPr txBox="1">
            <a:spLocks noChangeArrowheads="1"/>
          </p:cNvSpPr>
          <p:nvPr/>
        </p:nvSpPr>
        <p:spPr bwMode="auto">
          <a:xfrm rot="16200000">
            <a:off x="-249237" y="3572918"/>
            <a:ext cx="1704975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altLang="en-US" sz="2200" dirty="0">
                <a:solidFill>
                  <a:schemeClr val="tx1"/>
                </a:solidFill>
              </a:rPr>
              <a:t>Outras Linguagens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en-US" smtClean="0"/>
              <a:t>Definição de Módulos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 smtClean="0"/>
              <a:t>Um módulo é um arquivo com várias funções que podem ser importadas em outros programas</a:t>
            </a:r>
          </a:p>
          <a:p>
            <a:r>
              <a:rPr lang="en-US" altLang="en-US" sz="2000" smtClean="0"/>
              <a:t>Exemplo - crie dois aquivos com os códigos</a:t>
            </a:r>
          </a:p>
          <a:p>
            <a:pPr>
              <a:buFontTx/>
              <a:buNone/>
            </a:pPr>
            <a:r>
              <a:rPr lang="en-US" altLang="en-US" sz="2000" smtClean="0"/>
              <a:t>            Arquvo main.py                                          Arquivo uteis.py                    </a:t>
            </a:r>
          </a:p>
          <a:p>
            <a:pPr>
              <a:buFontTx/>
              <a:buNone/>
            </a:pPr>
            <a:endParaRPr lang="en-US" altLang="en-US" sz="2000" smtClean="0"/>
          </a:p>
        </p:txBody>
      </p:sp>
      <p:sp>
        <p:nvSpPr>
          <p:cNvPr id="29700" name="Text Box 3"/>
          <p:cNvSpPr txBox="1">
            <a:spLocks noChangeArrowheads="1"/>
          </p:cNvSpPr>
          <p:nvPr/>
        </p:nvSpPr>
        <p:spPr bwMode="auto">
          <a:xfrm>
            <a:off x="571500" y="3165475"/>
            <a:ext cx="3600450" cy="1322388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000" dirty="0">
                <a:solidFill>
                  <a:schemeClr val="tx1"/>
                </a:solidFill>
                <a:latin typeface="Courier New" pitchFamily="49" charset="0"/>
                <a:ea typeface="SimSun" pitchFamily="2" charset="-122"/>
                <a:cs typeface="Courier New" pitchFamily="49" charset="0"/>
              </a:rPr>
              <a:t>import </a:t>
            </a:r>
            <a:r>
              <a:rPr lang="en-US" altLang="zh-CN" sz="2000" dirty="0" err="1">
                <a:solidFill>
                  <a:schemeClr val="tx1"/>
                </a:solidFill>
                <a:latin typeface="Courier New" pitchFamily="49" charset="0"/>
                <a:ea typeface="SimSun" pitchFamily="2" charset="-122"/>
                <a:cs typeface="Courier New" pitchFamily="49" charset="0"/>
              </a:rPr>
              <a:t>uteis</a:t>
            </a:r>
            <a:endParaRPr lang="en-US" altLang="zh-CN" sz="2000" dirty="0">
              <a:solidFill>
                <a:schemeClr val="tx1"/>
              </a:solidFill>
              <a:latin typeface="Courier New" pitchFamily="49" charset="0"/>
              <a:ea typeface="SimSun" pitchFamily="2" charset="-122"/>
              <a:cs typeface="Courier New" pitchFamily="49" charset="0"/>
            </a:endParaRPr>
          </a:p>
          <a:p>
            <a:r>
              <a:rPr lang="en-US" altLang="zh-CN" sz="2000" dirty="0">
                <a:solidFill>
                  <a:schemeClr val="tx1"/>
                </a:solidFill>
                <a:latin typeface="Courier New" pitchFamily="49" charset="0"/>
                <a:ea typeface="SimSun" pitchFamily="2" charset="-122"/>
                <a:cs typeface="Courier New" pitchFamily="49" charset="0"/>
              </a:rPr>
              <a:t>num = 5</a:t>
            </a:r>
          </a:p>
          <a:p>
            <a:r>
              <a:rPr lang="en-US" altLang="zh-CN" sz="2000" dirty="0">
                <a:solidFill>
                  <a:schemeClr val="tx1"/>
                </a:solidFill>
                <a:latin typeface="Courier New" pitchFamily="49" charset="0"/>
                <a:ea typeface="SimSun" pitchFamily="2" charset="-122"/>
                <a:cs typeface="Courier New" pitchFamily="49" charset="0"/>
              </a:rPr>
              <a:t>r = </a:t>
            </a:r>
            <a:r>
              <a:rPr lang="en-US" altLang="zh-CN" sz="2000" dirty="0" err="1">
                <a:solidFill>
                  <a:schemeClr val="tx1"/>
                </a:solidFill>
                <a:latin typeface="Courier New" pitchFamily="49" charset="0"/>
                <a:ea typeface="SimSun" pitchFamily="2" charset="-122"/>
                <a:cs typeface="Courier New" pitchFamily="49" charset="0"/>
              </a:rPr>
              <a:t>uteis.fatorial</a:t>
            </a:r>
            <a:r>
              <a:rPr lang="en-US" altLang="zh-CN" sz="2000" dirty="0">
                <a:solidFill>
                  <a:schemeClr val="tx1"/>
                </a:solidFill>
                <a:latin typeface="Courier New" pitchFamily="49" charset="0"/>
                <a:ea typeface="SimSun" pitchFamily="2" charset="-122"/>
                <a:cs typeface="Courier New" pitchFamily="49" charset="0"/>
              </a:rPr>
              <a:t>(num)</a:t>
            </a:r>
          </a:p>
          <a:p>
            <a:r>
              <a:rPr lang="en-US" altLang="zh-CN" sz="2000" dirty="0">
                <a:solidFill>
                  <a:schemeClr val="tx1"/>
                </a:solidFill>
                <a:latin typeface="Courier New" pitchFamily="49" charset="0"/>
                <a:ea typeface="SimSun" pitchFamily="2" charset="-122"/>
                <a:cs typeface="Courier New" pitchFamily="49" charset="0"/>
              </a:rPr>
              <a:t>print(r)</a:t>
            </a:r>
          </a:p>
        </p:txBody>
      </p:sp>
      <p:sp>
        <p:nvSpPr>
          <p:cNvPr id="29701" name="Text Box 4"/>
          <p:cNvSpPr txBox="1">
            <a:spLocks noChangeArrowheads="1"/>
          </p:cNvSpPr>
          <p:nvPr/>
        </p:nvSpPr>
        <p:spPr bwMode="auto">
          <a:xfrm>
            <a:off x="4429125" y="3154363"/>
            <a:ext cx="4500563" cy="163195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000">
                <a:solidFill>
                  <a:schemeClr val="tx1"/>
                </a:solidFill>
                <a:latin typeface="Courier New" pitchFamily="49" charset="0"/>
                <a:ea typeface="SimSun" pitchFamily="2" charset="-122"/>
                <a:cs typeface="Courier New" pitchFamily="49" charset="0"/>
              </a:rPr>
              <a:t>def fatorial(n):</a:t>
            </a:r>
          </a:p>
          <a:p>
            <a:r>
              <a:rPr lang="en-US" altLang="zh-CN" sz="2000">
                <a:solidFill>
                  <a:schemeClr val="tx1"/>
                </a:solidFill>
                <a:latin typeface="Courier New" pitchFamily="49" charset="0"/>
                <a:ea typeface="SimSun" pitchFamily="2" charset="-122"/>
                <a:cs typeface="Courier New" pitchFamily="49" charset="0"/>
              </a:rPr>
              <a:t>  f = 1</a:t>
            </a:r>
          </a:p>
          <a:p>
            <a:r>
              <a:rPr lang="en-US" altLang="zh-CN" sz="2000">
                <a:solidFill>
                  <a:schemeClr val="tx1"/>
                </a:solidFill>
                <a:latin typeface="Courier New" pitchFamily="49" charset="0"/>
                <a:ea typeface="SimSun" pitchFamily="2" charset="-122"/>
                <a:cs typeface="Courier New" pitchFamily="49" charset="0"/>
              </a:rPr>
              <a:t>  for i in range(1,n+1):</a:t>
            </a:r>
          </a:p>
          <a:p>
            <a:r>
              <a:rPr lang="en-US" altLang="zh-CN" sz="2000">
                <a:solidFill>
                  <a:schemeClr val="tx1"/>
                </a:solidFill>
                <a:latin typeface="Courier New" pitchFamily="49" charset="0"/>
                <a:ea typeface="SimSun" pitchFamily="2" charset="-122"/>
                <a:cs typeface="Courier New" pitchFamily="49" charset="0"/>
              </a:rPr>
              <a:t>    f = f * i</a:t>
            </a:r>
          </a:p>
          <a:p>
            <a:r>
              <a:rPr lang="en-US" altLang="zh-CN" sz="2000">
                <a:solidFill>
                  <a:schemeClr val="tx1"/>
                </a:solidFill>
                <a:latin typeface="Courier New" pitchFamily="49" charset="0"/>
                <a:ea typeface="SimSun" pitchFamily="2" charset="-122"/>
                <a:cs typeface="Courier New" pitchFamily="49" charset="0"/>
              </a:rPr>
              <a:t>  return 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en-US" smtClean="0"/>
              <a:t>Tratamento de Exceção</a:t>
            </a:r>
            <a:endParaRPr lang="pt-BR" smtClean="0"/>
          </a:p>
        </p:txBody>
      </p:sp>
      <p:sp>
        <p:nvSpPr>
          <p:cNvPr id="39939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200" smtClean="0">
                <a:latin typeface="Courier New" pitchFamily="49" charset="0"/>
                <a:cs typeface="Courier New" pitchFamily="49" charset="0"/>
              </a:rPr>
              <a:t>try:</a:t>
            </a:r>
          </a:p>
          <a:p>
            <a:pPr>
              <a:buFontTx/>
              <a:buNone/>
            </a:pPr>
            <a:r>
              <a:rPr lang="en-US" altLang="en-US" sz="2200" smtClean="0">
                <a:latin typeface="Courier New" pitchFamily="49" charset="0"/>
                <a:cs typeface="Courier New" pitchFamily="49" charset="0"/>
              </a:rPr>
              <a:t>  a = float(input("Digite um número:"))</a:t>
            </a:r>
          </a:p>
          <a:p>
            <a:pPr>
              <a:buFontTx/>
              <a:buNone/>
            </a:pPr>
            <a:r>
              <a:rPr lang="en-US" altLang="en-US" sz="2200" smtClean="0">
                <a:latin typeface="Courier New" pitchFamily="49" charset="0"/>
                <a:cs typeface="Courier New" pitchFamily="49" charset="0"/>
              </a:rPr>
              <a:t>  b = float(input("Digite outro número:"))</a:t>
            </a:r>
          </a:p>
          <a:p>
            <a:pPr>
              <a:buFontTx/>
              <a:buNone/>
            </a:pPr>
            <a:r>
              <a:rPr lang="en-US" altLang="en-US" sz="2200" smtClean="0">
                <a:latin typeface="Courier New" pitchFamily="49" charset="0"/>
                <a:cs typeface="Courier New" pitchFamily="49" charset="0"/>
              </a:rPr>
              <a:t>  c = a/b</a:t>
            </a:r>
          </a:p>
          <a:p>
            <a:pPr>
              <a:buFontTx/>
              <a:buNone/>
            </a:pPr>
            <a:r>
              <a:rPr lang="en-US" altLang="en-US" sz="2200" smtClean="0">
                <a:latin typeface="Courier New" pitchFamily="49" charset="0"/>
                <a:cs typeface="Courier New" pitchFamily="49" charset="0"/>
              </a:rPr>
              <a:t>  print(c)</a:t>
            </a:r>
          </a:p>
          <a:p>
            <a:pPr>
              <a:buFontTx/>
              <a:buNone/>
            </a:pPr>
            <a:r>
              <a:rPr lang="en-US" altLang="en-US" sz="2200" smtClean="0">
                <a:latin typeface="Courier New" pitchFamily="49" charset="0"/>
                <a:cs typeface="Courier New" pitchFamily="49" charset="0"/>
              </a:rPr>
              <a:t>except:</a:t>
            </a:r>
          </a:p>
          <a:p>
            <a:pPr>
              <a:buFontTx/>
              <a:buNone/>
            </a:pPr>
            <a:r>
              <a:rPr lang="en-US" altLang="en-US" sz="2200" smtClean="0">
                <a:latin typeface="Courier New" pitchFamily="49" charset="0"/>
                <a:cs typeface="Courier New" pitchFamily="49" charset="0"/>
              </a:rPr>
              <a:t>  print("Existem problemas com os dados fornecidos.")</a:t>
            </a:r>
          </a:p>
          <a:p>
            <a:endParaRPr lang="pt-BR" sz="2200" smtClean="0"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4500563" y="2714625"/>
            <a:ext cx="2430462" cy="869950"/>
            <a:chOff x="7655" y="4061"/>
            <a:chExt cx="6551" cy="1825"/>
          </a:xfrm>
        </p:grpSpPr>
        <p:sp>
          <p:nvSpPr>
            <p:cNvPr id="39941" name="Text Box 4"/>
            <p:cNvSpPr txBox="1">
              <a:spLocks noChangeArrowheads="1"/>
            </p:cNvSpPr>
            <p:nvPr/>
          </p:nvSpPr>
          <p:spPr bwMode="auto">
            <a:xfrm>
              <a:off x="7655" y="5111"/>
              <a:ext cx="6551" cy="7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pt-BR" altLang="en-US" sz="1800"/>
                <a:t>Tente digitar 0 ou letra</a:t>
              </a:r>
            </a:p>
          </p:txBody>
        </p:sp>
        <p:cxnSp>
          <p:nvCxnSpPr>
            <p:cNvPr id="6" name="Straight Arrow Connector 8"/>
            <p:cNvCxnSpPr/>
            <p:nvPr/>
          </p:nvCxnSpPr>
          <p:spPr>
            <a:xfrm rot="16200000" flipV="1">
              <a:off x="10370" y="4573"/>
              <a:ext cx="1049" cy="26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6216"/>
            <a:ext cx="8229600" cy="4010184"/>
          </a:xfrm>
        </p:spPr>
        <p:txBody>
          <a:bodyPr anchor="ctr"/>
          <a:lstStyle/>
          <a:p>
            <a:r>
              <a:rPr lang="pt-BR" dirty="0" smtClean="0"/>
              <a:t>Listas, </a:t>
            </a:r>
            <a:r>
              <a:rPr lang="pt-BR" dirty="0" err="1" smtClean="0"/>
              <a:t>Tuplas</a:t>
            </a:r>
            <a:r>
              <a:rPr lang="pt-BR" dirty="0" smtClean="0"/>
              <a:t>, Conjuntos e Dicionários</a:t>
            </a:r>
            <a:endParaRPr lang="pt-B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en-US" smtClean="0"/>
              <a:t>Listas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2400" dirty="0" err="1" smtClean="0"/>
              <a:t>Exemplo</a:t>
            </a:r>
            <a:r>
              <a:rPr lang="en-US" altLang="en-US" sz="2400" dirty="0" smtClean="0"/>
              <a:t>:</a:t>
            </a:r>
          </a:p>
          <a:p>
            <a:pPr marL="1790700">
              <a:buFontTx/>
              <a:buNone/>
              <a:defRPr/>
            </a:pP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lista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 = []    #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lista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 = list()</a:t>
            </a:r>
          </a:p>
          <a:p>
            <a:pPr marL="1790700">
              <a:buFontTx/>
              <a:buNone/>
              <a:defRPr/>
            </a:pP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for a in range(3):</a:t>
            </a:r>
          </a:p>
          <a:p>
            <a:pPr marL="1790700">
              <a:buFontTx/>
              <a:buNone/>
              <a:defRPr/>
            </a:pP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  x = input('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Digite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 um 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nome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: ')</a:t>
            </a:r>
          </a:p>
          <a:p>
            <a:pPr marL="1790700">
              <a:buFontTx/>
              <a:buNone/>
              <a:defRPr/>
            </a:pP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lista.append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(x)</a:t>
            </a:r>
          </a:p>
          <a:p>
            <a:pPr marL="1790700">
              <a:buFontTx/>
              <a:buNone/>
              <a:defRPr/>
            </a:pP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for 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 in 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lista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1790700">
              <a:buFontTx/>
              <a:buNone/>
              <a:defRPr/>
            </a:pP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	print(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defRPr/>
            </a:pPr>
            <a:endParaRPr lang="en-US" altLang="zh-CN" dirty="0" smtClean="0">
              <a:ea typeface="SimSun" pitchFamily="2" charset="-122"/>
            </a:endParaRPr>
          </a:p>
        </p:txBody>
      </p:sp>
      <p:sp>
        <p:nvSpPr>
          <p:cNvPr id="10244" name="CaixaDeTexto 3"/>
          <p:cNvSpPr txBox="1">
            <a:spLocks noChangeArrowheads="1"/>
          </p:cNvSpPr>
          <p:nvPr/>
        </p:nvSpPr>
        <p:spPr bwMode="auto">
          <a:xfrm>
            <a:off x="6500813" y="1071563"/>
            <a:ext cx="2500312" cy="708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000" dirty="0">
                <a:solidFill>
                  <a:schemeClr val="tx1"/>
                </a:solidFill>
              </a:rPr>
              <a:t>A lista também pode ser criada dessa forma</a:t>
            </a:r>
          </a:p>
        </p:txBody>
      </p:sp>
      <p:cxnSp>
        <p:nvCxnSpPr>
          <p:cNvPr id="6" name="Conector angulado 5"/>
          <p:cNvCxnSpPr>
            <a:stCxn id="10244" idx="2"/>
          </p:cNvCxnSpPr>
          <p:nvPr/>
        </p:nvCxnSpPr>
        <p:spPr>
          <a:xfrm rot="5400000">
            <a:off x="7265988" y="1657350"/>
            <a:ext cx="363537" cy="608013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en-US" smtClean="0"/>
              <a:t>Tuplas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685800" y="1485900"/>
            <a:ext cx="7958138" cy="3086100"/>
          </a:xfrm>
        </p:spPr>
        <p:txBody>
          <a:bodyPr/>
          <a:lstStyle/>
          <a:p>
            <a:r>
              <a:rPr lang="en-US" altLang="en-US" sz="2400" dirty="0" err="1" smtClean="0"/>
              <a:t>Semelhantes</a:t>
            </a:r>
            <a:r>
              <a:rPr lang="en-US" altLang="en-US" sz="2400" dirty="0" smtClean="0"/>
              <a:t> a </a:t>
            </a:r>
            <a:r>
              <a:rPr lang="en-US" altLang="en-US" sz="2400" dirty="0" err="1" smtClean="0"/>
              <a:t>listas</a:t>
            </a:r>
            <a:r>
              <a:rPr lang="en-US" altLang="en-US" sz="2400" dirty="0" smtClean="0"/>
              <a:t>, </a:t>
            </a:r>
            <a:r>
              <a:rPr lang="en-US" altLang="en-US" sz="2400" dirty="0" err="1" smtClean="0"/>
              <a:t>mas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são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imutáveis</a:t>
            </a:r>
            <a:endParaRPr lang="en-US" altLang="en-US" sz="2400" dirty="0" smtClean="0"/>
          </a:p>
          <a:p>
            <a:r>
              <a:rPr lang="en-US" altLang="en-US" sz="2400" dirty="0" err="1" smtClean="0"/>
              <a:t>Exemplo</a:t>
            </a:r>
            <a:r>
              <a:rPr lang="en-US" altLang="en-US" sz="2400" dirty="0" smtClean="0"/>
              <a:t> 1 (</a:t>
            </a:r>
            <a:r>
              <a:rPr lang="en-US" altLang="en-US" sz="2400" dirty="0" err="1" smtClean="0"/>
              <a:t>acessa</a:t>
            </a:r>
            <a:r>
              <a:rPr lang="en-US" altLang="en-US" sz="2400" dirty="0" smtClean="0"/>
              <a:t> e </a:t>
            </a:r>
            <a:r>
              <a:rPr lang="en-US" altLang="en-US" sz="2400" dirty="0" err="1" smtClean="0"/>
              <a:t>exibe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cada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elemento</a:t>
            </a:r>
            <a:r>
              <a:rPr lang="en-US" altLang="en-US" sz="2400" dirty="0" smtClean="0"/>
              <a:t> de </a:t>
            </a:r>
            <a:r>
              <a:rPr lang="en-US" altLang="en-US" sz="2400" dirty="0" err="1" smtClean="0"/>
              <a:t>uma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tupla</a:t>
            </a:r>
            <a:r>
              <a:rPr lang="en-US" altLang="en-US" sz="2400" dirty="0" smtClean="0"/>
              <a:t>)</a:t>
            </a:r>
          </a:p>
          <a:p>
            <a:pPr>
              <a:buFontTx/>
              <a:buNone/>
            </a:pPr>
            <a:r>
              <a:rPr lang="pt-BR" sz="2400" dirty="0" err="1" smtClean="0">
                <a:latin typeface="Courier New" pitchFamily="49" charset="0"/>
                <a:cs typeface="Courier New" pitchFamily="49" charset="0"/>
              </a:rPr>
              <a:t>tupla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 = 1,2,3,4,5  #ou </a:t>
            </a:r>
            <a:r>
              <a:rPr lang="pt-BR" sz="2400" dirty="0" err="1" smtClean="0">
                <a:latin typeface="Courier New" pitchFamily="49" charset="0"/>
                <a:cs typeface="Courier New" pitchFamily="49" charset="0"/>
              </a:rPr>
              <a:t>tupla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 = (1,2,3,4,5)</a:t>
            </a:r>
          </a:p>
          <a:p>
            <a:pPr>
              <a:buFontTx/>
              <a:buNone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#</a:t>
            </a:r>
            <a:r>
              <a:rPr lang="pt-BR" sz="2400" dirty="0" err="1" smtClean="0">
                <a:latin typeface="Courier New" pitchFamily="49" charset="0"/>
                <a:cs typeface="Courier New" pitchFamily="49" charset="0"/>
              </a:rPr>
              <a:t>tupla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[0] = 10</a:t>
            </a:r>
          </a:p>
          <a:p>
            <a:pPr>
              <a:buFontTx/>
              <a:buNone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for i in range(5):</a:t>
            </a:r>
          </a:p>
          <a:p>
            <a:pPr>
              <a:buFontTx/>
              <a:buNone/>
            </a:pP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    </a:t>
            </a:r>
            <a:r>
              <a:rPr lang="pt-BR" sz="24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pt-BR" sz="2400" dirty="0" err="1" smtClean="0">
                <a:latin typeface="Courier New" pitchFamily="49" charset="0"/>
                <a:cs typeface="Courier New" pitchFamily="49" charset="0"/>
              </a:rPr>
              <a:t>tupla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[i], </a:t>
            </a:r>
            <a:r>
              <a:rPr lang="pt-BR" sz="2400" dirty="0" err="1" smtClean="0">
                <a:latin typeface="Courier New" pitchFamily="49" charset="0"/>
                <a:cs typeface="Courier New" pitchFamily="49" charset="0"/>
              </a:rPr>
              <a:t>end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=' ')</a:t>
            </a:r>
          </a:p>
          <a:p>
            <a:pPr>
              <a:buFontTx/>
              <a:buNone/>
            </a:pPr>
            <a:r>
              <a:rPr lang="pt-BR" sz="24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('\n',</a:t>
            </a:r>
            <a:r>
              <a:rPr lang="pt-BR" sz="2400" dirty="0" err="1" smtClean="0">
                <a:latin typeface="Courier New" pitchFamily="49" charset="0"/>
                <a:cs typeface="Courier New" pitchFamily="49" charset="0"/>
              </a:rPr>
              <a:t>tupla</a:t>
            </a:r>
            <a:r>
              <a:rPr lang="pt-BR" sz="24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endParaRPr lang="pt-BR" sz="2400" dirty="0" smtClean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099050" y="2882900"/>
            <a:ext cx="2284413" cy="707886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r>
              <a:rPr lang="pt-BR" altLang="en-US" sz="2000" dirty="0" smtClean="0">
                <a:solidFill>
                  <a:schemeClr val="tx1"/>
                </a:solidFill>
              </a:rPr>
              <a:t>Sem o </a:t>
            </a:r>
            <a:r>
              <a:rPr lang="pt-BR" altLang="en-US" sz="2000" dirty="0" err="1" smtClean="0">
                <a:solidFill>
                  <a:schemeClr val="tx1"/>
                </a:solidFill>
              </a:rPr>
              <a:t>comentario</a:t>
            </a:r>
            <a:r>
              <a:rPr lang="pt-BR" altLang="en-US" sz="2000" dirty="0" smtClean="0">
                <a:solidFill>
                  <a:schemeClr val="tx1"/>
                </a:solidFill>
              </a:rPr>
              <a:t> dá erro </a:t>
            </a:r>
            <a:r>
              <a:rPr lang="pt-BR" altLang="en-US" sz="2000" dirty="0">
                <a:solidFill>
                  <a:schemeClr val="tx1"/>
                </a:solidFill>
              </a:rPr>
              <a:t>nesta linha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H="1" flipV="1">
            <a:off x="4067175" y="3081337"/>
            <a:ext cx="1031875" cy="476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Tupla como retorno de função</a:t>
            </a:r>
          </a:p>
        </p:txBody>
      </p:sp>
      <p:sp>
        <p:nvSpPr>
          <p:cNvPr id="10243" name="Espaço Reservado para Conteúdo 2"/>
          <p:cNvSpPr>
            <a:spLocks noGrp="1"/>
          </p:cNvSpPr>
          <p:nvPr>
            <p:ph idx="1"/>
          </p:nvPr>
        </p:nvSpPr>
        <p:spPr>
          <a:xfrm>
            <a:off x="685801" y="1282700"/>
            <a:ext cx="7770813" cy="3084910"/>
          </a:xfrm>
        </p:spPr>
        <p:txBody>
          <a:bodyPr/>
          <a:lstStyle/>
          <a:p>
            <a:pPr>
              <a:defRPr/>
            </a:pPr>
            <a:r>
              <a:rPr lang="pt-BR" sz="2000" dirty="0" smtClean="0"/>
              <a:t>Ocorre em funções que retornam mais de um valor</a:t>
            </a:r>
          </a:p>
          <a:p>
            <a:pPr>
              <a:defRPr/>
            </a:pPr>
            <a:r>
              <a:rPr lang="pt-BR" sz="2000" dirty="0" smtClean="0"/>
              <a:t>Exemplo: ponto médio do seguimento de reta P</a:t>
            </a:r>
            <a:r>
              <a:rPr lang="pt-BR" sz="2000" baseline="-25000" dirty="0" smtClean="0"/>
              <a:t>1</a:t>
            </a:r>
            <a:r>
              <a:rPr lang="pt-BR" sz="2000" dirty="0" smtClean="0"/>
              <a:t>(10,10) / P</a:t>
            </a:r>
            <a:r>
              <a:rPr lang="pt-BR" sz="2000" baseline="-25000" dirty="0" smtClean="0"/>
              <a:t>2</a:t>
            </a:r>
            <a:r>
              <a:rPr lang="pt-BR" sz="2000" dirty="0" smtClean="0"/>
              <a:t>(20,20)</a:t>
            </a:r>
          </a:p>
          <a:p>
            <a:pPr>
              <a:defRPr/>
            </a:pPr>
            <a:endParaRPr lang="pt-BR" sz="1050" dirty="0" smtClean="0"/>
          </a:p>
          <a:p>
            <a:pPr>
              <a:buFontTx/>
              <a:buNone/>
              <a:defRPr/>
            </a:pPr>
            <a:r>
              <a:rPr lang="es-ES" sz="2000" dirty="0" err="1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s-ES" sz="2000" dirty="0" smtClean="0">
                <a:latin typeface="Courier New" pitchFamily="49" charset="0"/>
                <a:cs typeface="Courier New" pitchFamily="49" charset="0"/>
              </a:rPr>
              <a:t> </a:t>
            </a:r>
            <a:r>
              <a:rPr lang="es-ES" sz="2000" dirty="0" err="1" smtClean="0">
                <a:latin typeface="Courier New" pitchFamily="49" charset="0"/>
                <a:cs typeface="Courier New" pitchFamily="49" charset="0"/>
              </a:rPr>
              <a:t>pontomedio</a:t>
            </a:r>
            <a:r>
              <a:rPr lang="es-ES" sz="2000" dirty="0" smtClean="0">
                <a:latin typeface="Courier New" pitchFamily="49" charset="0"/>
                <a:cs typeface="Courier New" pitchFamily="49" charset="0"/>
              </a:rPr>
              <a:t>(x1,y1,x2,y2):</a:t>
            </a:r>
          </a:p>
          <a:p>
            <a:pPr>
              <a:buFontTx/>
              <a:buNone/>
              <a:defRPr/>
            </a:pPr>
            <a:r>
              <a:rPr lang="es-ES" sz="2000" dirty="0" smtClean="0">
                <a:latin typeface="Courier New" pitchFamily="49" charset="0"/>
                <a:cs typeface="Courier New" pitchFamily="49" charset="0"/>
              </a:rPr>
              <a:t>    </a:t>
            </a:r>
            <a:r>
              <a:rPr lang="es-ES" sz="2000" dirty="0" err="1" smtClean="0">
                <a:latin typeface="Courier New" pitchFamily="49" charset="0"/>
                <a:cs typeface="Courier New" pitchFamily="49" charset="0"/>
              </a:rPr>
              <a:t>xm</a:t>
            </a:r>
            <a:r>
              <a:rPr lang="es-ES" sz="2000" dirty="0" smtClean="0">
                <a:latin typeface="Courier New" pitchFamily="49" charset="0"/>
                <a:cs typeface="Courier New" pitchFamily="49" charset="0"/>
              </a:rPr>
              <a:t> = (x1+x2)/2</a:t>
            </a:r>
          </a:p>
          <a:p>
            <a:pPr>
              <a:buFontTx/>
              <a:buNone/>
              <a:defRPr/>
            </a:pPr>
            <a:r>
              <a:rPr lang="es-ES" sz="2000" dirty="0" smtClean="0">
                <a:latin typeface="Courier New" pitchFamily="49" charset="0"/>
                <a:cs typeface="Courier New" pitchFamily="49" charset="0"/>
              </a:rPr>
              <a:t>    </a:t>
            </a:r>
            <a:r>
              <a:rPr lang="es-ES" sz="2000" dirty="0" err="1" smtClean="0">
                <a:latin typeface="Courier New" pitchFamily="49" charset="0"/>
                <a:cs typeface="Courier New" pitchFamily="49" charset="0"/>
              </a:rPr>
              <a:t>ym</a:t>
            </a:r>
            <a:r>
              <a:rPr lang="es-ES" sz="2000" dirty="0" smtClean="0">
                <a:latin typeface="Courier New" pitchFamily="49" charset="0"/>
                <a:cs typeface="Courier New" pitchFamily="49" charset="0"/>
              </a:rPr>
              <a:t> = (y1+y2)/2</a:t>
            </a:r>
          </a:p>
          <a:p>
            <a:pPr>
              <a:buFontTx/>
              <a:buNone/>
              <a:defRPr/>
            </a:pPr>
            <a:r>
              <a:rPr lang="es-ES" sz="2000" dirty="0" smtClean="0">
                <a:latin typeface="Courier New" pitchFamily="49" charset="0"/>
                <a:cs typeface="Courier New" pitchFamily="49" charset="0"/>
              </a:rPr>
              <a:t>    </a:t>
            </a:r>
            <a:r>
              <a:rPr lang="es-ES" sz="20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es-ES" sz="2000" dirty="0" smtClean="0">
                <a:latin typeface="Courier New" pitchFamily="49" charset="0"/>
                <a:cs typeface="Courier New" pitchFamily="49" charset="0"/>
              </a:rPr>
              <a:t> </a:t>
            </a:r>
            <a:r>
              <a:rPr lang="es-ES" sz="2000" dirty="0" err="1" smtClean="0">
                <a:latin typeface="Courier New" pitchFamily="49" charset="0"/>
                <a:cs typeface="Courier New" pitchFamily="49" charset="0"/>
              </a:rPr>
              <a:t>xm,ym</a:t>
            </a:r>
            <a:endParaRPr lang="es-ES" sz="2000" dirty="0" smtClean="0">
              <a:latin typeface="Courier New" pitchFamily="49" charset="0"/>
              <a:cs typeface="Courier New" pitchFamily="49" charset="0"/>
            </a:endParaRPr>
          </a:p>
          <a:p>
            <a:pPr>
              <a:buFontTx/>
              <a:buNone/>
              <a:defRPr/>
            </a:pPr>
            <a:r>
              <a:rPr lang="es-ES" sz="2000" dirty="0" err="1" smtClean="0">
                <a:latin typeface="Courier New" pitchFamily="49" charset="0"/>
                <a:cs typeface="Courier New" pitchFamily="49" charset="0"/>
              </a:rPr>
              <a:t>pmedio</a:t>
            </a:r>
            <a:r>
              <a:rPr lang="es-ES" sz="2000" dirty="0" smtClean="0">
                <a:latin typeface="Courier New" pitchFamily="49" charset="0"/>
                <a:cs typeface="Courier New" pitchFamily="49" charset="0"/>
              </a:rPr>
              <a:t> = </a:t>
            </a:r>
            <a:r>
              <a:rPr lang="es-ES" sz="2000" dirty="0" err="1" smtClean="0">
                <a:latin typeface="Courier New" pitchFamily="49" charset="0"/>
                <a:cs typeface="Courier New" pitchFamily="49" charset="0"/>
              </a:rPr>
              <a:t>pontomedio</a:t>
            </a:r>
            <a:r>
              <a:rPr lang="es-ES" sz="2000" dirty="0" smtClean="0">
                <a:latin typeface="Courier New" pitchFamily="49" charset="0"/>
                <a:cs typeface="Courier New" pitchFamily="49" charset="0"/>
              </a:rPr>
              <a:t>(10,10,20,20)</a:t>
            </a:r>
          </a:p>
          <a:p>
            <a:pPr>
              <a:buFontTx/>
              <a:buNone/>
              <a:defRPr/>
            </a:pPr>
            <a:r>
              <a:rPr lang="es-ES" sz="20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es-ES" sz="2000" dirty="0" smtClean="0">
                <a:latin typeface="Courier New" pitchFamily="49" charset="0"/>
                <a:cs typeface="Courier New" pitchFamily="49" charset="0"/>
              </a:rPr>
              <a:t>('Ponto </a:t>
            </a:r>
            <a:r>
              <a:rPr lang="es-ES" sz="2000" dirty="0" err="1" smtClean="0">
                <a:latin typeface="Courier New" pitchFamily="49" charset="0"/>
                <a:cs typeface="Courier New" pitchFamily="49" charset="0"/>
              </a:rPr>
              <a:t>médio:',pmedio</a:t>
            </a:r>
            <a:r>
              <a:rPr lang="es-ES" sz="2000" dirty="0" smtClean="0">
                <a:latin typeface="Courier New" pitchFamily="49" charset="0"/>
                <a:cs typeface="Courier New" pitchFamily="49" charset="0"/>
              </a:rPr>
              <a:t>[0],',',</a:t>
            </a:r>
            <a:r>
              <a:rPr lang="es-ES" sz="2000" dirty="0" err="1" smtClean="0">
                <a:latin typeface="Courier New" pitchFamily="49" charset="0"/>
                <a:cs typeface="Courier New" pitchFamily="49" charset="0"/>
              </a:rPr>
              <a:t>pmedio</a:t>
            </a:r>
            <a:r>
              <a:rPr lang="es-ES" sz="2000" dirty="0" smtClean="0">
                <a:latin typeface="Courier New" pitchFamily="49" charset="0"/>
                <a:cs typeface="Courier New" pitchFamily="49" charset="0"/>
              </a:rPr>
              <a:t>[1])</a:t>
            </a:r>
          </a:p>
          <a:p>
            <a:pPr>
              <a:defRPr/>
            </a:pPr>
            <a:endParaRPr lang="pt-BR" sz="2000" dirty="0" smtClean="0"/>
          </a:p>
        </p:txBody>
      </p:sp>
      <p:sp>
        <p:nvSpPr>
          <p:cNvPr id="4" name="Elipse 3"/>
          <p:cNvSpPr/>
          <p:nvPr/>
        </p:nvSpPr>
        <p:spPr>
          <a:xfrm>
            <a:off x="7072313" y="3652838"/>
            <a:ext cx="71437" cy="7143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 typeface="Arial" charset="0"/>
              <a:buNone/>
              <a:defRPr/>
            </a:pPr>
            <a:endParaRPr lang="pt-BR">
              <a:solidFill>
                <a:schemeClr val="tx1"/>
              </a:solidFill>
            </a:endParaRPr>
          </a:p>
        </p:txBody>
      </p:sp>
      <p:sp>
        <p:nvSpPr>
          <p:cNvPr id="5" name="Elipse 4"/>
          <p:cNvSpPr/>
          <p:nvPr/>
        </p:nvSpPr>
        <p:spPr>
          <a:xfrm>
            <a:off x="8429625" y="2724150"/>
            <a:ext cx="71438" cy="7143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 typeface="Arial" charset="0"/>
              <a:buNone/>
              <a:defRPr/>
            </a:pPr>
            <a:endParaRPr lang="pt-BR">
              <a:solidFill>
                <a:schemeClr val="tx1"/>
              </a:solidFill>
            </a:endParaRPr>
          </a:p>
        </p:txBody>
      </p:sp>
      <p:sp>
        <p:nvSpPr>
          <p:cNvPr id="10246" name="Retângulo 5"/>
          <p:cNvSpPr>
            <a:spLocks noChangeArrowheads="1"/>
          </p:cNvSpPr>
          <p:nvPr/>
        </p:nvSpPr>
        <p:spPr bwMode="auto">
          <a:xfrm>
            <a:off x="6715125" y="3724275"/>
            <a:ext cx="7953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1200">
                <a:solidFill>
                  <a:schemeClr val="tx1"/>
                </a:solidFill>
              </a:rPr>
              <a:t>P</a:t>
            </a:r>
            <a:r>
              <a:rPr lang="pt-BR" sz="1200" baseline="-25000">
                <a:solidFill>
                  <a:schemeClr val="tx1"/>
                </a:solidFill>
              </a:rPr>
              <a:t>1</a:t>
            </a:r>
            <a:r>
              <a:rPr lang="pt-BR" sz="1200">
                <a:solidFill>
                  <a:schemeClr val="tx1"/>
                </a:solidFill>
              </a:rPr>
              <a:t>(10,10)</a:t>
            </a:r>
          </a:p>
        </p:txBody>
      </p:sp>
      <p:cxnSp>
        <p:nvCxnSpPr>
          <p:cNvPr id="8" name="Conector reto 7"/>
          <p:cNvCxnSpPr>
            <a:stCxn id="4" idx="7"/>
            <a:endCxn id="5" idx="2"/>
          </p:cNvCxnSpPr>
          <p:nvPr/>
        </p:nvCxnSpPr>
        <p:spPr>
          <a:xfrm rot="5400000" flipH="1" flipV="1">
            <a:off x="7329488" y="2562225"/>
            <a:ext cx="903288" cy="12969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lipse 8"/>
          <p:cNvSpPr/>
          <p:nvPr/>
        </p:nvSpPr>
        <p:spPr>
          <a:xfrm>
            <a:off x="7753350" y="3173413"/>
            <a:ext cx="71438" cy="7143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Font typeface="Arial" charset="0"/>
              <a:buNone/>
              <a:defRPr/>
            </a:pPr>
            <a:endParaRPr lang="pt-BR">
              <a:solidFill>
                <a:schemeClr val="tx1"/>
              </a:solidFill>
            </a:endParaRPr>
          </a:p>
        </p:txBody>
      </p:sp>
      <p:sp>
        <p:nvSpPr>
          <p:cNvPr id="10249" name="Retângulo 9"/>
          <p:cNvSpPr>
            <a:spLocks noChangeArrowheads="1"/>
          </p:cNvSpPr>
          <p:nvPr/>
        </p:nvSpPr>
        <p:spPr bwMode="auto">
          <a:xfrm>
            <a:off x="8072438" y="2438400"/>
            <a:ext cx="79533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1200">
                <a:solidFill>
                  <a:schemeClr val="tx1"/>
                </a:solidFill>
              </a:rPr>
              <a:t>P</a:t>
            </a:r>
            <a:r>
              <a:rPr lang="pt-BR" sz="1200" baseline="-25000">
                <a:solidFill>
                  <a:schemeClr val="tx1"/>
                </a:solidFill>
              </a:rPr>
              <a:t>2</a:t>
            </a:r>
            <a:r>
              <a:rPr lang="pt-BR" sz="1200">
                <a:solidFill>
                  <a:schemeClr val="tx1"/>
                </a:solidFill>
              </a:rPr>
              <a:t>(20,20)</a:t>
            </a:r>
          </a:p>
        </p:txBody>
      </p:sp>
      <p:sp>
        <p:nvSpPr>
          <p:cNvPr id="10250" name="Retângulo 10"/>
          <p:cNvSpPr>
            <a:spLocks noChangeArrowheads="1"/>
          </p:cNvSpPr>
          <p:nvPr/>
        </p:nvSpPr>
        <p:spPr bwMode="auto">
          <a:xfrm>
            <a:off x="7215188" y="2803525"/>
            <a:ext cx="84455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sz="1200">
                <a:solidFill>
                  <a:schemeClr val="tx1"/>
                </a:solidFill>
              </a:rPr>
              <a:t>P</a:t>
            </a:r>
            <a:r>
              <a:rPr lang="pt-BR" sz="1200" baseline="-25000">
                <a:solidFill>
                  <a:schemeClr val="tx1"/>
                </a:solidFill>
              </a:rPr>
              <a:t>m </a:t>
            </a:r>
            <a:r>
              <a:rPr lang="pt-BR" sz="1200">
                <a:solidFill>
                  <a:schemeClr val="tx1"/>
                </a:solidFill>
              </a:rPr>
              <a:t>(x</a:t>
            </a:r>
            <a:r>
              <a:rPr lang="pt-BR" sz="1200" baseline="-25000">
                <a:solidFill>
                  <a:schemeClr val="tx1"/>
                </a:solidFill>
              </a:rPr>
              <a:t>m</a:t>
            </a:r>
            <a:r>
              <a:rPr lang="pt-BR" sz="1200">
                <a:solidFill>
                  <a:schemeClr val="tx1"/>
                </a:solidFill>
              </a:rPr>
              <a:t>,y</a:t>
            </a:r>
            <a:r>
              <a:rPr lang="pt-BR" sz="1200" baseline="-25000">
                <a:solidFill>
                  <a:schemeClr val="tx1"/>
                </a:solidFill>
              </a:rPr>
              <a:t>m</a:t>
            </a:r>
            <a:r>
              <a:rPr lang="pt-BR" sz="1200">
                <a:solidFill>
                  <a:schemeClr val="tx1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214313" y="642938"/>
            <a:ext cx="8243887" cy="3357562"/>
          </a:xfrm>
        </p:spPr>
        <p:txBody>
          <a:bodyPr/>
          <a:lstStyle/>
          <a:p>
            <a:pPr>
              <a:buFontTx/>
              <a:buNone/>
            </a:pPr>
            <a:r>
              <a:rPr lang="pt-BR" sz="2000" smtClean="0">
                <a:latin typeface="Courier New" pitchFamily="49" charset="0"/>
                <a:cs typeface="Courier New" pitchFamily="49" charset="0"/>
              </a:rPr>
              <a:t>lista = list()</a:t>
            </a:r>
          </a:p>
          <a:p>
            <a:pPr>
              <a:buFontTx/>
              <a:buNone/>
            </a:pPr>
            <a:r>
              <a:rPr lang="pt-BR" sz="2000" smtClean="0">
                <a:latin typeface="Courier New" pitchFamily="49" charset="0"/>
                <a:cs typeface="Courier New" pitchFamily="49" charset="0"/>
              </a:rPr>
              <a:t>while True:</a:t>
            </a:r>
          </a:p>
          <a:p>
            <a:pPr>
              <a:buFontTx/>
              <a:buNone/>
            </a:pPr>
            <a:r>
              <a:rPr lang="pt-BR" sz="2000" smtClean="0">
                <a:latin typeface="Courier New" pitchFamily="49" charset="0"/>
                <a:cs typeface="Courier New" pitchFamily="49" charset="0"/>
              </a:rPr>
              <a:t>  contato = dict()</a:t>
            </a:r>
          </a:p>
          <a:p>
            <a:pPr>
              <a:buFontTx/>
              <a:buNone/>
            </a:pPr>
            <a:r>
              <a:rPr lang="pt-BR" sz="2000" smtClean="0">
                <a:latin typeface="Courier New" pitchFamily="49" charset="0"/>
                <a:cs typeface="Courier New" pitchFamily="49" charset="0"/>
              </a:rPr>
              <a:t>  contato["nome"] = input("Digite o nome:")</a:t>
            </a:r>
          </a:p>
          <a:p>
            <a:pPr>
              <a:buFontTx/>
              <a:buNone/>
            </a:pPr>
            <a:r>
              <a:rPr lang="pt-BR" sz="2000" smtClean="0">
                <a:latin typeface="Courier New" pitchFamily="49" charset="0"/>
                <a:cs typeface="Courier New" pitchFamily="49" charset="0"/>
              </a:rPr>
              <a:t>  contato["telefone"] = input("Digite o telefone:")</a:t>
            </a:r>
          </a:p>
          <a:p>
            <a:pPr>
              <a:buFontTx/>
              <a:buNone/>
            </a:pPr>
            <a:r>
              <a:rPr lang="pt-BR" sz="2000" smtClean="0">
                <a:latin typeface="Courier New" pitchFamily="49" charset="0"/>
                <a:cs typeface="Courier New" pitchFamily="49" charset="0"/>
              </a:rPr>
              <a:t>  contato["email"] = input("Digite o e-mail:")</a:t>
            </a:r>
          </a:p>
          <a:p>
            <a:pPr>
              <a:buFontTx/>
              <a:buNone/>
            </a:pPr>
            <a:r>
              <a:rPr lang="pt-BR" sz="2000" smtClean="0">
                <a:latin typeface="Courier New" pitchFamily="49" charset="0"/>
                <a:cs typeface="Courier New" pitchFamily="49" charset="0"/>
              </a:rPr>
              <a:t>  lista.append(contato)</a:t>
            </a:r>
          </a:p>
          <a:p>
            <a:pPr>
              <a:buFontTx/>
              <a:buNone/>
            </a:pPr>
            <a:r>
              <a:rPr lang="pt-BR" sz="2000" smtClean="0">
                <a:latin typeface="Courier New" pitchFamily="49" charset="0"/>
                <a:cs typeface="Courier New" pitchFamily="49" charset="0"/>
              </a:rPr>
              <a:t>  op = input("Deseja cadastrar outro [s ou n]:")</a:t>
            </a:r>
          </a:p>
          <a:p>
            <a:pPr>
              <a:buFontTx/>
              <a:buNone/>
            </a:pPr>
            <a:r>
              <a:rPr lang="pt-BR" sz="2000" smtClean="0">
                <a:latin typeface="Courier New" pitchFamily="49" charset="0"/>
                <a:cs typeface="Courier New" pitchFamily="49" charset="0"/>
              </a:rPr>
              <a:t>  if op == 'N' or op == 'n':</a:t>
            </a:r>
          </a:p>
          <a:p>
            <a:pPr>
              <a:buFontTx/>
              <a:buNone/>
            </a:pPr>
            <a:r>
              <a:rPr lang="pt-BR" sz="2000" smtClean="0">
                <a:latin typeface="Courier New" pitchFamily="49" charset="0"/>
                <a:cs typeface="Courier New" pitchFamily="49" charset="0"/>
              </a:rPr>
              <a:t>    break</a:t>
            </a:r>
          </a:p>
        </p:txBody>
      </p:sp>
      <p:sp>
        <p:nvSpPr>
          <p:cNvPr id="20483" name="Title 1"/>
          <p:cNvSpPr>
            <a:spLocks noGrp="1" noChangeArrowheads="1"/>
          </p:cNvSpPr>
          <p:nvPr>
            <p:ph type="title"/>
          </p:nvPr>
        </p:nvSpPr>
        <p:spPr>
          <a:xfrm>
            <a:off x="3571875" y="71438"/>
            <a:ext cx="5500688" cy="857250"/>
          </a:xfrm>
        </p:spPr>
        <p:txBody>
          <a:bodyPr/>
          <a:lstStyle/>
          <a:p>
            <a:r>
              <a:rPr lang="pt-BR" altLang="en-US" smtClean="0"/>
              <a:t>Lista e Dicionário 1/2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785813" y="1214438"/>
            <a:ext cx="7672387" cy="3357562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zh-CN" sz="2000" smtClean="0">
                <a:latin typeface="Courier New" pitchFamily="49" charset="0"/>
                <a:ea typeface="SimSun" pitchFamily="2" charset="-122"/>
                <a:cs typeface="Courier New" pitchFamily="49" charset="0"/>
              </a:rPr>
              <a:t>print()</a:t>
            </a:r>
          </a:p>
          <a:p>
            <a:pPr marL="0" indent="0">
              <a:buFontTx/>
              <a:buNone/>
            </a:pPr>
            <a:r>
              <a:rPr lang="en-US" altLang="zh-CN" sz="2000" smtClean="0">
                <a:latin typeface="Courier New" pitchFamily="49" charset="0"/>
                <a:ea typeface="SimSun" pitchFamily="2" charset="-122"/>
                <a:cs typeface="Courier New" pitchFamily="49" charset="0"/>
              </a:rPr>
              <a:t>for c in lista:</a:t>
            </a:r>
          </a:p>
          <a:p>
            <a:pPr marL="0" indent="0">
              <a:buFontTx/>
              <a:buNone/>
            </a:pPr>
            <a:r>
              <a:rPr lang="en-US" altLang="zh-CN" sz="2000" smtClean="0">
                <a:latin typeface="Courier New" pitchFamily="49" charset="0"/>
                <a:ea typeface="SimSun" pitchFamily="2" charset="-122"/>
                <a:cs typeface="Courier New" pitchFamily="49" charset="0"/>
              </a:rPr>
              <a:t>  for k, v in c.items():</a:t>
            </a:r>
          </a:p>
          <a:p>
            <a:pPr marL="0" indent="0">
              <a:buFontTx/>
              <a:buNone/>
            </a:pPr>
            <a:r>
              <a:rPr lang="en-US" altLang="zh-CN" sz="2000" smtClean="0">
                <a:latin typeface="Courier New" pitchFamily="49" charset="0"/>
                <a:ea typeface="SimSun" pitchFamily="2" charset="-122"/>
                <a:cs typeface="Courier New" pitchFamily="49" charset="0"/>
              </a:rPr>
              <a:t>    print(k,":",v)</a:t>
            </a:r>
          </a:p>
          <a:p>
            <a:pPr marL="0" indent="0">
              <a:buFontTx/>
              <a:buNone/>
            </a:pPr>
            <a:r>
              <a:rPr lang="en-US" altLang="zh-CN" sz="2000" smtClean="0">
                <a:latin typeface="Courier New" pitchFamily="49" charset="0"/>
                <a:ea typeface="SimSun" pitchFamily="2" charset="-122"/>
                <a:cs typeface="Courier New" pitchFamily="49" charset="0"/>
              </a:rPr>
              <a:t>  print()</a:t>
            </a:r>
          </a:p>
        </p:txBody>
      </p:sp>
      <p:sp>
        <p:nvSpPr>
          <p:cNvPr id="21507" name="Title 1"/>
          <p:cNvSpPr>
            <a:spLocks noGrp="1" noChangeArrowheads="1"/>
          </p:cNvSpPr>
          <p:nvPr>
            <p:ph type="title"/>
          </p:nvPr>
        </p:nvSpPr>
        <p:spPr>
          <a:xfrm>
            <a:off x="142875" y="71438"/>
            <a:ext cx="8929688" cy="857250"/>
          </a:xfrm>
        </p:spPr>
        <p:txBody>
          <a:bodyPr/>
          <a:lstStyle/>
          <a:p>
            <a:r>
              <a:rPr lang="pt-BR" altLang="en-US" smtClean="0"/>
              <a:t>Lista e Dicionário 2/2</a:t>
            </a:r>
          </a:p>
        </p:txBody>
      </p:sp>
      <p:sp>
        <p:nvSpPr>
          <p:cNvPr id="21508" name="CaixaDeTexto 5"/>
          <p:cNvSpPr txBox="1">
            <a:spLocks noChangeArrowheads="1"/>
          </p:cNvSpPr>
          <p:nvPr/>
        </p:nvSpPr>
        <p:spPr bwMode="auto">
          <a:xfrm>
            <a:off x="4786313" y="2643188"/>
            <a:ext cx="3643312" cy="8302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dirty="0">
                <a:solidFill>
                  <a:schemeClr val="tx1"/>
                </a:solidFill>
              </a:rPr>
              <a:t>Retorna um item, k recebe a chave e v o valor.</a:t>
            </a:r>
          </a:p>
        </p:txBody>
      </p:sp>
      <p:cxnSp>
        <p:nvCxnSpPr>
          <p:cNvPr id="8" name="Conector de seta reta 7"/>
          <p:cNvCxnSpPr>
            <a:stCxn id="21508" idx="1"/>
          </p:cNvCxnSpPr>
          <p:nvPr/>
        </p:nvCxnSpPr>
        <p:spPr>
          <a:xfrm rot="10800000">
            <a:off x="3929063" y="2357438"/>
            <a:ext cx="857250" cy="7016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en-US" smtClean="0"/>
              <a:t>Conjunto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685800" y="1485900"/>
            <a:ext cx="8050213" cy="3086100"/>
          </a:xfrm>
        </p:spPr>
        <p:txBody>
          <a:bodyPr/>
          <a:lstStyle/>
          <a:p>
            <a:r>
              <a:rPr lang="en-US" altLang="en-US" sz="2200" dirty="0" err="1" smtClean="0"/>
              <a:t>Semelhante</a:t>
            </a:r>
            <a:r>
              <a:rPr lang="en-US" altLang="en-US" sz="2200" dirty="0" smtClean="0"/>
              <a:t> a </a:t>
            </a:r>
            <a:r>
              <a:rPr lang="en-US" altLang="en-US" sz="2200" dirty="0" err="1" smtClean="0"/>
              <a:t>lista</a:t>
            </a:r>
            <a:r>
              <a:rPr lang="en-US" altLang="en-US" sz="2200" dirty="0" smtClean="0"/>
              <a:t>, </a:t>
            </a:r>
            <a:r>
              <a:rPr lang="en-US" altLang="en-US" sz="2200" dirty="0" err="1" smtClean="0"/>
              <a:t>mas</a:t>
            </a:r>
            <a:r>
              <a:rPr lang="en-US" altLang="en-US" sz="2200" dirty="0" smtClean="0"/>
              <a:t> a </a:t>
            </a:r>
            <a:r>
              <a:rPr lang="en-US" altLang="en-US" sz="2200" dirty="0" err="1" smtClean="0"/>
              <a:t>ordem</a:t>
            </a:r>
            <a:r>
              <a:rPr lang="en-US" altLang="en-US" sz="2200" dirty="0" smtClean="0"/>
              <a:t> </a:t>
            </a:r>
            <a:r>
              <a:rPr lang="en-US" altLang="en-US" sz="2200" dirty="0" err="1" smtClean="0"/>
              <a:t>não</a:t>
            </a:r>
            <a:r>
              <a:rPr lang="en-US" altLang="en-US" sz="2200" dirty="0" smtClean="0"/>
              <a:t> é </a:t>
            </a:r>
            <a:r>
              <a:rPr lang="en-US" altLang="en-US" sz="2200" dirty="0" err="1" smtClean="0"/>
              <a:t>importante</a:t>
            </a:r>
            <a:r>
              <a:rPr lang="en-US" altLang="en-US" sz="2200" dirty="0" smtClean="0"/>
              <a:t> e </a:t>
            </a:r>
            <a:r>
              <a:rPr lang="en-US" altLang="en-US" sz="2200" dirty="0" err="1" smtClean="0"/>
              <a:t>não</a:t>
            </a:r>
            <a:r>
              <a:rPr lang="en-US" altLang="en-US" sz="2200" dirty="0" smtClean="0"/>
              <a:t> </a:t>
            </a:r>
            <a:r>
              <a:rPr lang="en-US" altLang="en-US" sz="2200" dirty="0" err="1" smtClean="0"/>
              <a:t>existem</a:t>
            </a:r>
            <a:r>
              <a:rPr lang="en-US" altLang="en-US" sz="2200" dirty="0" smtClean="0"/>
              <a:t> </a:t>
            </a:r>
            <a:r>
              <a:rPr lang="en-US" altLang="en-US" sz="2200" dirty="0" err="1" smtClean="0"/>
              <a:t>elementos</a:t>
            </a:r>
            <a:r>
              <a:rPr lang="en-US" altLang="en-US" sz="2200" dirty="0" smtClean="0"/>
              <a:t> </a:t>
            </a:r>
            <a:r>
              <a:rPr lang="en-US" altLang="en-US" sz="2200" dirty="0" err="1" smtClean="0"/>
              <a:t>iguais</a:t>
            </a:r>
            <a:endParaRPr lang="en-US" altLang="en-US" sz="2200" dirty="0" smtClean="0"/>
          </a:p>
          <a:p>
            <a:endParaRPr lang="en-US" altLang="en-US" sz="2200" dirty="0" smtClean="0"/>
          </a:p>
          <a:p>
            <a:pPr>
              <a:buFontTx/>
              <a:buNone/>
            </a:pP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conjunto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 = set(('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arroz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', '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feijão','banana','angu','torresmo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'))</a:t>
            </a:r>
          </a:p>
          <a:p>
            <a:pPr>
              <a:buFontTx/>
              <a:buNone/>
            </a:pP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conjunto.add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farofa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")</a:t>
            </a:r>
          </a:p>
          <a:p>
            <a:pPr>
              <a:buFontTx/>
              <a:buNone/>
            </a:pP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conjunto.add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arroz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")</a:t>
            </a:r>
          </a:p>
          <a:p>
            <a:pPr>
              <a:buFontTx/>
              <a:buNone/>
            </a:pP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print(</a:t>
            </a:r>
            <a:r>
              <a:rPr lang="en-US" altLang="en-US" sz="2200" dirty="0" err="1" smtClean="0">
                <a:latin typeface="Courier New" pitchFamily="49" charset="0"/>
                <a:cs typeface="Courier New" pitchFamily="49" charset="0"/>
              </a:rPr>
              <a:t>conjunto</a:t>
            </a:r>
            <a:r>
              <a:rPr lang="en-US" altLang="en-US" sz="22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FontTx/>
              <a:buNone/>
            </a:pPr>
            <a:endParaRPr lang="en-US" altLang="en-US" sz="2200" dirty="0" smtClean="0"/>
          </a:p>
        </p:txBody>
      </p:sp>
      <p:sp>
        <p:nvSpPr>
          <p:cNvPr id="25604" name="Text Box 3"/>
          <p:cNvSpPr txBox="1">
            <a:spLocks noChangeArrowheads="1"/>
          </p:cNvSpPr>
          <p:nvPr/>
        </p:nvSpPr>
        <p:spPr bwMode="auto">
          <a:xfrm>
            <a:off x="5238750" y="3487738"/>
            <a:ext cx="3719513" cy="369887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r>
              <a:rPr lang="pt-BR" altLang="en-US" sz="1800" dirty="0">
                <a:solidFill>
                  <a:schemeClr val="tx1"/>
                </a:solidFill>
              </a:rPr>
              <a:t>Insere a farofa, mas o arroz não repete</a:t>
            </a:r>
          </a:p>
        </p:txBody>
      </p:sp>
      <p:cxnSp>
        <p:nvCxnSpPr>
          <p:cNvPr id="10" name="Straight Arrow Connector 5"/>
          <p:cNvCxnSpPr>
            <a:stCxn id="25604" idx="1"/>
          </p:cNvCxnSpPr>
          <p:nvPr/>
        </p:nvCxnSpPr>
        <p:spPr>
          <a:xfrm rot="10800000">
            <a:off x="4429125" y="3638550"/>
            <a:ext cx="809625" cy="349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6216"/>
            <a:ext cx="8229600" cy="4232434"/>
          </a:xfrm>
        </p:spPr>
        <p:txBody>
          <a:bodyPr anchor="ctr"/>
          <a:lstStyle/>
          <a:p>
            <a:r>
              <a:rPr lang="pt-BR" dirty="0" smtClean="0"/>
              <a:t>Strings</a:t>
            </a:r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096"/>
          <p:cNvSpPr txBox="1">
            <a:spLocks noChangeArrowheads="1"/>
          </p:cNvSpPr>
          <p:nvPr/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altLang="en-US" sz="4400">
                <a:solidFill>
                  <a:srgbClr val="000000"/>
                </a:solidFill>
              </a:rPr>
              <a:t>Tutoriais</a:t>
            </a:r>
          </a:p>
        </p:txBody>
      </p:sp>
      <p:sp>
        <p:nvSpPr>
          <p:cNvPr id="8195" name="Text Box 4097"/>
          <p:cNvSpPr txBox="1">
            <a:spLocks noChangeArrowheads="1"/>
          </p:cNvSpPr>
          <p:nvPr/>
        </p:nvSpPr>
        <p:spPr bwMode="auto">
          <a:xfrm>
            <a:off x="685800" y="1485900"/>
            <a:ext cx="80645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1313" indent="-341313">
              <a:spcBef>
                <a:spcPts val="8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altLang="en-US" b="1" dirty="0" err="1">
                <a:solidFill>
                  <a:schemeClr val="tx1"/>
                </a:solidFill>
              </a:rPr>
              <a:t>Python</a:t>
            </a:r>
            <a:r>
              <a:rPr lang="pt-BR" altLang="en-US" b="1" dirty="0">
                <a:solidFill>
                  <a:schemeClr val="tx1"/>
                </a:solidFill>
              </a:rPr>
              <a:t> Brasil</a:t>
            </a:r>
          </a:p>
          <a:p>
            <a:pPr marL="798513" lvl="1" indent="-341313">
              <a:spcBef>
                <a:spcPts val="8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altLang="en-US" dirty="0">
                <a:solidFill>
                  <a:schemeClr val="tx1"/>
                </a:solidFill>
              </a:rPr>
              <a:t>https://</a:t>
            </a:r>
            <a:r>
              <a:rPr lang="pt-BR" altLang="en-US" dirty="0" smtClean="0">
                <a:solidFill>
                  <a:schemeClr val="tx1"/>
                </a:solidFill>
              </a:rPr>
              <a:t>docs.python.org/pt-br/3/tutorial/index.html</a:t>
            </a:r>
            <a:endParaRPr lang="pt-BR" altLang="en-US" dirty="0">
              <a:solidFill>
                <a:schemeClr val="tx1"/>
              </a:solidFill>
            </a:endParaRPr>
          </a:p>
          <a:p>
            <a:pPr marL="341313" indent="-341313">
              <a:spcBef>
                <a:spcPts val="8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altLang="en-US" b="1" dirty="0">
                <a:solidFill>
                  <a:schemeClr val="tx1"/>
                </a:solidFill>
              </a:rPr>
              <a:t>USP - </a:t>
            </a:r>
            <a:r>
              <a:rPr lang="pt-BR" altLang="en-US" b="1" dirty="0" err="1">
                <a:solidFill>
                  <a:schemeClr val="tx1"/>
                </a:solidFill>
              </a:rPr>
              <a:t>Youtube</a:t>
            </a:r>
            <a:endParaRPr lang="pt-BR" altLang="en-US" b="1" dirty="0">
              <a:solidFill>
                <a:schemeClr val="tx1"/>
              </a:solidFill>
            </a:endParaRPr>
          </a:p>
          <a:p>
            <a:pPr marL="798513" lvl="1" indent="-341313">
              <a:spcBef>
                <a:spcPts val="8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zh-CN" dirty="0">
                <a:solidFill>
                  <a:schemeClr val="tx1"/>
                </a:solidFill>
                <a:ea typeface="SimSun" pitchFamily="2" charset="-122"/>
              </a:rPr>
              <a:t>https://</a:t>
            </a:r>
            <a:r>
              <a:rPr lang="en-US" altLang="zh-CN" dirty="0" smtClean="0">
                <a:solidFill>
                  <a:schemeClr val="tx1"/>
                </a:solidFill>
                <a:ea typeface="SimSun" pitchFamily="2" charset="-122"/>
              </a:rPr>
              <a:t>www.youtube.com/watch?v=LN8ejPwSzkU&amp;list=PLcoJJSvnDgcKpOi_UeneTNTIVOigRQwcn&amp;index=5</a:t>
            </a:r>
            <a:endParaRPr lang="en-US" altLang="en-US" dirty="0">
              <a:solidFill>
                <a:schemeClr val="tx1"/>
              </a:solidFill>
            </a:endParaRPr>
          </a:p>
          <a:p>
            <a:pPr marL="341313" indent="-341313">
              <a:spcBef>
                <a:spcPts val="8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altLang="en-US" b="1" dirty="0">
                <a:solidFill>
                  <a:schemeClr val="tx1"/>
                </a:solidFill>
              </a:rPr>
              <a:t>Pense </a:t>
            </a:r>
            <a:r>
              <a:rPr lang="pt-BR" altLang="en-US" b="1" dirty="0" err="1">
                <a:solidFill>
                  <a:schemeClr val="tx1"/>
                </a:solidFill>
              </a:rPr>
              <a:t>Python</a:t>
            </a:r>
            <a:endParaRPr lang="pt-BR" altLang="en-US" b="1" dirty="0">
              <a:solidFill>
                <a:schemeClr val="tx1"/>
              </a:solidFill>
            </a:endParaRPr>
          </a:p>
          <a:p>
            <a:pPr marL="1252538" lvl="1" indent="-434975">
              <a:spcBef>
                <a:spcPts val="800"/>
              </a:spcBef>
              <a:buFont typeface="Times New Roman" pitchFamily="18" charset="0"/>
              <a:buChar char="•"/>
              <a:tabLst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dirty="0">
                <a:solidFill>
                  <a:schemeClr val="tx1"/>
                </a:solidFill>
              </a:rPr>
              <a:t>https://</a:t>
            </a:r>
            <a:r>
              <a:rPr lang="en-US" altLang="en-US" dirty="0" smtClean="0">
                <a:solidFill>
                  <a:schemeClr val="tx1"/>
                </a:solidFill>
              </a:rPr>
              <a:t>pense-python.caravela.club/01-a-jornada-do-programa/00-a-jornada-do-programa.html</a:t>
            </a:r>
            <a:endParaRPr lang="en-US" altLang="en-US" dirty="0">
              <a:solidFill>
                <a:schemeClr val="tx1"/>
              </a:solidFill>
            </a:endParaRPr>
          </a:p>
          <a:p>
            <a:pPr marL="341313" indent="-341313">
              <a:spcBef>
                <a:spcPts val="8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String como uma lista</a:t>
            </a:r>
            <a:endParaRPr lang="pt-BR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 dirty="0" err="1" smtClean="0"/>
              <a:t>Exemplo</a:t>
            </a:r>
            <a:r>
              <a:rPr lang="en-US" altLang="en-US" sz="2000" dirty="0" smtClean="0"/>
              <a:t>: </a:t>
            </a:r>
            <a:r>
              <a:rPr lang="en-US" altLang="en-US" sz="2000" dirty="0" err="1" smtClean="0"/>
              <a:t>exibe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cada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caractere</a:t>
            </a:r>
            <a:endParaRPr lang="en-US" altLang="en-US" sz="2000" dirty="0" smtClean="0"/>
          </a:p>
          <a:p>
            <a:endParaRPr lang="en-US" altLang="en-US" sz="2000" dirty="0" smtClean="0"/>
          </a:p>
          <a:p>
            <a:pPr>
              <a:buFontTx/>
              <a:buNone/>
            </a:pPr>
            <a:r>
              <a:rPr lang="en-US" altLang="en-US" sz="2000" dirty="0" err="1" smtClean="0">
                <a:latin typeface="Courier New" pitchFamily="49" charset="0"/>
                <a:cs typeface="Courier New" pitchFamily="49" charset="0"/>
              </a:rPr>
              <a:t>texto</a:t>
            </a: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 = '</a:t>
            </a:r>
            <a:r>
              <a:rPr lang="en-US" altLang="en-US" sz="2000" dirty="0" err="1" smtClean="0">
                <a:latin typeface="Courier New" pitchFamily="49" charset="0"/>
                <a:cs typeface="Courier New" pitchFamily="49" charset="0"/>
              </a:rPr>
              <a:t>Universidade</a:t>
            </a: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'</a:t>
            </a:r>
          </a:p>
          <a:p>
            <a:pPr>
              <a:buFontTx/>
              <a:buNone/>
            </a:pPr>
            <a:r>
              <a:rPr lang="en-US" altLang="en-US" sz="2000" dirty="0" err="1" smtClean="0">
                <a:latin typeface="Courier New" pitchFamily="49" charset="0"/>
                <a:cs typeface="Courier New" pitchFamily="49" charset="0"/>
              </a:rPr>
              <a:t>tamanho</a:t>
            </a: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altLang="en-US" sz="2000" dirty="0" err="1" smtClean="0">
                <a:latin typeface="Courier New" pitchFamily="49" charset="0"/>
                <a:cs typeface="Courier New" pitchFamily="49" charset="0"/>
              </a:rPr>
              <a:t>len</a:t>
            </a: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en-US" sz="2000" dirty="0" err="1" smtClean="0">
                <a:latin typeface="Courier New" pitchFamily="49" charset="0"/>
                <a:cs typeface="Courier New" pitchFamily="49" charset="0"/>
              </a:rPr>
              <a:t>texto</a:t>
            </a: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FontTx/>
              <a:buNone/>
            </a:pP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for </a:t>
            </a:r>
            <a:r>
              <a:rPr lang="en-US" altLang="en-US" sz="20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 in range(</a:t>
            </a:r>
            <a:r>
              <a:rPr lang="en-US" altLang="en-US" sz="2000" dirty="0" err="1" smtClean="0">
                <a:latin typeface="Courier New" pitchFamily="49" charset="0"/>
                <a:cs typeface="Courier New" pitchFamily="49" charset="0"/>
              </a:rPr>
              <a:t>tamanho</a:t>
            </a: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):</a:t>
            </a:r>
          </a:p>
          <a:p>
            <a:pPr>
              <a:buFontTx/>
              <a:buNone/>
            </a:pP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  print(</a:t>
            </a:r>
            <a:r>
              <a:rPr lang="en-US" altLang="en-US" sz="2000" dirty="0" err="1" smtClean="0">
                <a:latin typeface="Courier New" pitchFamily="49" charset="0"/>
                <a:cs typeface="Courier New" pitchFamily="49" charset="0"/>
              </a:rPr>
              <a:t>texto</a:t>
            </a: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altLang="en-US" sz="20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])</a:t>
            </a:r>
          </a:p>
          <a:p>
            <a:pPr>
              <a:buFontTx/>
              <a:buNone/>
            </a:pPr>
            <a:endParaRPr lang="en-US" altLang="en-US" sz="2000" dirty="0" smtClean="0"/>
          </a:p>
        </p:txBody>
      </p:sp>
      <p:sp>
        <p:nvSpPr>
          <p:cNvPr id="4" name="CaixaDeTexto 3"/>
          <p:cNvSpPr txBox="1"/>
          <p:nvPr/>
        </p:nvSpPr>
        <p:spPr>
          <a:xfrm>
            <a:off x="5286380" y="2714626"/>
            <a:ext cx="3500462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tx1"/>
                </a:solidFill>
              </a:rPr>
              <a:t>A string é tratada como uma lista</a:t>
            </a:r>
            <a:endParaRPr lang="pt-BR" dirty="0">
              <a:solidFill>
                <a:schemeClr val="tx1"/>
              </a:solidFill>
            </a:endParaRPr>
          </a:p>
        </p:txBody>
      </p:sp>
      <p:cxnSp>
        <p:nvCxnSpPr>
          <p:cNvPr id="6" name="Conector de seta reta 5"/>
          <p:cNvCxnSpPr>
            <a:stCxn id="4" idx="1"/>
          </p:cNvCxnSpPr>
          <p:nvPr/>
        </p:nvCxnSpPr>
        <p:spPr>
          <a:xfrm rot="10800000">
            <a:off x="4214810" y="2786065"/>
            <a:ext cx="1071570" cy="34406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de seta reta 7"/>
          <p:cNvCxnSpPr/>
          <p:nvPr/>
        </p:nvCxnSpPr>
        <p:spPr>
          <a:xfrm rot="10800000" flipV="1">
            <a:off x="4214810" y="3130126"/>
            <a:ext cx="1071570" cy="2988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en-US" smtClean="0"/>
              <a:t>Dividindo uma frase em palavras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altLang="en-US" sz="2400" dirty="0" smtClean="0"/>
              <a:t>A função </a:t>
            </a:r>
            <a:r>
              <a:rPr lang="pt-BR" altLang="en-US" sz="2400" dirty="0" err="1" smtClean="0"/>
              <a:t>split</a:t>
            </a:r>
            <a:r>
              <a:rPr lang="pt-BR" altLang="en-US" sz="2400" dirty="0" smtClean="0"/>
              <a:t>() cria uma lista com as palavras da string</a:t>
            </a:r>
          </a:p>
          <a:p>
            <a:r>
              <a:rPr lang="pt-BR" altLang="en-US" sz="2400" dirty="0" smtClean="0"/>
              <a:t>A divisão entre palavras é um ou vários espaços</a:t>
            </a:r>
          </a:p>
          <a:p>
            <a:endParaRPr lang="pt-BR" altLang="en-US" sz="2400" dirty="0" smtClean="0"/>
          </a:p>
          <a:p>
            <a:r>
              <a:rPr lang="pt-BR" altLang="en-US" sz="2400" dirty="0" smtClean="0"/>
              <a:t>Exemplo</a:t>
            </a:r>
          </a:p>
          <a:p>
            <a:pPr marL="1073150">
              <a:buFontTx/>
              <a:buNone/>
            </a:pPr>
            <a:r>
              <a:rPr lang="pt-BR" altLang="en-US" sz="2400" dirty="0" smtClean="0">
                <a:latin typeface="Courier New" pitchFamily="49" charset="0"/>
                <a:cs typeface="Courier New" pitchFamily="49" charset="0"/>
              </a:rPr>
              <a:t>texto = input('Digite uma frase:')</a:t>
            </a:r>
          </a:p>
          <a:p>
            <a:pPr marL="1073150">
              <a:buFontTx/>
              <a:buNone/>
            </a:pPr>
            <a:r>
              <a:rPr lang="pt-BR" altLang="en-US" sz="2400" dirty="0" smtClean="0">
                <a:latin typeface="Courier New" pitchFamily="49" charset="0"/>
                <a:cs typeface="Courier New" pitchFamily="49" charset="0"/>
              </a:rPr>
              <a:t>lista = texto.</a:t>
            </a:r>
            <a:r>
              <a:rPr lang="pt-BR" altLang="en-US" sz="2400" dirty="0" err="1" smtClean="0">
                <a:latin typeface="Courier New" pitchFamily="49" charset="0"/>
                <a:cs typeface="Courier New" pitchFamily="49" charset="0"/>
              </a:rPr>
              <a:t>split</a:t>
            </a:r>
            <a:r>
              <a:rPr lang="pt-BR" altLang="en-US" sz="2400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marL="1073150">
              <a:buFontTx/>
              <a:buNone/>
            </a:pPr>
            <a:r>
              <a:rPr lang="pt-BR" altLang="en-US" sz="24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pt-BR" altLang="en-US" sz="2400" dirty="0" smtClean="0">
                <a:latin typeface="Courier New" pitchFamily="49" charset="0"/>
                <a:cs typeface="Courier New" pitchFamily="49" charset="0"/>
              </a:rPr>
              <a:t>(lista)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6216"/>
            <a:ext cx="8229600" cy="4410234"/>
          </a:xfrm>
        </p:spPr>
        <p:txBody>
          <a:bodyPr anchor="ctr"/>
          <a:lstStyle/>
          <a:p>
            <a:r>
              <a:rPr lang="pt-BR" dirty="0" smtClean="0"/>
              <a:t>Introdução a Orientação a Objetos</a:t>
            </a:r>
            <a:endParaRPr lang="pt-BR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en-US" smtClean="0"/>
              <a:t>Classe</a:t>
            </a:r>
          </a:p>
        </p:txBody>
      </p:sp>
      <p:sp>
        <p:nvSpPr>
          <p:cNvPr id="6147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311150" y="1323975"/>
            <a:ext cx="8451850" cy="3086100"/>
          </a:xfrm>
        </p:spPr>
        <p:txBody>
          <a:bodyPr/>
          <a:lstStyle/>
          <a:p>
            <a:r>
              <a:rPr lang="pt-BR" altLang="en-US" sz="2400" smtClean="0"/>
              <a:t>Classe é um novo tipo criado pelo programador</a:t>
            </a:r>
          </a:p>
          <a:p>
            <a:r>
              <a:rPr lang="pt-BR" altLang="en-US" sz="2400" smtClean="0"/>
              <a:t>Uma classe é formada por atributos e métodos</a:t>
            </a:r>
          </a:p>
          <a:p>
            <a:pPr lvl="1"/>
            <a:r>
              <a:rPr lang="pt-BR" altLang="en-US" sz="2100" smtClean="0"/>
              <a:t>Atributos: são variáveis </a:t>
            </a:r>
          </a:p>
          <a:p>
            <a:pPr lvl="1"/>
            <a:r>
              <a:rPr lang="pt-BR" altLang="en-US" sz="2100" smtClean="0"/>
              <a:t>Métodos: são funções</a:t>
            </a:r>
            <a:endParaRPr lang="en-US" altLang="en-US" sz="2100" smtClean="0"/>
          </a:p>
          <a:p>
            <a:r>
              <a:rPr lang="en-US" altLang="en-US" sz="2400" smtClean="0"/>
              <a:t>A </a:t>
            </a:r>
            <a:r>
              <a:rPr lang="pt-BR" altLang="en-US" sz="2400" smtClean="0"/>
              <a:t>criação de uma variável cujo tipo é uma classe recebe o nome de </a:t>
            </a:r>
            <a:r>
              <a:rPr lang="pt-BR" altLang="en-US" sz="2400" b="1" smtClean="0"/>
              <a:t>instanciação</a:t>
            </a:r>
            <a:endParaRPr lang="pt-BR" altLang="en-US" sz="2400" smtClean="0"/>
          </a:p>
          <a:p>
            <a:r>
              <a:rPr lang="pt-BR" altLang="en-US" sz="2400" smtClean="0"/>
              <a:t>Essa variável  é chamada de </a:t>
            </a:r>
            <a:r>
              <a:rPr lang="pt-BR" altLang="en-US" sz="2400" b="1" smtClean="0"/>
              <a:t>Objeto</a:t>
            </a:r>
            <a:endParaRPr lang="pt-BR" alt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Classe</a:t>
            </a:r>
          </a:p>
        </p:txBody>
      </p:sp>
      <p:sp>
        <p:nvSpPr>
          <p:cNvPr id="7171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altLang="en-US" smtClean="0"/>
              <a:t>A classe funciona como um molde</a:t>
            </a:r>
          </a:p>
          <a:p>
            <a:r>
              <a:rPr lang="pt-BR" altLang="en-US" smtClean="0"/>
              <a:t>Uma classe modela no computador um objeto real que deseja-se manipular</a:t>
            </a:r>
          </a:p>
          <a:p>
            <a:r>
              <a:rPr lang="pt-BR" altLang="en-US" smtClean="0"/>
              <a:t>Cada objeto de uma mesma classe possui a mesma estrutura mas valores diferentes nos atributos</a:t>
            </a:r>
          </a:p>
          <a:p>
            <a:endParaRPr lang="pt-BR" altLang="en-US" smtClean="0"/>
          </a:p>
          <a:p>
            <a:endParaRPr lang="pt-B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ço Reservado para Conteúdo 2"/>
          <p:cNvSpPr>
            <a:spLocks noGrp="1"/>
          </p:cNvSpPr>
          <p:nvPr>
            <p:ph idx="1"/>
          </p:nvPr>
        </p:nvSpPr>
        <p:spPr>
          <a:xfrm>
            <a:off x="785813" y="0"/>
            <a:ext cx="8358187" cy="5143500"/>
          </a:xfrm>
        </p:spPr>
        <p:txBody>
          <a:bodyPr/>
          <a:lstStyle/>
          <a:p>
            <a:pPr>
              <a:buFontTx/>
              <a:buNone/>
            </a:pPr>
            <a:r>
              <a:rPr lang="pt-BR" sz="2000" smtClean="0">
                <a:latin typeface="Courier New" pitchFamily="49" charset="0"/>
                <a:cs typeface="Courier New" pitchFamily="49" charset="0"/>
              </a:rPr>
              <a:t>class Retangulo:</a:t>
            </a:r>
          </a:p>
          <a:p>
            <a:pPr>
              <a:buFontTx/>
              <a:buNone/>
            </a:pPr>
            <a:r>
              <a:rPr lang="pt-BR" sz="2000" smtClean="0">
                <a:latin typeface="Courier New" pitchFamily="49" charset="0"/>
                <a:cs typeface="Courier New" pitchFamily="49" charset="0"/>
              </a:rPr>
              <a:t>    base = 0</a:t>
            </a:r>
          </a:p>
          <a:p>
            <a:pPr>
              <a:buFontTx/>
              <a:buNone/>
            </a:pPr>
            <a:r>
              <a:rPr lang="pt-BR" sz="2000" smtClean="0">
                <a:latin typeface="Courier New" pitchFamily="49" charset="0"/>
                <a:cs typeface="Courier New" pitchFamily="49" charset="0"/>
              </a:rPr>
              <a:t>    altura = 0</a:t>
            </a:r>
          </a:p>
          <a:p>
            <a:pPr>
              <a:buFontTx/>
              <a:buNone/>
            </a:pPr>
            <a:r>
              <a:rPr lang="pt-BR" sz="2000" smtClean="0">
                <a:latin typeface="Courier New" pitchFamily="49" charset="0"/>
                <a:cs typeface="Courier New" pitchFamily="49" charset="0"/>
              </a:rPr>
              <a:t>    def area(self):</a:t>
            </a:r>
          </a:p>
          <a:p>
            <a:pPr>
              <a:buFontTx/>
              <a:buNone/>
            </a:pPr>
            <a:r>
              <a:rPr lang="pt-BR" sz="2000" smtClean="0">
                <a:latin typeface="Courier New" pitchFamily="49" charset="0"/>
                <a:cs typeface="Courier New" pitchFamily="49" charset="0"/>
              </a:rPr>
              <a:t>        return self.base * self.altura</a:t>
            </a:r>
          </a:p>
          <a:p>
            <a:pPr>
              <a:buFontTx/>
              <a:buNone/>
            </a:pPr>
            <a:r>
              <a:rPr lang="pt-BR" sz="2000" smtClean="0">
                <a:latin typeface="Courier New" pitchFamily="49" charset="0"/>
                <a:cs typeface="Courier New" pitchFamily="49" charset="0"/>
              </a:rPr>
              <a:t>r1 = Retangulo()</a:t>
            </a:r>
          </a:p>
          <a:p>
            <a:pPr>
              <a:buFontTx/>
              <a:buNone/>
            </a:pPr>
            <a:r>
              <a:rPr lang="pt-BR" sz="2000" smtClean="0">
                <a:latin typeface="Courier New" pitchFamily="49" charset="0"/>
                <a:cs typeface="Courier New" pitchFamily="49" charset="0"/>
              </a:rPr>
              <a:t>r1.base = 10</a:t>
            </a:r>
          </a:p>
          <a:p>
            <a:pPr>
              <a:buFontTx/>
              <a:buNone/>
            </a:pPr>
            <a:r>
              <a:rPr lang="pt-BR" sz="2000" smtClean="0">
                <a:latin typeface="Courier New" pitchFamily="49" charset="0"/>
                <a:cs typeface="Courier New" pitchFamily="49" charset="0"/>
              </a:rPr>
              <a:t>r1.altura = 4</a:t>
            </a:r>
          </a:p>
          <a:p>
            <a:pPr>
              <a:buFontTx/>
              <a:buNone/>
            </a:pPr>
            <a:r>
              <a:rPr lang="pt-BR" sz="2000" smtClean="0">
                <a:latin typeface="Courier New" pitchFamily="49" charset="0"/>
                <a:cs typeface="Courier New" pitchFamily="49" charset="0"/>
              </a:rPr>
              <a:t>r2 = Retangulo()</a:t>
            </a:r>
          </a:p>
          <a:p>
            <a:pPr>
              <a:buFontTx/>
              <a:buNone/>
            </a:pPr>
            <a:r>
              <a:rPr lang="pt-BR" sz="2000" smtClean="0">
                <a:latin typeface="Courier New" pitchFamily="49" charset="0"/>
                <a:cs typeface="Courier New" pitchFamily="49" charset="0"/>
              </a:rPr>
              <a:t>r2.base = 3</a:t>
            </a:r>
          </a:p>
          <a:p>
            <a:pPr>
              <a:buFontTx/>
              <a:buNone/>
            </a:pPr>
            <a:r>
              <a:rPr lang="pt-BR" sz="2000" smtClean="0">
                <a:latin typeface="Courier New" pitchFamily="49" charset="0"/>
                <a:cs typeface="Courier New" pitchFamily="49" charset="0"/>
              </a:rPr>
              <a:t>r2.altura = 2</a:t>
            </a:r>
          </a:p>
          <a:p>
            <a:pPr>
              <a:buFontTx/>
              <a:buNone/>
            </a:pPr>
            <a:r>
              <a:rPr lang="pt-BR" sz="2000" smtClean="0">
                <a:latin typeface="Courier New" pitchFamily="49" charset="0"/>
                <a:cs typeface="Courier New" pitchFamily="49" charset="0"/>
              </a:rPr>
              <a:t>print(r1.area())</a:t>
            </a:r>
          </a:p>
          <a:p>
            <a:pPr>
              <a:buFontTx/>
              <a:buNone/>
            </a:pPr>
            <a:r>
              <a:rPr lang="pt-BR" sz="2000" smtClean="0">
                <a:latin typeface="Courier New" pitchFamily="49" charset="0"/>
                <a:cs typeface="Courier New" pitchFamily="49" charset="0"/>
              </a:rPr>
              <a:t>print(r2.area())</a:t>
            </a:r>
          </a:p>
          <a:p>
            <a:pPr>
              <a:buFontTx/>
              <a:buNone/>
            </a:pPr>
            <a:endParaRPr lang="pt-BR" sz="2000" smtClean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4" name="Conector de seta reta 3"/>
          <p:cNvCxnSpPr>
            <a:endCxn id="8196" idx="1"/>
          </p:cNvCxnSpPr>
          <p:nvPr/>
        </p:nvCxnSpPr>
        <p:spPr>
          <a:xfrm flipV="1">
            <a:off x="3857625" y="1249363"/>
            <a:ext cx="2071688" cy="3175"/>
          </a:xfrm>
          <a:prstGeom prst="straightConnector1">
            <a:avLst/>
          </a:prstGeom>
          <a:ln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96" name="CaixaDeTexto 4"/>
          <p:cNvSpPr txBox="1">
            <a:spLocks noChangeArrowheads="1"/>
          </p:cNvSpPr>
          <p:nvPr/>
        </p:nvSpPr>
        <p:spPr bwMode="auto">
          <a:xfrm>
            <a:off x="5929313" y="1049338"/>
            <a:ext cx="3000375" cy="40005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t-BR" sz="2000"/>
              <a:t>Definição do método area</a:t>
            </a:r>
          </a:p>
        </p:txBody>
      </p:sp>
      <p:cxnSp>
        <p:nvCxnSpPr>
          <p:cNvPr id="6" name="Conector de seta reta 5"/>
          <p:cNvCxnSpPr>
            <a:stCxn id="8" idx="1"/>
            <a:endCxn id="8198" idx="1"/>
          </p:cNvCxnSpPr>
          <p:nvPr/>
        </p:nvCxnSpPr>
        <p:spPr>
          <a:xfrm rot="10800000" flipH="1">
            <a:off x="4143375" y="777875"/>
            <a:ext cx="2214563" cy="0"/>
          </a:xfrm>
          <a:prstGeom prst="straightConnector1">
            <a:avLst/>
          </a:prstGeom>
          <a:ln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98" name="CaixaDeTexto 6"/>
          <p:cNvSpPr txBox="1">
            <a:spLocks noChangeArrowheads="1"/>
          </p:cNvSpPr>
          <p:nvPr/>
        </p:nvSpPr>
        <p:spPr bwMode="auto">
          <a:xfrm>
            <a:off x="6357938" y="577850"/>
            <a:ext cx="2571750" cy="40005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t-BR" sz="2000"/>
              <a:t>Definição dos atributos</a:t>
            </a:r>
          </a:p>
        </p:txBody>
      </p:sp>
      <p:sp>
        <p:nvSpPr>
          <p:cNvPr id="8" name="Chave direita 7"/>
          <p:cNvSpPr/>
          <p:nvPr/>
        </p:nvSpPr>
        <p:spPr>
          <a:xfrm>
            <a:off x="3857625" y="428625"/>
            <a:ext cx="285750" cy="700088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buFont typeface="Arial" charset="0"/>
              <a:buNone/>
              <a:defRPr/>
            </a:pPr>
            <a:endParaRPr lang="pt-BR"/>
          </a:p>
        </p:txBody>
      </p:sp>
      <p:cxnSp>
        <p:nvCxnSpPr>
          <p:cNvPr id="16" name="Conector de seta reta 15"/>
          <p:cNvCxnSpPr>
            <a:endCxn id="8201" idx="1"/>
          </p:cNvCxnSpPr>
          <p:nvPr/>
        </p:nvCxnSpPr>
        <p:spPr>
          <a:xfrm flipV="1">
            <a:off x="3929063" y="2057400"/>
            <a:ext cx="2571750" cy="3175"/>
          </a:xfrm>
          <a:prstGeom prst="straightConnector1">
            <a:avLst/>
          </a:prstGeom>
          <a:ln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01" name="CaixaDeTexto 16"/>
          <p:cNvSpPr txBox="1">
            <a:spLocks noChangeArrowheads="1"/>
          </p:cNvSpPr>
          <p:nvPr/>
        </p:nvSpPr>
        <p:spPr bwMode="auto">
          <a:xfrm>
            <a:off x="6500813" y="1857375"/>
            <a:ext cx="2500312" cy="40005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t-BR" sz="2000"/>
              <a:t>Definição do objeto r1</a:t>
            </a:r>
          </a:p>
        </p:txBody>
      </p:sp>
      <p:cxnSp>
        <p:nvCxnSpPr>
          <p:cNvPr id="18" name="Conector de seta reta 17"/>
          <p:cNvCxnSpPr>
            <a:endCxn id="8203" idx="1"/>
          </p:cNvCxnSpPr>
          <p:nvPr/>
        </p:nvCxnSpPr>
        <p:spPr>
          <a:xfrm flipV="1">
            <a:off x="3929063" y="3128963"/>
            <a:ext cx="2571750" cy="3175"/>
          </a:xfrm>
          <a:prstGeom prst="straightConnector1">
            <a:avLst/>
          </a:prstGeom>
          <a:ln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03" name="CaixaDeTexto 18"/>
          <p:cNvSpPr txBox="1">
            <a:spLocks noChangeArrowheads="1"/>
          </p:cNvSpPr>
          <p:nvPr/>
        </p:nvSpPr>
        <p:spPr bwMode="auto">
          <a:xfrm>
            <a:off x="6500813" y="2928938"/>
            <a:ext cx="2500312" cy="40005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t-BR" sz="2000"/>
              <a:t>Definição do objeto r2</a:t>
            </a:r>
          </a:p>
        </p:txBody>
      </p:sp>
      <p:cxnSp>
        <p:nvCxnSpPr>
          <p:cNvPr id="20" name="Conector de seta reta 19"/>
          <p:cNvCxnSpPr>
            <a:stCxn id="22" idx="1"/>
            <a:endCxn id="8205" idx="1"/>
          </p:cNvCxnSpPr>
          <p:nvPr/>
        </p:nvCxnSpPr>
        <p:spPr>
          <a:xfrm rot="10800000" flipH="1">
            <a:off x="4214813" y="4457700"/>
            <a:ext cx="1500187" cy="22225"/>
          </a:xfrm>
          <a:prstGeom prst="straightConnector1">
            <a:avLst/>
          </a:prstGeom>
          <a:ln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05" name="CaixaDeTexto 20"/>
          <p:cNvSpPr txBox="1">
            <a:spLocks noChangeArrowheads="1"/>
          </p:cNvSpPr>
          <p:nvPr/>
        </p:nvSpPr>
        <p:spPr bwMode="auto">
          <a:xfrm>
            <a:off x="5715000" y="4103688"/>
            <a:ext cx="3286125" cy="7080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t-BR" sz="2000"/>
              <a:t>Objetos diferentes, valores de atributos diferentes</a:t>
            </a:r>
          </a:p>
        </p:txBody>
      </p:sp>
      <p:sp>
        <p:nvSpPr>
          <p:cNvPr id="22" name="Chave direita 21"/>
          <p:cNvSpPr/>
          <p:nvPr/>
        </p:nvSpPr>
        <p:spPr>
          <a:xfrm>
            <a:off x="3929063" y="4130675"/>
            <a:ext cx="285750" cy="6985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buFont typeface="Arial" charset="0"/>
              <a:buNone/>
              <a:defRPr/>
            </a:pP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ço Reservado para Conteúdo 2"/>
          <p:cNvSpPr>
            <a:spLocks noGrp="1"/>
          </p:cNvSpPr>
          <p:nvPr>
            <p:ph idx="1"/>
          </p:nvPr>
        </p:nvSpPr>
        <p:spPr>
          <a:xfrm>
            <a:off x="357188" y="0"/>
            <a:ext cx="8786812" cy="5143500"/>
          </a:xfrm>
          <a:solidFill>
            <a:schemeClr val="bg1"/>
          </a:solidFill>
        </p:spPr>
        <p:txBody>
          <a:bodyPr/>
          <a:lstStyle/>
          <a:p>
            <a:pPr>
              <a:buFontTx/>
              <a:buNone/>
            </a:pPr>
            <a:r>
              <a:rPr lang="pt-BR" sz="2000" smtClean="0">
                <a:latin typeface="Courier New" pitchFamily="49" charset="0"/>
                <a:cs typeface="Courier New" pitchFamily="49" charset="0"/>
              </a:rPr>
              <a:t>class Retangulo:</a:t>
            </a:r>
          </a:p>
          <a:p>
            <a:pPr>
              <a:buFontTx/>
              <a:buNone/>
            </a:pPr>
            <a:r>
              <a:rPr lang="pt-BR" sz="2000" smtClean="0">
                <a:latin typeface="Courier New" pitchFamily="49" charset="0"/>
                <a:cs typeface="Courier New" pitchFamily="49" charset="0"/>
              </a:rPr>
              <a:t>    def area(self):</a:t>
            </a:r>
          </a:p>
          <a:p>
            <a:pPr>
              <a:buFontTx/>
              <a:buNone/>
            </a:pPr>
            <a:r>
              <a:rPr lang="pt-BR" sz="2000" smtClean="0">
                <a:latin typeface="Courier New" pitchFamily="49" charset="0"/>
                <a:cs typeface="Courier New" pitchFamily="49" charset="0"/>
              </a:rPr>
              <a:t>        return self.base * self.altura</a:t>
            </a:r>
          </a:p>
          <a:p>
            <a:pPr>
              <a:buFontTx/>
              <a:buNone/>
            </a:pPr>
            <a:r>
              <a:rPr lang="pt-BR" sz="2000" smtClean="0">
                <a:latin typeface="Courier New" pitchFamily="49" charset="0"/>
                <a:cs typeface="Courier New" pitchFamily="49" charset="0"/>
              </a:rPr>
              <a:t>r1 = Retangulo()</a:t>
            </a:r>
          </a:p>
          <a:p>
            <a:pPr>
              <a:buFontTx/>
              <a:buNone/>
            </a:pPr>
            <a:r>
              <a:rPr lang="pt-BR" sz="2000" smtClean="0">
                <a:latin typeface="Courier New" pitchFamily="49" charset="0"/>
                <a:cs typeface="Courier New" pitchFamily="49" charset="0"/>
              </a:rPr>
              <a:t>r1.base = 10</a:t>
            </a:r>
          </a:p>
          <a:p>
            <a:pPr>
              <a:buFontTx/>
              <a:buNone/>
            </a:pPr>
            <a:r>
              <a:rPr lang="pt-BR" sz="2000" smtClean="0">
                <a:latin typeface="Courier New" pitchFamily="49" charset="0"/>
                <a:cs typeface="Courier New" pitchFamily="49" charset="0"/>
              </a:rPr>
              <a:t>r1.altura = 4</a:t>
            </a:r>
          </a:p>
          <a:p>
            <a:pPr>
              <a:buFontTx/>
              <a:buNone/>
            </a:pPr>
            <a:r>
              <a:rPr lang="pt-BR" sz="2000" smtClean="0">
                <a:latin typeface="Courier New" pitchFamily="49" charset="0"/>
                <a:cs typeface="Courier New" pitchFamily="49" charset="0"/>
              </a:rPr>
              <a:t>r2 = Retangulo()</a:t>
            </a:r>
          </a:p>
          <a:p>
            <a:pPr>
              <a:buFontTx/>
              <a:buNone/>
            </a:pPr>
            <a:r>
              <a:rPr lang="pt-BR" sz="2000" smtClean="0">
                <a:latin typeface="Courier New" pitchFamily="49" charset="0"/>
                <a:cs typeface="Courier New" pitchFamily="49" charset="0"/>
              </a:rPr>
              <a:t>r2.base = 3</a:t>
            </a:r>
          </a:p>
          <a:p>
            <a:pPr>
              <a:buFontTx/>
              <a:buNone/>
            </a:pPr>
            <a:r>
              <a:rPr lang="pt-BR" sz="2000" smtClean="0">
                <a:latin typeface="Courier New" pitchFamily="49" charset="0"/>
                <a:cs typeface="Courier New" pitchFamily="49" charset="0"/>
              </a:rPr>
              <a:t>r2.altura = 2</a:t>
            </a:r>
          </a:p>
          <a:p>
            <a:pPr>
              <a:buFontTx/>
              <a:buNone/>
            </a:pPr>
            <a:r>
              <a:rPr lang="pt-BR" sz="2000" smtClean="0">
                <a:latin typeface="Courier New" pitchFamily="49" charset="0"/>
                <a:cs typeface="Courier New" pitchFamily="49" charset="0"/>
              </a:rPr>
              <a:t>print(r1.area())</a:t>
            </a:r>
          </a:p>
          <a:p>
            <a:pPr>
              <a:buFontTx/>
              <a:buNone/>
            </a:pPr>
            <a:r>
              <a:rPr lang="pt-BR" sz="2000" smtClean="0">
                <a:latin typeface="Courier New" pitchFamily="49" charset="0"/>
                <a:cs typeface="Courier New" pitchFamily="49" charset="0"/>
              </a:rPr>
              <a:t>print(r2.area())</a:t>
            </a:r>
            <a:br>
              <a:rPr lang="pt-BR" sz="2000" smtClean="0">
                <a:latin typeface="Courier New" pitchFamily="49" charset="0"/>
                <a:cs typeface="Courier New" pitchFamily="49" charset="0"/>
              </a:rPr>
            </a:br>
            <a:r>
              <a:rPr lang="pt-BR" sz="200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pt-BR" sz="2000" smtClean="0">
                <a:latin typeface="Courier New" pitchFamily="49" charset="0"/>
                <a:cs typeface="Courier New" pitchFamily="49" charset="0"/>
              </a:rPr>
            </a:br>
            <a:endParaRPr lang="pt-BR" sz="2000" smtClean="0">
              <a:latin typeface="Courier New" pitchFamily="49" charset="0"/>
              <a:cs typeface="Courier New" pitchFamily="49" charset="0"/>
            </a:endParaRPr>
          </a:p>
          <a:p>
            <a:pPr>
              <a:buFontTx/>
              <a:buNone/>
            </a:pPr>
            <a:endParaRPr lang="pt-BR" sz="2000" smtClean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8" name="Conector de seta reta 7"/>
          <p:cNvCxnSpPr>
            <a:endCxn id="9220" idx="1"/>
          </p:cNvCxnSpPr>
          <p:nvPr/>
        </p:nvCxnSpPr>
        <p:spPr>
          <a:xfrm flipV="1">
            <a:off x="3929063" y="557213"/>
            <a:ext cx="2143125" cy="3175"/>
          </a:xfrm>
          <a:prstGeom prst="straightConnector1">
            <a:avLst/>
          </a:prstGeom>
          <a:ln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20" name="CaixaDeTexto 8"/>
          <p:cNvSpPr txBox="1">
            <a:spLocks noChangeArrowheads="1"/>
          </p:cNvSpPr>
          <p:nvPr/>
        </p:nvSpPr>
        <p:spPr bwMode="auto">
          <a:xfrm>
            <a:off x="6072188" y="357188"/>
            <a:ext cx="2928937" cy="40005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t-BR" sz="2000">
                <a:solidFill>
                  <a:schemeClr val="tx1"/>
                </a:solidFill>
              </a:rPr>
              <a:t>Definição do método area</a:t>
            </a:r>
          </a:p>
        </p:txBody>
      </p:sp>
      <p:cxnSp>
        <p:nvCxnSpPr>
          <p:cNvPr id="10" name="Conector de seta reta 9"/>
          <p:cNvCxnSpPr>
            <a:stCxn id="12" idx="1"/>
            <a:endCxn id="9222" idx="1"/>
          </p:cNvCxnSpPr>
          <p:nvPr/>
        </p:nvCxnSpPr>
        <p:spPr>
          <a:xfrm rot="10800000" flipH="1">
            <a:off x="3214688" y="1849438"/>
            <a:ext cx="3214687" cy="0"/>
          </a:xfrm>
          <a:prstGeom prst="straightConnector1">
            <a:avLst/>
          </a:prstGeom>
          <a:ln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22" name="CaixaDeTexto 10"/>
          <p:cNvSpPr txBox="1">
            <a:spLocks noChangeArrowheads="1"/>
          </p:cNvSpPr>
          <p:nvPr/>
        </p:nvSpPr>
        <p:spPr bwMode="auto">
          <a:xfrm>
            <a:off x="6429375" y="1649413"/>
            <a:ext cx="2571750" cy="40005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t-BR" sz="2000">
                <a:solidFill>
                  <a:schemeClr val="tx1"/>
                </a:solidFill>
              </a:rPr>
              <a:t>Definição dos atributos</a:t>
            </a:r>
          </a:p>
        </p:txBody>
      </p:sp>
      <p:sp>
        <p:nvSpPr>
          <p:cNvPr id="12" name="Chave direita 11"/>
          <p:cNvSpPr/>
          <p:nvPr/>
        </p:nvSpPr>
        <p:spPr>
          <a:xfrm>
            <a:off x="2928938" y="1500188"/>
            <a:ext cx="285750" cy="700087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buFont typeface="Arial" charset="0"/>
              <a:buNone/>
              <a:defRPr/>
            </a:pPr>
            <a:endParaRPr lang="pt-BR"/>
          </a:p>
        </p:txBody>
      </p:sp>
      <p:cxnSp>
        <p:nvCxnSpPr>
          <p:cNvPr id="13" name="Conector de seta reta 12"/>
          <p:cNvCxnSpPr>
            <a:endCxn id="9225" idx="1"/>
          </p:cNvCxnSpPr>
          <p:nvPr/>
        </p:nvCxnSpPr>
        <p:spPr>
          <a:xfrm flipV="1">
            <a:off x="3929063" y="1271588"/>
            <a:ext cx="2500312" cy="3175"/>
          </a:xfrm>
          <a:prstGeom prst="straightConnector1">
            <a:avLst/>
          </a:prstGeom>
          <a:ln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25" name="CaixaDeTexto 13"/>
          <p:cNvSpPr txBox="1">
            <a:spLocks noChangeArrowheads="1"/>
          </p:cNvSpPr>
          <p:nvPr/>
        </p:nvSpPr>
        <p:spPr bwMode="auto">
          <a:xfrm>
            <a:off x="6429375" y="1071563"/>
            <a:ext cx="2571750" cy="40005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t-BR" sz="2000">
                <a:solidFill>
                  <a:schemeClr val="tx1"/>
                </a:solidFill>
              </a:rPr>
              <a:t>Definição do objeto r1</a:t>
            </a:r>
          </a:p>
        </p:txBody>
      </p:sp>
      <p:cxnSp>
        <p:nvCxnSpPr>
          <p:cNvPr id="15" name="Conector de seta reta 14"/>
          <p:cNvCxnSpPr>
            <a:endCxn id="9227" idx="1"/>
          </p:cNvCxnSpPr>
          <p:nvPr/>
        </p:nvCxnSpPr>
        <p:spPr>
          <a:xfrm flipV="1">
            <a:off x="3929063" y="2443163"/>
            <a:ext cx="2500312" cy="3175"/>
          </a:xfrm>
          <a:prstGeom prst="straightConnector1">
            <a:avLst/>
          </a:prstGeom>
          <a:ln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27" name="CaixaDeTexto 15"/>
          <p:cNvSpPr txBox="1">
            <a:spLocks noChangeArrowheads="1"/>
          </p:cNvSpPr>
          <p:nvPr/>
        </p:nvSpPr>
        <p:spPr bwMode="auto">
          <a:xfrm>
            <a:off x="6429375" y="2243138"/>
            <a:ext cx="2571750" cy="40005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t-BR" sz="2000">
                <a:solidFill>
                  <a:schemeClr val="tx1"/>
                </a:solidFill>
              </a:rPr>
              <a:t>Definição do objeto r2</a:t>
            </a:r>
          </a:p>
        </p:txBody>
      </p:sp>
      <p:sp>
        <p:nvSpPr>
          <p:cNvPr id="9228" name="CaixaDeTexto 17"/>
          <p:cNvSpPr txBox="1">
            <a:spLocks noChangeArrowheads="1"/>
          </p:cNvSpPr>
          <p:nvPr/>
        </p:nvSpPr>
        <p:spPr bwMode="auto">
          <a:xfrm>
            <a:off x="4714875" y="3786188"/>
            <a:ext cx="3429000" cy="1016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000">
                <a:solidFill>
                  <a:schemeClr val="tx1"/>
                </a:solidFill>
              </a:rPr>
              <a:t>Atenção: se um atributo não for declarado, area() dá erro ao ser executado.</a:t>
            </a:r>
          </a:p>
        </p:txBody>
      </p:sp>
      <p:cxnSp>
        <p:nvCxnSpPr>
          <p:cNvPr id="27" name="Conector de seta reta 26"/>
          <p:cNvCxnSpPr>
            <a:stCxn id="29" idx="1"/>
            <a:endCxn id="9230" idx="1"/>
          </p:cNvCxnSpPr>
          <p:nvPr/>
        </p:nvCxnSpPr>
        <p:spPr>
          <a:xfrm rot="10800000" flipH="1">
            <a:off x="3214688" y="2935288"/>
            <a:ext cx="3214687" cy="1587"/>
          </a:xfrm>
          <a:prstGeom prst="straightConnector1">
            <a:avLst/>
          </a:prstGeom>
          <a:ln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30" name="CaixaDeTexto 27"/>
          <p:cNvSpPr txBox="1">
            <a:spLocks noChangeArrowheads="1"/>
          </p:cNvSpPr>
          <p:nvPr/>
        </p:nvSpPr>
        <p:spPr bwMode="auto">
          <a:xfrm>
            <a:off x="6429375" y="2735263"/>
            <a:ext cx="2571750" cy="40005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t-BR" sz="2000">
                <a:solidFill>
                  <a:schemeClr val="tx1"/>
                </a:solidFill>
              </a:rPr>
              <a:t>Definição dos atributos</a:t>
            </a:r>
          </a:p>
        </p:txBody>
      </p:sp>
      <p:sp>
        <p:nvSpPr>
          <p:cNvPr id="29" name="Chave direita 28"/>
          <p:cNvSpPr/>
          <p:nvPr/>
        </p:nvSpPr>
        <p:spPr>
          <a:xfrm>
            <a:off x="2928938" y="2586038"/>
            <a:ext cx="285750" cy="700087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buFont typeface="Arial" charset="0"/>
              <a:buNone/>
              <a:defRPr/>
            </a:pP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ítulo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4186238"/>
          </a:xfrm>
        </p:spPr>
        <p:txBody>
          <a:bodyPr anchor="ctr"/>
          <a:lstStyle/>
          <a:p>
            <a:r>
              <a:rPr lang="pt-BR" smtClean="0">
                <a:solidFill>
                  <a:schemeClr val="tx1"/>
                </a:solidFill>
              </a:rPr>
              <a:t>Método Construtor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Método Construtor</a:t>
            </a:r>
          </a:p>
        </p:txBody>
      </p:sp>
      <p:sp>
        <p:nvSpPr>
          <p:cNvPr id="11267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Executado na criação do objeto</a:t>
            </a:r>
          </a:p>
          <a:p>
            <a:r>
              <a:rPr lang="pt-BR" smtClean="0"/>
              <a:t>Declarado com __init__()</a:t>
            </a:r>
          </a:p>
          <a:p>
            <a:r>
              <a:rPr lang="pt-BR" smtClean="0"/>
              <a:t>Se não for declarado, o Python entende como um construtor vazio (não recebe parâmetros e não possui código)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ço Reservado para Conteúdo 2"/>
          <p:cNvSpPr>
            <a:spLocks noGrp="1"/>
          </p:cNvSpPr>
          <p:nvPr>
            <p:ph idx="1"/>
          </p:nvPr>
        </p:nvSpPr>
        <p:spPr>
          <a:xfrm>
            <a:off x="357188" y="-43544"/>
            <a:ext cx="8786812" cy="5143500"/>
          </a:xfrm>
          <a:solidFill>
            <a:schemeClr val="bg1"/>
          </a:solidFill>
        </p:spPr>
        <p:txBody>
          <a:bodyPr/>
          <a:lstStyle/>
          <a:p>
            <a:pPr>
              <a:buFontTx/>
              <a:buNone/>
            </a:pPr>
            <a:r>
              <a:rPr lang="pt-BR" sz="20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pt-BR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</a:t>
            </a:r>
            <a:r>
              <a:rPr lang="pt-BR" sz="20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Retangulo</a:t>
            </a:r>
            <a:r>
              <a:rPr lang="pt-BR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:</a:t>
            </a:r>
          </a:p>
          <a:p>
            <a:pPr>
              <a:buFontTx/>
              <a:buNone/>
            </a:pPr>
            <a:r>
              <a:rPr lang="pt-BR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   </a:t>
            </a:r>
            <a:r>
              <a:rPr lang="pt-BR" sz="20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def</a:t>
            </a:r>
            <a:r>
              <a:rPr lang="pt-BR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__</a:t>
            </a:r>
            <a:r>
              <a:rPr lang="pt-BR" sz="20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init__</a:t>
            </a:r>
            <a:r>
              <a:rPr lang="pt-BR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pt-BR" sz="20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self</a:t>
            </a:r>
            <a:r>
              <a:rPr lang="pt-BR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):</a:t>
            </a:r>
          </a:p>
          <a:p>
            <a:pPr>
              <a:buFontTx/>
              <a:buNone/>
            </a:pPr>
            <a:r>
              <a:rPr lang="pt-BR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       </a:t>
            </a:r>
            <a:r>
              <a:rPr lang="pt-BR" sz="20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self</a:t>
            </a:r>
            <a:r>
              <a:rPr lang="pt-BR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.base = 0</a:t>
            </a:r>
          </a:p>
          <a:p>
            <a:pPr>
              <a:buFontTx/>
              <a:buNone/>
            </a:pPr>
            <a:r>
              <a:rPr lang="pt-BR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       </a:t>
            </a:r>
            <a:r>
              <a:rPr lang="pt-BR" sz="20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self</a:t>
            </a:r>
            <a:r>
              <a:rPr lang="pt-BR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.altura = 0</a:t>
            </a:r>
          </a:p>
          <a:p>
            <a:pPr>
              <a:buFontTx/>
              <a:buNone/>
            </a:pPr>
            <a:r>
              <a:rPr lang="pt-BR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   </a:t>
            </a:r>
            <a:r>
              <a:rPr lang="pt-BR" sz="20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def</a:t>
            </a:r>
            <a:r>
              <a:rPr lang="pt-BR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</a:t>
            </a:r>
            <a:r>
              <a:rPr lang="pt-BR" sz="20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area</a:t>
            </a:r>
            <a:r>
              <a:rPr lang="pt-BR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pt-BR" sz="20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self</a:t>
            </a:r>
            <a:r>
              <a:rPr lang="pt-BR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):</a:t>
            </a:r>
          </a:p>
          <a:p>
            <a:pPr>
              <a:buFontTx/>
              <a:buNone/>
            </a:pPr>
            <a:r>
              <a:rPr lang="pt-BR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       </a:t>
            </a:r>
            <a:r>
              <a:rPr lang="pt-BR" sz="20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pt-BR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</a:t>
            </a:r>
            <a:r>
              <a:rPr lang="pt-BR" sz="20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self</a:t>
            </a:r>
            <a:r>
              <a:rPr lang="pt-BR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.base * </a:t>
            </a:r>
            <a:r>
              <a:rPr lang="pt-BR" sz="20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self</a:t>
            </a:r>
            <a:r>
              <a:rPr lang="pt-BR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.altura</a:t>
            </a:r>
          </a:p>
          <a:p>
            <a:pPr>
              <a:buFontTx/>
              <a:buNone/>
            </a:pPr>
            <a:r>
              <a:rPr lang="pt-BR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r1 = </a:t>
            </a:r>
            <a:r>
              <a:rPr lang="pt-BR" sz="20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Retangulo</a:t>
            </a:r>
            <a:r>
              <a:rPr lang="pt-BR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</a:t>
            </a:r>
          </a:p>
          <a:p>
            <a:pPr>
              <a:buFontTx/>
              <a:buNone/>
            </a:pPr>
            <a:r>
              <a:rPr lang="pt-BR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r1.base = 10</a:t>
            </a:r>
          </a:p>
          <a:p>
            <a:pPr>
              <a:buFontTx/>
              <a:buNone/>
            </a:pPr>
            <a:r>
              <a:rPr lang="pt-BR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r1.altura = 4</a:t>
            </a:r>
          </a:p>
          <a:p>
            <a:pPr>
              <a:buFontTx/>
              <a:buNone/>
            </a:pPr>
            <a:r>
              <a:rPr lang="pt-BR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r2 = </a:t>
            </a:r>
            <a:r>
              <a:rPr lang="pt-BR" sz="20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Retangulo</a:t>
            </a:r>
            <a:r>
              <a:rPr lang="pt-BR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</a:t>
            </a:r>
          </a:p>
          <a:p>
            <a:pPr>
              <a:buFontTx/>
              <a:buNone/>
            </a:pPr>
            <a:r>
              <a:rPr lang="pt-BR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r2.base = 3</a:t>
            </a:r>
          </a:p>
          <a:p>
            <a:pPr>
              <a:buFontTx/>
              <a:buNone/>
            </a:pPr>
            <a:r>
              <a:rPr lang="pt-BR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r2.altura = 2</a:t>
            </a:r>
          </a:p>
          <a:p>
            <a:pPr>
              <a:buFontTx/>
              <a:buNone/>
            </a:pPr>
            <a:r>
              <a:rPr lang="pt-BR" sz="20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print</a:t>
            </a:r>
            <a:r>
              <a:rPr lang="pt-BR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(r1.</a:t>
            </a:r>
            <a:r>
              <a:rPr lang="pt-BR" sz="20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area</a:t>
            </a:r>
            <a:r>
              <a:rPr lang="pt-BR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())</a:t>
            </a:r>
          </a:p>
          <a:p>
            <a:pPr>
              <a:buFontTx/>
              <a:buNone/>
            </a:pPr>
            <a:r>
              <a:rPr lang="pt-BR" sz="20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print</a:t>
            </a:r>
            <a:r>
              <a:rPr lang="pt-BR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(r2.</a:t>
            </a:r>
            <a:r>
              <a:rPr lang="pt-BR" sz="20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area</a:t>
            </a:r>
            <a:r>
              <a:rPr lang="pt-BR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())</a:t>
            </a:r>
          </a:p>
          <a:p>
            <a:pPr>
              <a:buFontTx/>
              <a:buNone/>
            </a:pPr>
            <a:endParaRPr lang="pt-BR" sz="20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6" name="Conector de seta reta 5"/>
          <p:cNvCxnSpPr>
            <a:endCxn id="12292" idx="1"/>
          </p:cNvCxnSpPr>
          <p:nvPr/>
        </p:nvCxnSpPr>
        <p:spPr>
          <a:xfrm flipV="1">
            <a:off x="3929063" y="557213"/>
            <a:ext cx="1643062" cy="3175"/>
          </a:xfrm>
          <a:prstGeom prst="straightConnector1">
            <a:avLst/>
          </a:prstGeom>
          <a:ln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92" name="CaixaDeTexto 6"/>
          <p:cNvSpPr txBox="1">
            <a:spLocks noChangeArrowheads="1"/>
          </p:cNvSpPr>
          <p:nvPr/>
        </p:nvSpPr>
        <p:spPr bwMode="auto">
          <a:xfrm>
            <a:off x="5572125" y="357188"/>
            <a:ext cx="3429000" cy="40005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t-BR" sz="2000">
                <a:solidFill>
                  <a:schemeClr val="tx1"/>
                </a:solidFill>
              </a:rPr>
              <a:t>Definição do método construtor</a:t>
            </a:r>
          </a:p>
        </p:txBody>
      </p:sp>
      <p:cxnSp>
        <p:nvCxnSpPr>
          <p:cNvPr id="9" name="Conector de seta reta 8"/>
          <p:cNvCxnSpPr>
            <a:endCxn id="12294" idx="1"/>
          </p:cNvCxnSpPr>
          <p:nvPr/>
        </p:nvCxnSpPr>
        <p:spPr>
          <a:xfrm flipV="1">
            <a:off x="3929063" y="1628775"/>
            <a:ext cx="2071687" cy="3175"/>
          </a:xfrm>
          <a:prstGeom prst="straightConnector1">
            <a:avLst/>
          </a:prstGeom>
          <a:ln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94" name="CaixaDeTexto 9"/>
          <p:cNvSpPr txBox="1">
            <a:spLocks noChangeArrowheads="1"/>
          </p:cNvSpPr>
          <p:nvPr/>
        </p:nvSpPr>
        <p:spPr bwMode="auto">
          <a:xfrm>
            <a:off x="6000750" y="1428750"/>
            <a:ext cx="3000375" cy="40005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t-BR" sz="2000">
                <a:solidFill>
                  <a:schemeClr val="tx1"/>
                </a:solidFill>
              </a:rPr>
              <a:t>Definição do método area</a:t>
            </a:r>
          </a:p>
        </p:txBody>
      </p:sp>
      <p:cxnSp>
        <p:nvCxnSpPr>
          <p:cNvPr id="11" name="Conector de seta reta 10"/>
          <p:cNvCxnSpPr>
            <a:stCxn id="18" idx="1"/>
            <a:endCxn id="12296" idx="1"/>
          </p:cNvCxnSpPr>
          <p:nvPr/>
        </p:nvCxnSpPr>
        <p:spPr>
          <a:xfrm rot="10800000" flipH="1">
            <a:off x="4214813" y="1157288"/>
            <a:ext cx="2214562" cy="0"/>
          </a:xfrm>
          <a:prstGeom prst="straightConnector1">
            <a:avLst/>
          </a:prstGeom>
          <a:ln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96" name="CaixaDeTexto 11"/>
          <p:cNvSpPr txBox="1">
            <a:spLocks noChangeArrowheads="1"/>
          </p:cNvSpPr>
          <p:nvPr/>
        </p:nvSpPr>
        <p:spPr bwMode="auto">
          <a:xfrm>
            <a:off x="6429375" y="957263"/>
            <a:ext cx="2571750" cy="40005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t-BR" sz="2000">
                <a:solidFill>
                  <a:schemeClr val="tx1"/>
                </a:solidFill>
              </a:rPr>
              <a:t>Definição dos atributos</a:t>
            </a:r>
          </a:p>
        </p:txBody>
      </p:sp>
      <p:sp>
        <p:nvSpPr>
          <p:cNvPr id="18" name="Chave direita 17"/>
          <p:cNvSpPr/>
          <p:nvPr/>
        </p:nvSpPr>
        <p:spPr>
          <a:xfrm>
            <a:off x="3929063" y="808038"/>
            <a:ext cx="285750" cy="700087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buFont typeface="Arial" charset="0"/>
              <a:buNone/>
              <a:defRPr/>
            </a:pPr>
            <a:endParaRPr lang="pt-BR"/>
          </a:p>
        </p:txBody>
      </p:sp>
      <p:cxnSp>
        <p:nvCxnSpPr>
          <p:cNvPr id="22" name="Conector de seta reta 21"/>
          <p:cNvCxnSpPr>
            <a:endCxn id="12299" idx="1"/>
          </p:cNvCxnSpPr>
          <p:nvPr/>
        </p:nvCxnSpPr>
        <p:spPr>
          <a:xfrm flipV="1">
            <a:off x="3929063" y="2486025"/>
            <a:ext cx="2571750" cy="3175"/>
          </a:xfrm>
          <a:prstGeom prst="straightConnector1">
            <a:avLst/>
          </a:prstGeom>
          <a:ln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99" name="CaixaDeTexto 22"/>
          <p:cNvSpPr txBox="1">
            <a:spLocks noChangeArrowheads="1"/>
          </p:cNvSpPr>
          <p:nvPr/>
        </p:nvSpPr>
        <p:spPr bwMode="auto">
          <a:xfrm>
            <a:off x="6500813" y="2286000"/>
            <a:ext cx="2500312" cy="40005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t-BR" sz="2000">
                <a:solidFill>
                  <a:schemeClr val="tx1"/>
                </a:solidFill>
              </a:rPr>
              <a:t>Definição do objeto r1</a:t>
            </a:r>
          </a:p>
        </p:txBody>
      </p:sp>
      <p:cxnSp>
        <p:nvCxnSpPr>
          <p:cNvPr id="24" name="Conector de seta reta 23"/>
          <p:cNvCxnSpPr>
            <a:endCxn id="12301" idx="1"/>
          </p:cNvCxnSpPr>
          <p:nvPr/>
        </p:nvCxnSpPr>
        <p:spPr>
          <a:xfrm flipV="1">
            <a:off x="3929063" y="3486150"/>
            <a:ext cx="2571750" cy="3175"/>
          </a:xfrm>
          <a:prstGeom prst="straightConnector1">
            <a:avLst/>
          </a:prstGeom>
          <a:ln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01" name="CaixaDeTexto 24"/>
          <p:cNvSpPr txBox="1">
            <a:spLocks noChangeArrowheads="1"/>
          </p:cNvSpPr>
          <p:nvPr/>
        </p:nvSpPr>
        <p:spPr bwMode="auto">
          <a:xfrm>
            <a:off x="6500813" y="3286125"/>
            <a:ext cx="2500312" cy="40005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t-BR" sz="2000">
                <a:solidFill>
                  <a:schemeClr val="tx1"/>
                </a:solidFill>
              </a:rPr>
              <a:t>Definição do objeto r2</a:t>
            </a:r>
          </a:p>
        </p:txBody>
      </p:sp>
      <p:cxnSp>
        <p:nvCxnSpPr>
          <p:cNvPr id="26" name="Conector de seta reta 25"/>
          <p:cNvCxnSpPr>
            <a:stCxn id="28" idx="1"/>
            <a:endCxn id="12303" idx="1"/>
          </p:cNvCxnSpPr>
          <p:nvPr/>
        </p:nvCxnSpPr>
        <p:spPr>
          <a:xfrm rot="10800000" flipH="1">
            <a:off x="4214813" y="4772025"/>
            <a:ext cx="1500187" cy="22225"/>
          </a:xfrm>
          <a:prstGeom prst="straightConnector1">
            <a:avLst/>
          </a:prstGeom>
          <a:ln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03" name="CaixaDeTexto 26"/>
          <p:cNvSpPr txBox="1">
            <a:spLocks noChangeArrowheads="1"/>
          </p:cNvSpPr>
          <p:nvPr/>
        </p:nvSpPr>
        <p:spPr bwMode="auto">
          <a:xfrm>
            <a:off x="5715000" y="4418013"/>
            <a:ext cx="3286125" cy="7080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t-BR" sz="2000">
                <a:solidFill>
                  <a:schemeClr val="tx1"/>
                </a:solidFill>
              </a:rPr>
              <a:t>Objetos diferentes, valores de atributos diferentes</a:t>
            </a:r>
          </a:p>
        </p:txBody>
      </p:sp>
      <p:sp>
        <p:nvSpPr>
          <p:cNvPr id="28" name="Chave direita 27"/>
          <p:cNvSpPr/>
          <p:nvPr/>
        </p:nvSpPr>
        <p:spPr>
          <a:xfrm>
            <a:off x="3929063" y="4443413"/>
            <a:ext cx="285750" cy="700087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buFont typeface="Arial" charset="0"/>
              <a:buNone/>
              <a:defRPr/>
            </a:pP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096"/>
          <p:cNvSpPr txBox="1">
            <a:spLocks noChangeArrowheads="1"/>
          </p:cNvSpPr>
          <p:nvPr/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altLang="en-US" sz="4400">
                <a:solidFill>
                  <a:srgbClr val="000000"/>
                </a:solidFill>
              </a:rPr>
              <a:t>Como utilizar Python?</a:t>
            </a:r>
          </a:p>
        </p:txBody>
      </p:sp>
      <p:sp>
        <p:nvSpPr>
          <p:cNvPr id="9219" name="Text Box 4097"/>
          <p:cNvSpPr txBox="1">
            <a:spLocks noChangeArrowheads="1"/>
          </p:cNvSpPr>
          <p:nvPr/>
        </p:nvSpPr>
        <p:spPr bwMode="auto">
          <a:xfrm>
            <a:off x="685800" y="1485900"/>
            <a:ext cx="794385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1313" indent="-341313">
              <a:spcBef>
                <a:spcPts val="8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altLang="en-US" dirty="0" smtClean="0">
                <a:solidFill>
                  <a:schemeClr val="tx1"/>
                </a:solidFill>
              </a:rPr>
              <a:t>Instalação no Windows (com </a:t>
            </a:r>
            <a:r>
              <a:rPr lang="pt-BR" altLang="en-US" dirty="0" err="1" smtClean="0">
                <a:solidFill>
                  <a:schemeClr val="tx1"/>
                </a:solidFill>
              </a:rPr>
              <a:t>VSCode</a:t>
            </a:r>
            <a:r>
              <a:rPr lang="pt-BR" altLang="en-US" dirty="0" smtClean="0">
                <a:solidFill>
                  <a:schemeClr val="tx1"/>
                </a:solidFill>
              </a:rPr>
              <a:t>)</a:t>
            </a:r>
          </a:p>
          <a:p>
            <a:pPr marL="798513" lvl="1" indent="-341313">
              <a:spcBef>
                <a:spcPts val="8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altLang="en-US" dirty="0" smtClean="0">
                <a:solidFill>
                  <a:schemeClr val="tx1"/>
                </a:solidFill>
              </a:rPr>
              <a:t>https://youtu.be/4NKEYf0clsU</a:t>
            </a:r>
          </a:p>
          <a:p>
            <a:pPr marL="341313" indent="-341313">
              <a:spcBef>
                <a:spcPts val="8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altLang="en-US" dirty="0" smtClean="0">
                <a:solidFill>
                  <a:schemeClr val="tx1"/>
                </a:solidFill>
              </a:rPr>
              <a:t>Instalação </a:t>
            </a:r>
            <a:r>
              <a:rPr lang="pt-BR" altLang="en-US" dirty="0">
                <a:solidFill>
                  <a:schemeClr val="tx1"/>
                </a:solidFill>
              </a:rPr>
              <a:t>no </a:t>
            </a:r>
            <a:r>
              <a:rPr lang="pt-BR" altLang="en-US" dirty="0" smtClean="0">
                <a:solidFill>
                  <a:schemeClr val="tx1"/>
                </a:solidFill>
              </a:rPr>
              <a:t>Linux (vem instalado em várias versões)</a:t>
            </a:r>
            <a:endParaRPr lang="pt-BR" altLang="en-US" dirty="0">
              <a:solidFill>
                <a:schemeClr val="tx1"/>
              </a:solidFill>
            </a:endParaRPr>
          </a:p>
          <a:p>
            <a:pPr marL="798513" lvl="1" indent="-341313">
              <a:spcBef>
                <a:spcPts val="8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altLang="en-US" dirty="0" err="1">
                <a:solidFill>
                  <a:schemeClr val="tx1"/>
                </a:solidFill>
              </a:rPr>
              <a:t>sudo</a:t>
            </a:r>
            <a:r>
              <a:rPr lang="pt-BR" altLang="en-US" dirty="0">
                <a:solidFill>
                  <a:schemeClr val="tx1"/>
                </a:solidFill>
              </a:rPr>
              <a:t> </a:t>
            </a:r>
            <a:r>
              <a:rPr lang="pt-BR" altLang="en-US" dirty="0" err="1">
                <a:solidFill>
                  <a:schemeClr val="tx1"/>
                </a:solidFill>
              </a:rPr>
              <a:t>apt-get</a:t>
            </a:r>
            <a:r>
              <a:rPr lang="pt-BR" altLang="en-US" dirty="0">
                <a:solidFill>
                  <a:schemeClr val="tx1"/>
                </a:solidFill>
              </a:rPr>
              <a:t> </a:t>
            </a:r>
            <a:r>
              <a:rPr lang="pt-BR" altLang="en-US" dirty="0" err="1">
                <a:solidFill>
                  <a:schemeClr val="tx1"/>
                </a:solidFill>
              </a:rPr>
              <a:t>install</a:t>
            </a:r>
            <a:r>
              <a:rPr lang="pt-BR" altLang="en-US" dirty="0">
                <a:solidFill>
                  <a:schemeClr val="tx1"/>
                </a:solidFill>
              </a:rPr>
              <a:t> </a:t>
            </a:r>
            <a:r>
              <a:rPr lang="pt-BR" altLang="en-US" dirty="0" smtClean="0">
                <a:solidFill>
                  <a:schemeClr val="tx1"/>
                </a:solidFill>
              </a:rPr>
              <a:t>python3</a:t>
            </a:r>
            <a:endParaRPr lang="pt-BR" altLang="en-US" dirty="0">
              <a:solidFill>
                <a:schemeClr val="tx1"/>
              </a:solidFill>
            </a:endParaRPr>
          </a:p>
          <a:p>
            <a:pPr marL="341313" indent="-341313">
              <a:spcBef>
                <a:spcPts val="8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altLang="en-US" dirty="0" smtClean="0">
                <a:solidFill>
                  <a:schemeClr val="tx1"/>
                </a:solidFill>
              </a:rPr>
              <a:t>Web</a:t>
            </a:r>
          </a:p>
          <a:p>
            <a:pPr marL="798513" lvl="1" indent="-341313">
              <a:spcBef>
                <a:spcPts val="8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altLang="en-US" dirty="0" smtClean="0">
                <a:solidFill>
                  <a:schemeClr val="tx1"/>
                </a:solidFill>
              </a:rPr>
              <a:t>https</a:t>
            </a:r>
            <a:r>
              <a:rPr lang="pt-BR" altLang="en-US" dirty="0">
                <a:solidFill>
                  <a:schemeClr val="tx1"/>
                </a:solidFill>
              </a:rPr>
              <a:t>://</a:t>
            </a:r>
            <a:r>
              <a:rPr lang="pt-BR" altLang="en-US" dirty="0" smtClean="0">
                <a:solidFill>
                  <a:schemeClr val="tx1"/>
                </a:solidFill>
              </a:rPr>
              <a:t>repl.it</a:t>
            </a:r>
          </a:p>
          <a:p>
            <a:pPr marL="341313" indent="-341313">
              <a:spcBef>
                <a:spcPts val="8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altLang="en-US" dirty="0" smtClean="0">
                <a:solidFill>
                  <a:schemeClr val="tx1"/>
                </a:solidFill>
              </a:rPr>
              <a:t>Celular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7194550" y="1571625"/>
            <a:ext cx="1466850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Assista</a:t>
            </a:r>
            <a:endParaRPr lang="pt-BR" dirty="0">
              <a:solidFill>
                <a:srgbClr val="FF0000"/>
              </a:solidFill>
            </a:endParaRPr>
          </a:p>
        </p:txBody>
      </p:sp>
      <p:cxnSp>
        <p:nvCxnSpPr>
          <p:cNvPr id="6" name="Conector de seta reta 5"/>
          <p:cNvCxnSpPr>
            <a:stCxn id="4" idx="1"/>
          </p:cNvCxnSpPr>
          <p:nvPr/>
        </p:nvCxnSpPr>
        <p:spPr>
          <a:xfrm rot="10800000" flipV="1">
            <a:off x="5594350" y="1802458"/>
            <a:ext cx="1600200" cy="3692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71550" y="0"/>
            <a:ext cx="7215187" cy="308610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pt-BR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pt-BR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Ponto:</a:t>
            </a:r>
          </a:p>
          <a:p>
            <a:pPr>
              <a:buFontTx/>
              <a:buNone/>
              <a:defRPr/>
            </a:pPr>
            <a:r>
              <a:rPr lang="pt-BR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   </a:t>
            </a:r>
            <a:r>
              <a:rPr lang="pt-BR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def</a:t>
            </a:r>
            <a:r>
              <a:rPr lang="pt-BR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__</a:t>
            </a:r>
            <a:r>
              <a:rPr lang="pt-BR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init__</a:t>
            </a:r>
            <a:r>
              <a:rPr lang="pt-BR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pt-BR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self</a:t>
            </a:r>
            <a:r>
              <a:rPr lang="pt-BR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,x,y):</a:t>
            </a:r>
          </a:p>
          <a:p>
            <a:pPr>
              <a:buFontTx/>
              <a:buNone/>
              <a:defRPr/>
            </a:pPr>
            <a:r>
              <a:rPr lang="pt-BR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       </a:t>
            </a:r>
            <a:r>
              <a:rPr lang="pt-BR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self</a:t>
            </a:r>
            <a:r>
              <a:rPr lang="pt-BR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.x=x</a:t>
            </a:r>
          </a:p>
          <a:p>
            <a:pPr>
              <a:buFontTx/>
              <a:buNone/>
              <a:defRPr/>
            </a:pPr>
            <a:r>
              <a:rPr lang="pt-BR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       </a:t>
            </a:r>
            <a:r>
              <a:rPr lang="pt-BR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self</a:t>
            </a:r>
            <a:r>
              <a:rPr lang="pt-BR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.y=y</a:t>
            </a:r>
          </a:p>
          <a:p>
            <a:pPr>
              <a:buFontTx/>
              <a:buNone/>
              <a:defRPr/>
            </a:pPr>
            <a:r>
              <a:rPr lang="pt-BR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   </a:t>
            </a:r>
            <a:r>
              <a:rPr lang="pt-BR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def</a:t>
            </a:r>
            <a:r>
              <a:rPr lang="pt-BR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</a:t>
            </a:r>
            <a:r>
              <a:rPr lang="pt-BR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pontomedio</a:t>
            </a:r>
            <a:r>
              <a:rPr lang="pt-BR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pt-BR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self</a:t>
            </a:r>
            <a:r>
              <a:rPr lang="pt-BR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 p):</a:t>
            </a:r>
          </a:p>
          <a:p>
            <a:pPr>
              <a:buFontTx/>
              <a:buNone/>
              <a:defRPr/>
            </a:pPr>
            <a:r>
              <a:rPr lang="pt-BR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       </a:t>
            </a:r>
            <a:r>
              <a:rPr lang="pt-BR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xm</a:t>
            </a:r>
            <a:r>
              <a:rPr lang="pt-BR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= (</a:t>
            </a:r>
            <a:r>
              <a:rPr lang="pt-BR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self</a:t>
            </a:r>
            <a:r>
              <a:rPr lang="pt-BR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.x + p.x)/2</a:t>
            </a:r>
          </a:p>
          <a:p>
            <a:pPr>
              <a:buFontTx/>
              <a:buNone/>
              <a:defRPr/>
            </a:pPr>
            <a:r>
              <a:rPr lang="pt-BR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       </a:t>
            </a:r>
            <a:r>
              <a:rPr lang="pt-BR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ym</a:t>
            </a:r>
            <a:r>
              <a:rPr lang="pt-BR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= (</a:t>
            </a:r>
            <a:r>
              <a:rPr lang="pt-BR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self</a:t>
            </a:r>
            <a:r>
              <a:rPr lang="pt-BR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.y + p.y)/2</a:t>
            </a:r>
          </a:p>
          <a:p>
            <a:pPr>
              <a:buFontTx/>
              <a:buNone/>
              <a:defRPr/>
            </a:pPr>
            <a:r>
              <a:rPr lang="pt-BR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       </a:t>
            </a:r>
            <a:r>
              <a:rPr lang="pt-BR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pm</a:t>
            </a:r>
            <a:r>
              <a:rPr lang="pt-BR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= Ponto(</a:t>
            </a:r>
            <a:r>
              <a:rPr lang="pt-BR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xm</a:t>
            </a:r>
            <a:r>
              <a:rPr lang="pt-BR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</a:t>
            </a:r>
            <a:r>
              <a:rPr lang="pt-BR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ym</a:t>
            </a:r>
            <a:r>
              <a:rPr lang="pt-BR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FontTx/>
              <a:buNone/>
              <a:defRPr/>
            </a:pPr>
            <a:r>
              <a:rPr lang="pt-BR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       </a:t>
            </a:r>
            <a:r>
              <a:rPr lang="pt-BR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pt-BR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</a:t>
            </a:r>
            <a:r>
              <a:rPr lang="pt-BR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pm</a:t>
            </a:r>
            <a:endParaRPr lang="pt-BR" sz="18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FontTx/>
              <a:buNone/>
              <a:defRPr/>
            </a:pPr>
            <a:r>
              <a:rPr lang="pt-BR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 = Ponto(10,10)</a:t>
            </a:r>
          </a:p>
          <a:p>
            <a:pPr>
              <a:buFontTx/>
              <a:buNone/>
              <a:defRPr/>
            </a:pPr>
            <a:r>
              <a:rPr lang="pt-BR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 = Ponto(20,20)</a:t>
            </a:r>
          </a:p>
          <a:p>
            <a:pPr>
              <a:buFontTx/>
              <a:buNone/>
              <a:defRPr/>
            </a:pPr>
            <a:r>
              <a:rPr lang="pt-BR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 = </a:t>
            </a:r>
            <a:r>
              <a:rPr lang="pt-BR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a.pontomedio</a:t>
            </a:r>
            <a:r>
              <a:rPr lang="pt-BR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(b)</a:t>
            </a:r>
          </a:p>
          <a:p>
            <a:pPr>
              <a:buFontTx/>
              <a:buNone/>
              <a:defRPr/>
            </a:pPr>
            <a:r>
              <a:rPr lang="pt-BR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print</a:t>
            </a:r>
            <a:r>
              <a:rPr lang="pt-BR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(c.x,',',c.y)</a:t>
            </a:r>
          </a:p>
          <a:p>
            <a:pPr>
              <a:buFontTx/>
              <a:buNone/>
              <a:defRPr/>
            </a:pPr>
            <a:endParaRPr lang="pt-BR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4" name="Conector de seta reta 3"/>
          <p:cNvCxnSpPr>
            <a:endCxn id="13316" idx="1"/>
          </p:cNvCxnSpPr>
          <p:nvPr/>
        </p:nvCxnSpPr>
        <p:spPr>
          <a:xfrm flipV="1">
            <a:off x="4922837" y="557213"/>
            <a:ext cx="571500" cy="14287"/>
          </a:xfrm>
          <a:prstGeom prst="straightConnector1">
            <a:avLst/>
          </a:prstGeom>
          <a:ln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16" name="CaixaDeTexto 4"/>
          <p:cNvSpPr txBox="1">
            <a:spLocks noChangeArrowheads="1"/>
          </p:cNvSpPr>
          <p:nvPr/>
        </p:nvSpPr>
        <p:spPr bwMode="auto">
          <a:xfrm>
            <a:off x="5494337" y="357188"/>
            <a:ext cx="3429000" cy="40005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t-BR" sz="2000">
                <a:solidFill>
                  <a:schemeClr val="tx1"/>
                </a:solidFill>
              </a:rPr>
              <a:t>Definição do método construtor</a:t>
            </a:r>
          </a:p>
        </p:txBody>
      </p:sp>
      <p:cxnSp>
        <p:nvCxnSpPr>
          <p:cNvPr id="7" name="Conector de seta reta 6"/>
          <p:cNvCxnSpPr>
            <a:stCxn id="9" idx="1"/>
            <a:endCxn id="13318" idx="1"/>
          </p:cNvCxnSpPr>
          <p:nvPr/>
        </p:nvCxnSpPr>
        <p:spPr>
          <a:xfrm rot="10800000" flipH="1">
            <a:off x="4013200" y="3773488"/>
            <a:ext cx="1714500" cy="0"/>
          </a:xfrm>
          <a:prstGeom prst="straightConnector1">
            <a:avLst/>
          </a:prstGeom>
          <a:ln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18" name="CaixaDeTexto 7"/>
          <p:cNvSpPr txBox="1">
            <a:spLocks noChangeArrowheads="1"/>
          </p:cNvSpPr>
          <p:nvPr/>
        </p:nvSpPr>
        <p:spPr bwMode="auto">
          <a:xfrm>
            <a:off x="5727700" y="3419475"/>
            <a:ext cx="3071812" cy="7080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t-BR" sz="2000">
                <a:solidFill>
                  <a:schemeClr val="tx1"/>
                </a:solidFill>
              </a:rPr>
              <a:t>Parâmetros obrigatórios na chamada do construtor</a:t>
            </a:r>
          </a:p>
        </p:txBody>
      </p:sp>
      <p:sp>
        <p:nvSpPr>
          <p:cNvPr id="9" name="Chave direita 8"/>
          <p:cNvSpPr/>
          <p:nvPr/>
        </p:nvSpPr>
        <p:spPr>
          <a:xfrm>
            <a:off x="3727450" y="3424238"/>
            <a:ext cx="285750" cy="6985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buFont typeface="Arial" charset="0"/>
              <a:buNone/>
              <a:defRPr/>
            </a:pPr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096"/>
          <p:cNvSpPr txBox="1">
            <a:spLocks noChangeArrowheads="1"/>
          </p:cNvSpPr>
          <p:nvPr/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altLang="en-US" sz="4400">
                <a:solidFill>
                  <a:srgbClr val="000000"/>
                </a:solidFill>
              </a:rPr>
              <a:t>Como </a:t>
            </a:r>
            <a:r>
              <a:rPr lang="pt-BR" altLang="en-US" sz="4400">
                <a:solidFill>
                  <a:srgbClr val="000000"/>
                </a:solidFill>
              </a:rPr>
              <a:t>U</a:t>
            </a:r>
            <a:r>
              <a:rPr lang="en-US" altLang="en-US" sz="4400">
                <a:solidFill>
                  <a:srgbClr val="000000"/>
                </a:solidFill>
              </a:rPr>
              <a:t>tilizar Python </a:t>
            </a:r>
            <a:r>
              <a:rPr lang="pt-BR" altLang="en-US" sz="4400">
                <a:solidFill>
                  <a:srgbClr val="000000"/>
                </a:solidFill>
              </a:rPr>
              <a:t>no Celular</a:t>
            </a:r>
            <a:r>
              <a:rPr lang="en-US" altLang="en-US" sz="4400">
                <a:solidFill>
                  <a:srgbClr val="000000"/>
                </a:solidFill>
              </a:rPr>
              <a:t>?</a:t>
            </a:r>
          </a:p>
        </p:txBody>
      </p:sp>
      <p:sp>
        <p:nvSpPr>
          <p:cNvPr id="10243" name="Text Box 4097"/>
          <p:cNvSpPr txBox="1">
            <a:spLocks noChangeArrowheads="1"/>
          </p:cNvSpPr>
          <p:nvPr/>
        </p:nvSpPr>
        <p:spPr bwMode="auto">
          <a:xfrm>
            <a:off x="393700" y="1949450"/>
            <a:ext cx="823595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1313" indent="-341313">
              <a:spcBef>
                <a:spcPts val="8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dirty="0" smtClean="0">
                <a:solidFill>
                  <a:srgbClr val="000000"/>
                </a:solidFill>
              </a:rPr>
              <a:t>Android</a:t>
            </a:r>
            <a:endParaRPr lang="en-US" altLang="en-US" dirty="0">
              <a:solidFill>
                <a:srgbClr val="000000"/>
              </a:solidFill>
            </a:endParaRPr>
          </a:p>
          <a:p>
            <a:pPr marL="798513" lvl="1" indent="-341313">
              <a:spcBef>
                <a:spcPts val="8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dirty="0" err="1">
                <a:solidFill>
                  <a:srgbClr val="000000"/>
                </a:solidFill>
              </a:rPr>
              <a:t>Pydroid</a:t>
            </a:r>
            <a:r>
              <a:rPr lang="en-US" altLang="en-US" dirty="0">
                <a:solidFill>
                  <a:srgbClr val="000000"/>
                </a:solidFill>
              </a:rPr>
              <a:t> 3: IDE for Python 3</a:t>
            </a:r>
          </a:p>
          <a:p>
            <a:pPr marL="341313" indent="-341313">
              <a:spcBef>
                <a:spcPts val="8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altLang="en-US" dirty="0" smtClean="0">
              <a:solidFill>
                <a:srgbClr val="000000"/>
              </a:solidFill>
            </a:endParaRPr>
          </a:p>
          <a:p>
            <a:pPr marL="341313" indent="-341313">
              <a:spcBef>
                <a:spcPts val="8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dirty="0" smtClean="0">
                <a:solidFill>
                  <a:srgbClr val="000000"/>
                </a:solidFill>
              </a:rPr>
              <a:t>IOS </a:t>
            </a:r>
            <a:r>
              <a:rPr lang="en-US" altLang="en-US" dirty="0">
                <a:solidFill>
                  <a:srgbClr val="000000"/>
                </a:solidFill>
              </a:rPr>
              <a:t>(</a:t>
            </a:r>
            <a:r>
              <a:rPr lang="en-US" altLang="en-US" dirty="0" err="1">
                <a:solidFill>
                  <a:srgbClr val="000000"/>
                </a:solidFill>
              </a:rPr>
              <a:t>Iphone</a:t>
            </a:r>
            <a:r>
              <a:rPr lang="en-US" altLang="en-US" dirty="0">
                <a:solidFill>
                  <a:srgbClr val="000000"/>
                </a:solidFill>
              </a:rPr>
              <a:t>) - </a:t>
            </a:r>
            <a:r>
              <a:rPr lang="en-US" altLang="en-US" dirty="0" err="1" smtClean="0">
                <a:solidFill>
                  <a:srgbClr val="000000"/>
                </a:solidFill>
              </a:rPr>
              <a:t>pago</a:t>
            </a:r>
            <a:endParaRPr lang="en-US" altLang="en-US" dirty="0">
              <a:solidFill>
                <a:srgbClr val="000000"/>
              </a:solidFill>
            </a:endParaRPr>
          </a:p>
          <a:p>
            <a:pPr marL="798513" lvl="1" indent="-341313">
              <a:spcBef>
                <a:spcPts val="8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altLang="en-US" dirty="0">
                <a:solidFill>
                  <a:srgbClr val="000000"/>
                </a:solidFill>
              </a:rPr>
              <a:t>Python 3.4 </a:t>
            </a:r>
            <a:r>
              <a:rPr lang="en-US" altLang="en-US" dirty="0" err="1">
                <a:solidFill>
                  <a:srgbClr val="000000"/>
                </a:solidFill>
              </a:rPr>
              <a:t>para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 smtClean="0">
                <a:solidFill>
                  <a:srgbClr val="000000"/>
                </a:solidFill>
              </a:rPr>
              <a:t>iOS</a:t>
            </a:r>
            <a:endParaRPr lang="en-US" altLang="en-US" dirty="0">
              <a:solidFill>
                <a:srgbClr val="000000"/>
              </a:solidFill>
            </a:endParaRPr>
          </a:p>
        </p:txBody>
      </p:sp>
      <p:pic>
        <p:nvPicPr>
          <p:cNvPr id="10244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05499" y="1993900"/>
            <a:ext cx="1619413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61100" y="3505200"/>
            <a:ext cx="8382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120"/>
          <p:cNvSpPr txBox="1">
            <a:spLocks noChangeArrowheads="1"/>
          </p:cNvSpPr>
          <p:nvPr/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altLang="pt-BR" sz="4400" dirty="0">
                <a:solidFill>
                  <a:srgbClr val="000000"/>
                </a:solidFill>
              </a:rPr>
              <a:t>Primeiro Programa em </a:t>
            </a:r>
            <a:r>
              <a:rPr lang="pt-BR" altLang="pt-BR" sz="4400" dirty="0" err="1">
                <a:solidFill>
                  <a:srgbClr val="000000"/>
                </a:solidFill>
              </a:rPr>
              <a:t>Python</a:t>
            </a:r>
            <a:endParaRPr lang="pt-BR" altLang="pt-BR" sz="4400" dirty="0">
              <a:solidFill>
                <a:srgbClr val="000000"/>
              </a:solidFill>
            </a:endParaRPr>
          </a:p>
        </p:txBody>
      </p:sp>
      <p:sp>
        <p:nvSpPr>
          <p:cNvPr id="3" name="Text Box 4097"/>
          <p:cNvSpPr txBox="1">
            <a:spLocks noChangeArrowheads="1"/>
          </p:cNvSpPr>
          <p:nvPr/>
        </p:nvSpPr>
        <p:spPr bwMode="auto">
          <a:xfrm>
            <a:off x="685800" y="1485900"/>
            <a:ext cx="810895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1313" indent="-341313">
              <a:spcBef>
                <a:spcPts val="8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altLang="en-US" dirty="0" smtClean="0">
                <a:solidFill>
                  <a:schemeClr val="tx1"/>
                </a:solidFill>
              </a:rPr>
              <a:t>Crie uma pasta no seu computador (eu o nome de ‘primeiro’)</a:t>
            </a:r>
          </a:p>
          <a:p>
            <a:pPr marL="341313" indent="-341313">
              <a:spcBef>
                <a:spcPts val="8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altLang="en-US" dirty="0" smtClean="0">
                <a:solidFill>
                  <a:schemeClr val="tx1"/>
                </a:solidFill>
              </a:rPr>
              <a:t>Abra o </a:t>
            </a:r>
            <a:r>
              <a:rPr lang="pt-BR" altLang="en-US" dirty="0" err="1" smtClean="0">
                <a:solidFill>
                  <a:schemeClr val="tx1"/>
                </a:solidFill>
              </a:rPr>
              <a:t>VSCode</a:t>
            </a:r>
            <a:endParaRPr lang="pt-BR" altLang="en-US" dirty="0" smtClean="0">
              <a:solidFill>
                <a:schemeClr val="tx1"/>
              </a:solidFill>
            </a:endParaRPr>
          </a:p>
          <a:p>
            <a:pPr marL="341313" indent="-341313">
              <a:spcBef>
                <a:spcPts val="8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altLang="en-US" dirty="0" smtClean="0">
                <a:solidFill>
                  <a:schemeClr val="tx1"/>
                </a:solidFill>
              </a:rPr>
              <a:t>Escolha Arquivo</a:t>
            </a:r>
            <a:r>
              <a:rPr lang="pt-BR" altLang="en-US" dirty="0" smtClean="0">
                <a:solidFill>
                  <a:schemeClr val="tx1"/>
                </a:solidFill>
                <a:sym typeface="Wingdings" pitchFamily="2" charset="2"/>
              </a:rPr>
              <a:t>Abrir Pasta e escolha a pasta criada</a:t>
            </a:r>
          </a:p>
          <a:p>
            <a:pPr marL="341313" indent="-341313">
              <a:spcBef>
                <a:spcPts val="8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altLang="en-US" dirty="0" smtClean="0">
                <a:solidFill>
                  <a:schemeClr val="tx1"/>
                </a:solidFill>
                <a:sym typeface="Wingdings" pitchFamily="2" charset="2"/>
              </a:rPr>
              <a:t>Clique em ‘Arquivo Novo’</a:t>
            </a:r>
          </a:p>
          <a:p>
            <a:pPr marL="341313" indent="-341313">
              <a:spcBef>
                <a:spcPts val="8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altLang="en-US" dirty="0" smtClean="0">
                <a:solidFill>
                  <a:schemeClr val="tx1"/>
                </a:solidFill>
                <a:sym typeface="Wingdings" pitchFamily="2" charset="2"/>
              </a:rPr>
              <a:t>Dê o nome de </a:t>
            </a:r>
            <a:r>
              <a:rPr lang="pt-BR" altLang="en-US" dirty="0" err="1" smtClean="0">
                <a:solidFill>
                  <a:schemeClr val="tx1"/>
                </a:solidFill>
                <a:sym typeface="Wingdings" pitchFamily="2" charset="2"/>
              </a:rPr>
              <a:t>hello</a:t>
            </a:r>
            <a:r>
              <a:rPr lang="pt-BR" altLang="en-US" dirty="0" smtClean="0">
                <a:solidFill>
                  <a:schemeClr val="tx1"/>
                </a:solidFill>
                <a:sym typeface="Wingdings" pitchFamily="2" charset="2"/>
              </a:rPr>
              <a:t>.</a:t>
            </a:r>
            <a:r>
              <a:rPr lang="pt-BR" altLang="en-US" dirty="0" err="1" smtClean="0">
                <a:solidFill>
                  <a:schemeClr val="tx1"/>
                </a:solidFill>
                <a:sym typeface="Wingdings" pitchFamily="2" charset="2"/>
              </a:rPr>
              <a:t>py</a:t>
            </a:r>
            <a:endParaRPr lang="pt-BR" altLang="en-US" dirty="0" smtClean="0">
              <a:solidFill>
                <a:schemeClr val="tx1"/>
              </a:solidFill>
              <a:sym typeface="Wingdings" pitchFamily="2" charset="2"/>
            </a:endParaRPr>
          </a:p>
          <a:p>
            <a:pPr marL="341313" indent="-341313">
              <a:spcBef>
                <a:spcPts val="8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altLang="en-US" dirty="0" smtClean="0">
                <a:solidFill>
                  <a:schemeClr val="tx1"/>
                </a:solidFill>
                <a:sym typeface="Wingdings" pitchFamily="2" charset="2"/>
              </a:rPr>
              <a:t>Digite o código abaixo e execute:</a:t>
            </a:r>
          </a:p>
          <a:p>
            <a:pPr marL="341313" indent="-341313">
              <a:spcBef>
                <a:spcPts val="8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altLang="en-US" dirty="0" smtClean="0">
                <a:solidFill>
                  <a:schemeClr val="tx1"/>
                </a:solidFill>
                <a:sym typeface="Wingdings" pitchFamily="2" charset="2"/>
              </a:rPr>
              <a:t>                  </a:t>
            </a:r>
            <a:r>
              <a:rPr lang="pt-BR" altLang="en-US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print</a:t>
            </a:r>
            <a:r>
              <a:rPr lang="pt-BR" alt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(‘</a:t>
            </a:r>
            <a:r>
              <a:rPr lang="pt-BR" altLang="en-US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Hello</a:t>
            </a:r>
            <a:r>
              <a:rPr lang="pt-BR" alt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 world’) </a:t>
            </a:r>
            <a:endParaRPr lang="pt-BR" altLang="en-US" dirty="0" smtClean="0">
              <a:solidFill>
                <a:schemeClr val="tx1"/>
              </a:solidFill>
              <a:sym typeface="Wingdings" pitchFamily="2" charset="2"/>
            </a:endParaRPr>
          </a:p>
          <a:p>
            <a:pPr marL="341313" indent="-341313">
              <a:spcBef>
                <a:spcPts val="8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t-BR" altLang="en-US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1385" y="2971800"/>
            <a:ext cx="2421165" cy="1033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72250" y="4225925"/>
            <a:ext cx="1187450" cy="91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7" name="Conector de seta reta 6"/>
          <p:cNvCxnSpPr/>
          <p:nvPr/>
        </p:nvCxnSpPr>
        <p:spPr>
          <a:xfrm>
            <a:off x="4438650" y="3105150"/>
            <a:ext cx="1955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de seta reta 8"/>
          <p:cNvCxnSpPr/>
          <p:nvPr/>
        </p:nvCxnSpPr>
        <p:spPr>
          <a:xfrm>
            <a:off x="5194300" y="4083050"/>
            <a:ext cx="1289050" cy="3111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144"/>
          <p:cNvSpPr txBox="1">
            <a:spLocks noChangeArrowheads="1"/>
          </p:cNvSpPr>
          <p:nvPr/>
        </p:nvSpPr>
        <p:spPr bwMode="auto">
          <a:xfrm>
            <a:off x="685800" y="357188"/>
            <a:ext cx="77724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altLang="pt-BR" sz="4400">
                <a:solidFill>
                  <a:srgbClr val="000000"/>
                </a:solidFill>
              </a:rPr>
              <a:t>Comando print()</a:t>
            </a: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altLang="pt-BR" sz="4400">
                <a:solidFill>
                  <a:srgbClr val="000000"/>
                </a:solidFill>
              </a:rPr>
              <a:t>Exibição para o Usuário</a:t>
            </a:r>
          </a:p>
        </p:txBody>
      </p:sp>
      <p:sp>
        <p:nvSpPr>
          <p:cNvPr id="3" name="Text Box 4097"/>
          <p:cNvSpPr txBox="1">
            <a:spLocks noChangeArrowheads="1"/>
          </p:cNvSpPr>
          <p:nvPr/>
        </p:nvSpPr>
        <p:spPr bwMode="auto">
          <a:xfrm>
            <a:off x="215900" y="1993900"/>
            <a:ext cx="8756650" cy="257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1313" indent="-341313">
              <a:spcBef>
                <a:spcPts val="8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altLang="en-US" dirty="0" smtClean="0">
                <a:solidFill>
                  <a:srgbClr val="000000"/>
                </a:solidFill>
              </a:rPr>
              <a:t>A separação por vírgulas serve para conjuntos de caracteres (string) e números</a:t>
            </a:r>
          </a:p>
          <a:p>
            <a:pPr marL="341313" indent="-341313">
              <a:spcBef>
                <a:spcPts val="8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altLang="en-US" dirty="0" smtClean="0">
                <a:solidFill>
                  <a:srgbClr val="000000"/>
                </a:solidFill>
              </a:rPr>
              <a:t>Exemplo</a:t>
            </a:r>
            <a:endParaRPr lang="pt-BR" altLang="en-US" dirty="0" smtClean="0">
              <a:solidFill>
                <a:schemeClr val="tx1"/>
              </a:solidFill>
            </a:endParaRPr>
          </a:p>
          <a:p>
            <a:r>
              <a:rPr lang="pt-BR" sz="2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lado = 6</a:t>
            </a:r>
          </a:p>
          <a:p>
            <a:r>
              <a:rPr lang="pt-BR" sz="2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area</a:t>
            </a:r>
            <a:r>
              <a:rPr lang="pt-BR" sz="2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= lado * lado</a:t>
            </a:r>
          </a:p>
          <a:p>
            <a:r>
              <a:rPr lang="en-US" sz="2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print('A </a:t>
            </a:r>
            <a:r>
              <a:rPr lang="en-US" sz="2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área</a:t>
            </a:r>
            <a:r>
              <a:rPr lang="en-US" sz="2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do </a:t>
            </a:r>
            <a:r>
              <a:rPr lang="en-US" sz="2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quadrado</a:t>
            </a:r>
            <a:r>
              <a:rPr lang="en-US" sz="2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de </a:t>
            </a:r>
            <a:r>
              <a:rPr lang="en-US" sz="2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lado</a:t>
            </a:r>
            <a:r>
              <a:rPr lang="en-US" sz="2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',</a:t>
            </a:r>
            <a:r>
              <a:rPr lang="en-US" sz="22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lado,'é',area</a:t>
            </a:r>
            <a:r>
              <a:rPr lang="en-US" sz="22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endParaRPr lang="pt-BR" sz="18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marL="341313" indent="-341313">
              <a:spcBef>
                <a:spcPts val="8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t-BR" altLang="en-US" dirty="0" smtClean="0">
              <a:solidFill>
                <a:srgbClr val="000000"/>
              </a:solidFill>
            </a:endParaRPr>
          </a:p>
        </p:txBody>
      </p:sp>
      <p:sp>
        <p:nvSpPr>
          <p:cNvPr id="4" name="Text Box 1"/>
          <p:cNvSpPr txBox="1">
            <a:spLocks noChangeArrowheads="1"/>
          </p:cNvSpPr>
          <p:nvPr/>
        </p:nvSpPr>
        <p:spPr bwMode="auto">
          <a:xfrm>
            <a:off x="5327650" y="4305300"/>
            <a:ext cx="3733800" cy="707886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altLang="en-US" sz="2000" dirty="0">
                <a:solidFill>
                  <a:schemeClr val="tx1"/>
                </a:solidFill>
              </a:rPr>
              <a:t>Resultado</a:t>
            </a:r>
            <a:r>
              <a:rPr lang="pt-BR" altLang="en-US" sz="2000" dirty="0" smtClean="0">
                <a:solidFill>
                  <a:schemeClr val="tx1"/>
                </a:solidFill>
              </a:rPr>
              <a:t>: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A </a:t>
            </a:r>
            <a:r>
              <a:rPr lang="en-US" sz="2000" dirty="0" err="1" smtClean="0">
                <a:solidFill>
                  <a:schemeClr val="tx1"/>
                </a:solidFill>
              </a:rPr>
              <a:t>área</a:t>
            </a:r>
            <a:r>
              <a:rPr lang="en-US" sz="2000" dirty="0" smtClean="0">
                <a:solidFill>
                  <a:schemeClr val="tx1"/>
                </a:solidFill>
              </a:rPr>
              <a:t> do </a:t>
            </a:r>
            <a:r>
              <a:rPr lang="en-US" sz="2000" dirty="0" err="1" smtClean="0">
                <a:solidFill>
                  <a:schemeClr val="tx1"/>
                </a:solidFill>
              </a:rPr>
              <a:t>quadrado</a:t>
            </a:r>
            <a:r>
              <a:rPr lang="en-US" sz="2000" dirty="0" smtClean="0">
                <a:solidFill>
                  <a:schemeClr val="tx1"/>
                </a:solidFill>
              </a:rPr>
              <a:t> de </a:t>
            </a:r>
            <a:r>
              <a:rPr lang="en-US" sz="2000" dirty="0" err="1" smtClean="0">
                <a:solidFill>
                  <a:schemeClr val="tx1"/>
                </a:solidFill>
              </a:rPr>
              <a:t>lado</a:t>
            </a:r>
            <a:r>
              <a:rPr lang="en-US" sz="2000" dirty="0" smtClean="0">
                <a:solidFill>
                  <a:schemeClr val="tx1"/>
                </a:solidFill>
              </a:rPr>
              <a:t> 6 é 36</a:t>
            </a:r>
            <a:endParaRPr lang="pt-BR" alt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144"/>
          <p:cNvSpPr txBox="1">
            <a:spLocks noChangeArrowheads="1"/>
          </p:cNvSpPr>
          <p:nvPr/>
        </p:nvSpPr>
        <p:spPr bwMode="auto">
          <a:xfrm>
            <a:off x="685800" y="357188"/>
            <a:ext cx="77724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altLang="pt-BR" sz="4400">
                <a:solidFill>
                  <a:srgbClr val="000000"/>
                </a:solidFill>
              </a:rPr>
              <a:t>Comando print()</a:t>
            </a: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altLang="pt-BR" sz="4400">
                <a:solidFill>
                  <a:srgbClr val="000000"/>
                </a:solidFill>
              </a:rPr>
              <a:t>Exibição para o Usuário</a:t>
            </a:r>
          </a:p>
        </p:txBody>
      </p:sp>
      <p:sp>
        <p:nvSpPr>
          <p:cNvPr id="3" name="Text Box 4097"/>
          <p:cNvSpPr txBox="1">
            <a:spLocks noChangeArrowheads="1"/>
          </p:cNvSpPr>
          <p:nvPr/>
        </p:nvSpPr>
        <p:spPr bwMode="auto">
          <a:xfrm>
            <a:off x="0" y="1752600"/>
            <a:ext cx="91440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1313" indent="-341313">
              <a:spcBef>
                <a:spcPts val="8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altLang="en-US" dirty="0" smtClean="0">
                <a:solidFill>
                  <a:srgbClr val="000000"/>
                </a:solidFill>
              </a:rPr>
              <a:t>Limitar o número de casas decimais</a:t>
            </a:r>
          </a:p>
          <a:p>
            <a:pPr marL="341313" indent="-341313">
              <a:spcBef>
                <a:spcPts val="8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altLang="en-US" dirty="0" smtClean="0">
                <a:solidFill>
                  <a:srgbClr val="000000"/>
                </a:solidFill>
              </a:rPr>
              <a:t>Exemplo</a:t>
            </a:r>
          </a:p>
          <a:p>
            <a:pPr marL="341313" indent="-341313">
              <a:spcBef>
                <a:spcPts val="800"/>
              </a:spcBef>
              <a:buFont typeface="Times New Roman" pitchFamily="18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t-BR" altLang="en-US" dirty="0" smtClean="0">
              <a:solidFill>
                <a:schemeClr val="tx1"/>
              </a:solidFill>
            </a:endParaRPr>
          </a:p>
          <a:p>
            <a:r>
              <a:rPr lang="pt-BR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raio = 6</a:t>
            </a:r>
          </a:p>
          <a:p>
            <a:r>
              <a:rPr lang="pt-BR" sz="20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pi</a:t>
            </a:r>
            <a:r>
              <a:rPr lang="pt-BR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= 3.141592653589931</a:t>
            </a:r>
          </a:p>
          <a:p>
            <a:r>
              <a:rPr lang="pt-BR" sz="20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area</a:t>
            </a:r>
            <a:r>
              <a:rPr lang="pt-BR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= </a:t>
            </a:r>
            <a:r>
              <a:rPr lang="pt-BR" sz="20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pi</a:t>
            </a:r>
            <a:r>
              <a:rPr lang="pt-BR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* raio * raio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print(</a:t>
            </a:r>
            <a:r>
              <a:rPr lang="en-US" sz="20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f</a:t>
            </a:r>
            <a:r>
              <a:rPr lang="en-US" sz="20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'A</a:t>
            </a:r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 area de um </a:t>
            </a:r>
            <a:r>
              <a:rPr lang="en-US" sz="20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círculo</a:t>
            </a:r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de </a:t>
            </a:r>
            <a:r>
              <a:rPr lang="en-US" sz="20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raio</a:t>
            </a:r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{</a:t>
            </a:r>
            <a:r>
              <a:rPr lang="en-US" sz="20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raio</a:t>
            </a:r>
            <a:r>
              <a:rPr lang="en-US" sz="20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} é {area:.2f}’</a:t>
            </a:r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  <a:endParaRPr lang="pt-BR" altLang="en-US" sz="2000" dirty="0" smtClean="0">
              <a:solidFill>
                <a:schemeClr val="tx1"/>
              </a:solidFill>
            </a:endParaRPr>
          </a:p>
        </p:txBody>
      </p:sp>
      <p:sp>
        <p:nvSpPr>
          <p:cNvPr id="4" name="Text Box 1"/>
          <p:cNvSpPr txBox="1">
            <a:spLocks noChangeArrowheads="1"/>
          </p:cNvSpPr>
          <p:nvPr/>
        </p:nvSpPr>
        <p:spPr bwMode="auto">
          <a:xfrm>
            <a:off x="4838700" y="2708414"/>
            <a:ext cx="4267200" cy="707886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altLang="en-US" sz="2000" dirty="0">
                <a:solidFill>
                  <a:schemeClr val="tx1"/>
                </a:solidFill>
              </a:rPr>
              <a:t>Resultado</a:t>
            </a:r>
            <a:r>
              <a:rPr lang="pt-BR" altLang="en-US" sz="2000" dirty="0" smtClean="0">
                <a:solidFill>
                  <a:schemeClr val="tx1"/>
                </a:solidFill>
              </a:rPr>
              <a:t>:</a:t>
            </a:r>
          </a:p>
          <a:p>
            <a:r>
              <a:rPr lang="pt-BR" altLang="en-US" sz="2000" dirty="0" smtClean="0">
                <a:solidFill>
                  <a:schemeClr val="tx1"/>
                </a:solidFill>
              </a:rPr>
              <a:t>A área de um círculo de raio 6 é 113.10</a:t>
            </a:r>
            <a:endParaRPr lang="pt-BR" alt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7"/>
      </a:accent6>
      <a:hlink>
        <a:srgbClr val="CCCCFF"/>
      </a:hlink>
      <a:folHlink>
        <a:srgbClr val="B2B2B2"/>
      </a:folHlink>
    </a:clrScheme>
    <a:fontScheme name="">
      <a:majorFont>
        <a:latin typeface="Times New Roman"/>
        <a:ea typeface="Noto Sans CJK SC Regular"/>
        <a:cs typeface=""/>
      </a:majorFont>
      <a:minorFont>
        <a:latin typeface="Times New Roman"/>
        <a:ea typeface="Noto Sans CJK S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noFill/>
        <a:ln w="9525">
          <a:noFill/>
          <a:miter lim="800000"/>
          <a:headEnd/>
          <a:tailEnd/>
        </a:ln>
      </a:spPr>
      <a:bodyPr>
        <a:spAutoFit/>
      </a:bodyPr>
      <a:lstStyle>
        <a:defPPr>
          <a:defRPr sz="2000" dirty="0">
            <a:solidFill>
              <a:schemeClr val="tx1"/>
            </a:solidFill>
            <a:latin typeface="Courier New" pitchFamily="49" charset="0"/>
            <a:cs typeface="Courier New" pitchFamily="49" charset="0"/>
          </a:defRPr>
        </a:defPPr>
      </a:lstStyle>
    </a:spDef>
    <a:txDef>
      <a:spPr bwMode="auto">
        <a:noFill/>
        <a:ln w="9525">
          <a:solidFill>
            <a:schemeClr val="tx1"/>
          </a:solidFill>
          <a:round/>
          <a:headEnd/>
          <a:tailEnd/>
        </a:ln>
      </a:spPr>
      <a:bodyPr>
        <a:spAutoFit/>
      </a:bodyPr>
      <a:lstStyle>
        <a:defPPr>
          <a:defRPr sz="1600" dirty="0">
            <a:solidFill>
              <a:schemeClr val="tx1"/>
            </a:solidFill>
          </a:defRPr>
        </a:defPPr>
      </a:lstStyle>
    </a:txDef>
  </a:objectDefaults>
  <a:extraClrSchemeLst>
    <a:extraClrScheme>
      <a:clrScheme name="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7"/>
      </a:accent6>
      <a:hlink>
        <a:srgbClr val="CCCCFF"/>
      </a:hlink>
      <a:folHlink>
        <a:srgbClr val="B2B2B2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3258</TotalTime>
  <Words>1685</Words>
  <Application>WPS Presentation</Application>
  <PresentationFormat>Apresentação na tela (16:9)</PresentationFormat>
  <Paragraphs>436</Paragraphs>
  <Slides>50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50</vt:i4>
      </vt:variant>
    </vt:vector>
  </HeadingPairs>
  <TitlesOfParts>
    <vt:vector size="51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Estrutura Condicional if/else</vt:lpstr>
      <vt:lpstr>Estrutura Condicional if / elif / else</vt:lpstr>
      <vt:lpstr>Operadores booleanos</vt:lpstr>
      <vt:lpstr>Operadores booleanos</vt:lpstr>
      <vt:lpstr>Comando for/range()</vt:lpstr>
      <vt:lpstr>Repetição com while</vt:lpstr>
      <vt:lpstr>Comando break</vt:lpstr>
      <vt:lpstr>Funções</vt:lpstr>
      <vt:lpstr>Comando return</vt:lpstr>
      <vt:lpstr>Parâmetro Opcional</vt:lpstr>
      <vt:lpstr>Import</vt:lpstr>
      <vt:lpstr>Definição de Módulos</vt:lpstr>
      <vt:lpstr>Tratamento de Exceção</vt:lpstr>
      <vt:lpstr>Listas, Tuplas, Conjuntos e Dicionários</vt:lpstr>
      <vt:lpstr>Listas</vt:lpstr>
      <vt:lpstr>Tuplas</vt:lpstr>
      <vt:lpstr>Tupla como retorno de função</vt:lpstr>
      <vt:lpstr>Lista e Dicionário 1/2</vt:lpstr>
      <vt:lpstr>Lista e Dicionário 2/2</vt:lpstr>
      <vt:lpstr>Conjunto</vt:lpstr>
      <vt:lpstr>Strings</vt:lpstr>
      <vt:lpstr>String como uma lista</vt:lpstr>
      <vt:lpstr>Dividindo uma frase em palavras</vt:lpstr>
      <vt:lpstr>Introdução a Orientação a Objetos</vt:lpstr>
      <vt:lpstr>Classe</vt:lpstr>
      <vt:lpstr>Classe</vt:lpstr>
      <vt:lpstr>Slide 45</vt:lpstr>
      <vt:lpstr>Slide 46</vt:lpstr>
      <vt:lpstr>Método Construtor</vt:lpstr>
      <vt:lpstr>Método Construtor</vt:lpstr>
      <vt:lpstr>Slide 49</vt:lpstr>
      <vt:lpstr>Slide 50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Módulo 8 Polimorfismo</dc:title>
  <dc:creator>Rone Ilidio</dc:creator>
  <cp:lastModifiedBy>Rone Ilídio Silva</cp:lastModifiedBy>
  <cp:revision>281</cp:revision>
  <dcterms:created xsi:type="dcterms:W3CDTF">2004-06-26T11:20:34Z</dcterms:created>
  <dcterms:modified xsi:type="dcterms:W3CDTF">2023-03-08T18:09:00Z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1033-10.1.0.6757</vt:lpwstr>
  </property>
</Properties>
</file>