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9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4" r:id="rId14"/>
    <p:sldId id="295" r:id="rId15"/>
    <p:sldId id="296" r:id="rId16"/>
    <p:sldId id="300" r:id="rId17"/>
    <p:sldId id="297" r:id="rId18"/>
    <p:sldId id="298" r:id="rId19"/>
    <p:sldId id="299" r:id="rId20"/>
    <p:sldId id="277" r:id="rId21"/>
    <p:sldId id="301" r:id="rId22"/>
    <p:sldId id="278" r:id="rId23"/>
    <p:sldId id="302" r:id="rId24"/>
    <p:sldId id="312" r:id="rId25"/>
    <p:sldId id="303" r:id="rId26"/>
    <p:sldId id="305" r:id="rId27"/>
    <p:sldId id="308" r:id="rId28"/>
    <p:sldId id="307" r:id="rId29"/>
    <p:sldId id="310" r:id="rId30"/>
    <p:sldId id="311" r:id="rId31"/>
    <p:sldId id="306" r:id="rId32"/>
    <p:sldId id="313" r:id="rId33"/>
    <p:sldId id="314" r:id="rId34"/>
    <p:sldId id="315" r:id="rId35"/>
    <p:sldId id="316" r:id="rId36"/>
    <p:sldId id="317" r:id="rId37"/>
    <p:sldId id="318" r:id="rId38"/>
    <p:sldId id="325" r:id="rId39"/>
    <p:sldId id="319" r:id="rId40"/>
    <p:sldId id="320" r:id="rId41"/>
    <p:sldId id="321" r:id="rId42"/>
    <p:sldId id="322" r:id="rId43"/>
    <p:sldId id="323" r:id="rId44"/>
    <p:sldId id="324" r:id="rId45"/>
    <p:sldId id="326" r:id="rId4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C0134-7BB3-4B4B-B766-16352645B809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98198-A776-4D34-ACF3-83F15F23BA8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Android wear: Dispositivos pequenos e poderosos para vestir. Informações úteis quando você mais precisa. Respostas inteligentes a perguntas faladas. Ferramentas para ajudar a atingir objetivos em exercícios físicos. Sua chave para um mundo multitela.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Android </a:t>
            </a:r>
            <a:r>
              <a:rPr lang="pt-BR" baseline="0" dirty="0" smtClean="0"/>
              <a:t> TV: Recommend great content to users right on the home screen. Enable users to find movies through voice search. Engage users with fluid, immersive games.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Android auto: Android Auto extends the Android platform into the car. When users connect their handheld devices running Android 5.0 or higher to a compatible vehicle, the Auto user interface provides a car-optimized Android experience on the vehicle's screen. Users interact with compatible apps and services through voice actions and the vehicle's input controls (like a touchscreen or dashboard buttons).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98198-A776-4D34-ACF3-83F15F23BA85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6/9/2017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ao Android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Programação Orientada a Objetos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Prof. Rone Ilídio - UFSJ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pic>
        <p:nvPicPr>
          <p:cNvPr id="5" name="Espaço Reservado para Conteúdo 4" descr="Estrutura Androi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428736"/>
            <a:ext cx="5828867" cy="4714907"/>
          </a:xfrm>
        </p:spPr>
      </p:pic>
      <p:cxnSp>
        <p:nvCxnSpPr>
          <p:cNvPr id="10" name="Conector de seta reta 9"/>
          <p:cNvCxnSpPr/>
          <p:nvPr/>
        </p:nvCxnSpPr>
        <p:spPr>
          <a:xfrm rot="10800000" flipV="1">
            <a:off x="4286248" y="2458741"/>
            <a:ext cx="1571636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 rot="10800000" flipV="1">
            <a:off x="4383233" y="5070485"/>
            <a:ext cx="1571636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rot="10800000" flipV="1">
            <a:off x="4286248" y="3313834"/>
            <a:ext cx="1571636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manifest: contém o AndroidManifest.xml.</a:t>
            </a:r>
          </a:p>
          <a:p>
            <a:r>
              <a:rPr lang="pt-BR" dirty="0" smtClean="0"/>
              <a:t>Pasta Java: código fonte em Java.</a:t>
            </a:r>
          </a:p>
          <a:p>
            <a:r>
              <a:rPr lang="pt-BR" dirty="0" smtClean="0"/>
              <a:t>Pasta res: recursos disponíveis, como:</a:t>
            </a:r>
          </a:p>
          <a:p>
            <a:pPr lvl="1"/>
            <a:r>
              <a:rPr lang="pt-BR" dirty="0" smtClean="0"/>
              <a:t>Layout das telas</a:t>
            </a:r>
          </a:p>
          <a:p>
            <a:pPr lvl="1"/>
            <a:r>
              <a:rPr lang="pt-BR" dirty="0" smtClean="0"/>
              <a:t>Figuras</a:t>
            </a:r>
          </a:p>
          <a:p>
            <a:pPr lvl="1"/>
            <a:r>
              <a:rPr lang="pt-BR" dirty="0" smtClean="0"/>
              <a:t>Strings</a:t>
            </a:r>
          </a:p>
          <a:p>
            <a:r>
              <a:rPr lang="pt-BR" dirty="0" smtClean="0"/>
              <a:t>Gradle scripts: scripts criados e utilizados pelo Gradle para gerar o apk.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Arquivos importantes:</a:t>
            </a:r>
          </a:p>
          <a:p>
            <a:pPr lvl="1"/>
            <a:r>
              <a:rPr lang="pt-BR" dirty="0" smtClean="0"/>
              <a:t>MainActivity.java: código Java da “tela principal”</a:t>
            </a:r>
          </a:p>
          <a:p>
            <a:pPr lvl="1"/>
            <a:r>
              <a:rPr lang="pt-BR" dirty="0" smtClean="0"/>
              <a:t>Activity_main.xml: define o layout da “tela principal”</a:t>
            </a:r>
          </a:p>
          <a:p>
            <a:pPr lvl="1"/>
            <a:r>
              <a:rPr lang="pt-BR" dirty="0" smtClean="0"/>
              <a:t>AndroidManifest.xml: apresenta a estrutura do aplicativo e informações essenciais para que o Android consiga executá-lo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/>
          <a:lstStyle/>
          <a:p>
            <a:r>
              <a:rPr lang="pt-BR" dirty="0" smtClean="0"/>
              <a:t>Duas formas de execução:</a:t>
            </a:r>
          </a:p>
          <a:p>
            <a:pPr lvl="1"/>
            <a:r>
              <a:rPr lang="pt-BR" dirty="0" smtClean="0"/>
              <a:t>Emulador</a:t>
            </a:r>
          </a:p>
          <a:p>
            <a:pPr lvl="2"/>
            <a:r>
              <a:rPr lang="pt-BR" dirty="0" smtClean="0"/>
              <a:t>AVD (Available Virtual Device): simulador de um determinado dispositivo</a:t>
            </a:r>
          </a:p>
          <a:p>
            <a:pPr lvl="1"/>
            <a:r>
              <a:rPr lang="pt-BR" dirty="0" smtClean="0"/>
              <a:t>No smartphone </a:t>
            </a:r>
            <a:r>
              <a:rPr lang="pt-BR" dirty="0" smtClean="0">
                <a:solidFill>
                  <a:srgbClr val="FF0000"/>
                </a:solidFill>
              </a:rPr>
              <a:t>(muito mais rápido)</a:t>
            </a:r>
          </a:p>
          <a:p>
            <a:pPr lvl="2"/>
            <a:r>
              <a:rPr lang="pt-BR" dirty="0" smtClean="0"/>
              <a:t>Existem vários tutoriais que ensinam habiliar a função de “Opção de desenvolvedor” no smartphone.</a:t>
            </a:r>
          </a:p>
          <a:p>
            <a:pPr lvl="2"/>
            <a:r>
              <a:rPr lang="pt-BR" dirty="0" smtClean="0"/>
              <a:t>Cada tipo de smartphone possui uma forma diferente</a:t>
            </a:r>
          </a:p>
          <a:p>
            <a:pPr lvl="2"/>
            <a:r>
              <a:rPr lang="pt-BR" dirty="0" smtClean="0"/>
              <a:t>Obs: se Opção de desenvolvedor  não estiver disponível, clicar 7 vezes em “Número de compilação”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Execução</a:t>
            </a:r>
            <a:endParaRPr lang="pt-BR" dirty="0"/>
          </a:p>
        </p:txBody>
      </p:sp>
      <p:pic>
        <p:nvPicPr>
          <p:cNvPr id="4" name="Imagem 3" descr="Execuc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500174"/>
            <a:ext cx="5962650" cy="471487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29388" y="200024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Smartphone na USB</a:t>
            </a:r>
            <a:endParaRPr lang="pt-BR" dirty="0"/>
          </a:p>
        </p:txBody>
      </p:sp>
      <p:cxnSp>
        <p:nvCxnSpPr>
          <p:cNvPr id="7" name="Conector de seta reta 6"/>
          <p:cNvCxnSpPr>
            <a:stCxn id="5" idx="1"/>
          </p:cNvCxnSpPr>
          <p:nvPr/>
        </p:nvCxnSpPr>
        <p:spPr>
          <a:xfrm rot="10800000" flipV="1">
            <a:off x="3500430" y="2184906"/>
            <a:ext cx="2928958" cy="41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6572264" y="278605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AVDs</a:t>
            </a:r>
            <a:endParaRPr lang="pt-BR" dirty="0"/>
          </a:p>
        </p:txBody>
      </p:sp>
      <p:cxnSp>
        <p:nvCxnSpPr>
          <p:cNvPr id="10" name="Conector de seta reta 9"/>
          <p:cNvCxnSpPr>
            <a:stCxn id="9" idx="1"/>
          </p:cNvCxnSpPr>
          <p:nvPr/>
        </p:nvCxnSpPr>
        <p:spPr>
          <a:xfrm rot="10800000" flipV="1">
            <a:off x="3643306" y="2970724"/>
            <a:ext cx="2928958" cy="41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have direita 10"/>
          <p:cNvSpPr/>
          <p:nvPr/>
        </p:nvSpPr>
        <p:spPr>
          <a:xfrm>
            <a:off x="3286116" y="2571744"/>
            <a:ext cx="214314" cy="85725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6500826" y="414338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Download de novas AVDs</a:t>
            </a:r>
            <a:endParaRPr lang="pt-BR" dirty="0"/>
          </a:p>
        </p:txBody>
      </p:sp>
      <p:cxnSp>
        <p:nvCxnSpPr>
          <p:cNvPr id="13" name="Conector de seta reta 12"/>
          <p:cNvCxnSpPr>
            <a:stCxn id="12" idx="1"/>
          </p:cNvCxnSpPr>
          <p:nvPr/>
        </p:nvCxnSpPr>
        <p:spPr>
          <a:xfrm rot="10800000" flipV="1">
            <a:off x="2428860" y="4466546"/>
            <a:ext cx="4071966" cy="8912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14354"/>
          </a:xfrm>
        </p:spPr>
        <p:txBody>
          <a:bodyPr/>
          <a:lstStyle/>
          <a:p>
            <a:r>
              <a:rPr lang="pt-BR" dirty="0" smtClean="0"/>
              <a:t>Emulador</a:t>
            </a:r>
            <a:endParaRPr lang="pt-BR" dirty="0"/>
          </a:p>
        </p:txBody>
      </p:sp>
      <p:pic>
        <p:nvPicPr>
          <p:cNvPr id="6" name="Imagem 5" descr="Emulad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1214422"/>
            <a:ext cx="2835602" cy="5267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Para </a:t>
            </a:r>
            <a:r>
              <a:rPr lang="pt-BR" dirty="0" err="1" smtClean="0"/>
              <a:t>Android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Cada projeto se torna um aplicação</a:t>
            </a:r>
          </a:p>
          <a:p>
            <a:r>
              <a:rPr lang="pt-BR" dirty="0" smtClean="0"/>
              <a:t>Toda aplicação é formada por pelo menos uma Atividade (</a:t>
            </a:r>
            <a:r>
              <a:rPr lang="pt-BR" dirty="0" err="1" smtClean="0"/>
              <a:t>extends</a:t>
            </a:r>
            <a:r>
              <a:rPr lang="pt-BR" dirty="0" smtClean="0"/>
              <a:t> </a:t>
            </a:r>
            <a:r>
              <a:rPr lang="pt-BR" dirty="0" err="1" smtClean="0"/>
              <a:t>Activity</a:t>
            </a:r>
            <a:r>
              <a:rPr lang="pt-BR" dirty="0" smtClean="0"/>
              <a:t>)</a:t>
            </a:r>
          </a:p>
          <a:p>
            <a:r>
              <a:rPr lang="pt-BR" dirty="0" smtClean="0"/>
              <a:t>Cada tela é uma </a:t>
            </a:r>
            <a:r>
              <a:rPr lang="pt-BR" b="1" dirty="0" smtClean="0"/>
              <a:t>Atividade</a:t>
            </a:r>
            <a:r>
              <a:rPr lang="pt-BR" dirty="0" smtClean="0"/>
              <a:t> associada a um </a:t>
            </a:r>
            <a:r>
              <a:rPr lang="pt-BR" b="1" dirty="0" smtClean="0"/>
              <a:t>arquivo </a:t>
            </a:r>
            <a:r>
              <a:rPr lang="pt-BR" b="1" dirty="0" err="1" smtClean="0"/>
              <a:t>xml</a:t>
            </a:r>
            <a:r>
              <a:rPr lang="pt-BR" dirty="0" smtClean="0"/>
              <a:t> contendo a definição da interface gráfica, dentro do pacote </a:t>
            </a:r>
            <a:r>
              <a:rPr lang="pt-BR" dirty="0" err="1" smtClean="0"/>
              <a:t>res</a:t>
            </a:r>
            <a:r>
              <a:rPr lang="pt-BR" dirty="0" smtClean="0"/>
              <a:t>/layout</a:t>
            </a:r>
          </a:p>
          <a:p>
            <a:r>
              <a:rPr lang="pt-BR" dirty="0" smtClean="0"/>
              <a:t>Arquivo </a:t>
            </a:r>
            <a:r>
              <a:rPr lang="pt-BR" b="1" dirty="0" err="1" smtClean="0"/>
              <a:t>AndroidManifest</a:t>
            </a:r>
            <a:r>
              <a:rPr lang="pt-BR" b="1" dirty="0" smtClean="0"/>
              <a:t>.</a:t>
            </a:r>
            <a:r>
              <a:rPr lang="pt-BR" b="1" dirty="0" err="1" smtClean="0"/>
              <a:t>xml</a:t>
            </a:r>
            <a:r>
              <a:rPr lang="pt-BR" dirty="0" smtClean="0"/>
              <a:t>: possui a declaração das </a:t>
            </a:r>
            <a:r>
              <a:rPr lang="pt-BR" dirty="0" err="1" smtClean="0"/>
              <a:t>activities</a:t>
            </a:r>
            <a:r>
              <a:rPr lang="pt-BR" dirty="0" smtClean="0"/>
              <a:t> do projeto</a:t>
            </a:r>
          </a:p>
          <a:p>
            <a:r>
              <a:rPr lang="pt-BR" dirty="0" smtClean="0"/>
              <a:t>Arquivo </a:t>
            </a:r>
            <a:r>
              <a:rPr lang="pt-BR" b="1" dirty="0" err="1" smtClean="0"/>
              <a:t>R.java</a:t>
            </a:r>
            <a:r>
              <a:rPr lang="pt-BR" dirty="0" smtClean="0"/>
              <a:t>: faz a ligação do conteúdo XML com o Java. IMPORTANTE: nunca altere esse arquivo</a:t>
            </a:r>
          </a:p>
          <a:p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Activity é um módulo do Android que, normalmente, está relacionada a uma tela de interface com o usuário</a:t>
            </a:r>
          </a:p>
          <a:p>
            <a:r>
              <a:rPr lang="pt-BR" dirty="0" smtClean="0"/>
              <a:t>Possui dois arquivos principais:</a:t>
            </a:r>
          </a:p>
          <a:p>
            <a:pPr lvl="1"/>
            <a:r>
              <a:rPr lang="pt-BR" dirty="0" smtClean="0"/>
              <a:t>Código Java: lógica de funcionamento</a:t>
            </a:r>
          </a:p>
          <a:p>
            <a:pPr lvl="1"/>
            <a:r>
              <a:rPr lang="pt-BR" dirty="0" smtClean="0"/>
              <a:t>Código XML: definição da tela  (posicionamento dos elementos)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3071810"/>
            <a:ext cx="2900354" cy="614354"/>
          </a:xfrm>
        </p:spPr>
        <p:txBody>
          <a:bodyPr/>
          <a:lstStyle/>
          <a:p>
            <a:r>
              <a:rPr lang="pt-BR" dirty="0" smtClean="0"/>
              <a:t>Ciclo de vida</a:t>
            </a:r>
            <a:endParaRPr lang="pt-BR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428736"/>
            <a:ext cx="6858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MainActivity.java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package com.ronepage.primeiroprograma;</a:t>
            </a:r>
          </a:p>
          <a:p>
            <a:pPr>
              <a:buNone/>
            </a:pPr>
            <a:r>
              <a:rPr lang="pt-BR" sz="2400" dirty="0" smtClean="0"/>
              <a:t>import android.support.v7.app.AppCompatActivity;</a:t>
            </a:r>
          </a:p>
          <a:p>
            <a:pPr>
              <a:buNone/>
            </a:pPr>
            <a:r>
              <a:rPr lang="pt-BR" sz="2400" dirty="0" smtClean="0"/>
              <a:t>import android.os.Bundle;</a:t>
            </a:r>
          </a:p>
          <a:p>
            <a:pPr>
              <a:buNone/>
            </a:pPr>
            <a:r>
              <a:rPr lang="pt-BR" sz="2400" dirty="0" smtClean="0"/>
              <a:t>public class MainActivity extends AppCompatActivity {</a:t>
            </a:r>
          </a:p>
          <a:p>
            <a:pPr>
              <a:buNone/>
            </a:pPr>
            <a:r>
              <a:rPr lang="pt-BR" sz="2400" dirty="0" smtClean="0"/>
              <a:t>    @Override</a:t>
            </a:r>
          </a:p>
          <a:p>
            <a:pPr>
              <a:buNone/>
            </a:pPr>
            <a:r>
              <a:rPr lang="pt-BR" sz="24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2400" dirty="0" smtClean="0"/>
              <a:t>        super.onCreate(savedInstanceState);</a:t>
            </a:r>
          </a:p>
          <a:p>
            <a:pPr>
              <a:buNone/>
            </a:pPr>
            <a:r>
              <a:rPr lang="pt-BR" sz="2400" dirty="0" smtClean="0"/>
              <a:t>        setContentView(R.layout.activity_main);</a:t>
            </a:r>
          </a:p>
          <a:p>
            <a:pPr>
              <a:buNone/>
            </a:pPr>
            <a:r>
              <a:rPr lang="pt-BR" sz="2400" dirty="0" smtClean="0"/>
              <a:t>    }</a:t>
            </a:r>
          </a:p>
          <a:p>
            <a:pPr>
              <a:buNone/>
            </a:pPr>
            <a:r>
              <a:rPr lang="pt-BR" sz="2400" dirty="0" smtClean="0"/>
              <a:t>}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o Android?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Sistema operacional móvel, baseado numa versão modificada do Linux.</a:t>
            </a:r>
          </a:p>
          <a:p>
            <a:r>
              <a:rPr lang="pt-BR" dirty="0" smtClean="0"/>
              <a:t>Código aberto: qualquer pessoa pode baixar e modificar</a:t>
            </a:r>
          </a:p>
          <a:p>
            <a:r>
              <a:rPr lang="pt-BR" dirty="0" smtClean="0"/>
              <a:t>Máquina virtual: </a:t>
            </a:r>
            <a:r>
              <a:rPr lang="pt-BR" dirty="0" err="1" smtClean="0"/>
              <a:t>Dalvik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pt-BR" dirty="0" smtClean="0"/>
              <a:t>Criada em um arquivo XML</a:t>
            </a:r>
          </a:p>
          <a:p>
            <a:r>
              <a:rPr lang="pt-BR" dirty="0" smtClean="0"/>
              <a:t>Utilização de mouse para criação das telas, mas com limitações</a:t>
            </a:r>
          </a:p>
          <a:p>
            <a:r>
              <a:rPr lang="pt-BR" dirty="0" smtClean="0"/>
              <a:t>Componentes já prontos</a:t>
            </a:r>
          </a:p>
          <a:p>
            <a:r>
              <a:rPr lang="pt-BR" dirty="0" smtClean="0"/>
              <a:t>Propriedades similares nos componentes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</a:t>
            </a:r>
            <a:endParaRPr lang="pt-BR" dirty="0"/>
          </a:p>
        </p:txBody>
      </p:sp>
      <p:pic>
        <p:nvPicPr>
          <p:cNvPr id="4" name="Imagem 3" descr="Interface grafic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1612"/>
            <a:ext cx="9144000" cy="50014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Interface Gráfica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08104" y="6325368"/>
            <a:ext cx="3635896" cy="532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dirty="0" smtClean="0"/>
              <a:t>Arquivo XML criado</a:t>
            </a:r>
          </a:p>
        </p:txBody>
      </p:sp>
      <p:sp>
        <p:nvSpPr>
          <p:cNvPr id="4" name="Retângulo 3"/>
          <p:cNvSpPr/>
          <p:nvPr/>
        </p:nvSpPr>
        <p:spPr>
          <a:xfrm>
            <a:off x="395536" y="1428736"/>
            <a:ext cx="82809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&lt;?xml version="1.0" encoding="utf-8"?&gt;</a:t>
            </a:r>
          </a:p>
          <a:p>
            <a:r>
              <a:rPr lang="pt-BR" dirty="0" smtClean="0"/>
              <a:t>&lt;android.support.constraint.ConstraintLayout   xmlns:android=</a:t>
            </a:r>
          </a:p>
          <a:p>
            <a:r>
              <a:rPr lang="pt-BR" dirty="0" smtClean="0"/>
              <a:t>"http://schemas.android.com/apk/res/android"</a:t>
            </a:r>
          </a:p>
          <a:p>
            <a:r>
              <a:rPr lang="pt-BR" dirty="0" smtClean="0"/>
              <a:t>    xmlns:app="http://schemas.android.com/apk/res-auto"</a:t>
            </a:r>
          </a:p>
          <a:p>
            <a:r>
              <a:rPr lang="pt-BR" dirty="0" smtClean="0"/>
              <a:t>    xmlns:tools="http://schemas.android.com/tools"</a:t>
            </a:r>
          </a:p>
          <a:p>
            <a:r>
              <a:rPr lang="pt-BR" dirty="0" smtClean="0"/>
              <a:t>    android:layout_width="match_parent"</a:t>
            </a:r>
          </a:p>
          <a:p>
            <a:r>
              <a:rPr lang="pt-BR" dirty="0" smtClean="0"/>
              <a:t>    android:layout_height="match_parent"</a:t>
            </a:r>
          </a:p>
          <a:p>
            <a:r>
              <a:rPr lang="pt-BR" dirty="0" smtClean="0"/>
              <a:t>    tools:context="com.ronepage.primeiroprograma.MainActivity"&gt;</a:t>
            </a:r>
          </a:p>
          <a:p>
            <a:endParaRPr lang="pt-BR" dirty="0" smtClean="0"/>
          </a:p>
          <a:p>
            <a:r>
              <a:rPr lang="pt-BR" dirty="0" smtClean="0"/>
              <a:t>    &lt;TextView</a:t>
            </a:r>
          </a:p>
          <a:p>
            <a:r>
              <a:rPr lang="pt-BR" dirty="0" smtClean="0"/>
              <a:t>        android:layout_width="wrap_content"</a:t>
            </a:r>
          </a:p>
          <a:p>
            <a:r>
              <a:rPr lang="pt-BR" dirty="0" smtClean="0"/>
              <a:t>        android:layout_height="wrap_content"</a:t>
            </a:r>
          </a:p>
          <a:p>
            <a:r>
              <a:rPr lang="pt-BR" dirty="0" smtClean="0"/>
              <a:t>        android:text="Hello World!"</a:t>
            </a:r>
          </a:p>
          <a:p>
            <a:r>
              <a:rPr lang="pt-BR" dirty="0" smtClean="0"/>
              <a:t>        app:layout_constraintBottom_toBottomOf="parent"</a:t>
            </a:r>
          </a:p>
          <a:p>
            <a:r>
              <a:rPr lang="pt-BR" dirty="0" smtClean="0"/>
              <a:t>        app:layout_constraintLeft_toLeftOf="parent"</a:t>
            </a:r>
          </a:p>
          <a:p>
            <a:r>
              <a:rPr lang="pt-BR" dirty="0" smtClean="0"/>
              <a:t>        app:layout_constraintRight_toRightOf="parent"</a:t>
            </a:r>
          </a:p>
          <a:p>
            <a:r>
              <a:rPr lang="pt-BR" dirty="0" smtClean="0"/>
              <a:t>        app:layout_constraintTop_toTopOf="parent" /&gt;</a:t>
            </a:r>
          </a:p>
          <a:p>
            <a:endParaRPr lang="pt-BR" dirty="0" smtClean="0"/>
          </a:p>
          <a:p>
            <a:r>
              <a:rPr lang="pt-BR" dirty="0" smtClean="0"/>
              <a:t>&lt;/android.support.constraint.ConstraintLayout&gt;</a:t>
            </a:r>
            <a:endParaRPr lang="pt-BR" dirty="0"/>
          </a:p>
        </p:txBody>
      </p:sp>
      <p:sp>
        <p:nvSpPr>
          <p:cNvPr id="5" name="Chave direita 4"/>
          <p:cNvSpPr/>
          <p:nvPr/>
        </p:nvSpPr>
        <p:spPr>
          <a:xfrm>
            <a:off x="6000760" y="5072074"/>
            <a:ext cx="214314" cy="107157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715140" y="5357826"/>
            <a:ext cx="178595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Alinhamento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715140" y="4702742"/>
            <a:ext cx="178595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Texto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9" name="Conector de seta reta 8"/>
          <p:cNvCxnSpPr>
            <a:stCxn id="7" idx="1"/>
          </p:cNvCxnSpPr>
          <p:nvPr/>
        </p:nvCxnSpPr>
        <p:spPr>
          <a:xfrm rot="10800000" flipV="1">
            <a:off x="3643306" y="4887408"/>
            <a:ext cx="3071834" cy="417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have direita 9"/>
          <p:cNvSpPr/>
          <p:nvPr/>
        </p:nvSpPr>
        <p:spPr>
          <a:xfrm>
            <a:off x="4714876" y="4214818"/>
            <a:ext cx="142876" cy="57150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57818" y="4345552"/>
            <a:ext cx="314327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Mantém o tamanho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3" name="Conector de seta reta 12"/>
          <p:cNvCxnSpPr>
            <a:stCxn id="11" idx="1"/>
            <a:endCxn id="10" idx="1"/>
          </p:cNvCxnSpPr>
          <p:nvPr/>
        </p:nvCxnSpPr>
        <p:spPr>
          <a:xfrm rot="10800000">
            <a:off x="4857752" y="4500570"/>
            <a:ext cx="500066" cy="296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6643702" y="1773784"/>
            <a:ext cx="178595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Tipo de Layout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9" name="Chave direita 18"/>
          <p:cNvSpPr/>
          <p:nvPr/>
        </p:nvSpPr>
        <p:spPr>
          <a:xfrm>
            <a:off x="6429388" y="1714488"/>
            <a:ext cx="142876" cy="50006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86066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Segunda Aplicação Android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Segunda Aplicação Android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Insere uma nova activity</a:t>
            </a:r>
          </a:p>
          <a:p>
            <a:r>
              <a:rPr lang="pt-BR" dirty="0" smtClean="0"/>
              <a:t>Insere componentes e modifica suas propriedades</a:t>
            </a:r>
          </a:p>
          <a:p>
            <a:r>
              <a:rPr lang="pt-BR" dirty="0" smtClean="0"/>
              <a:t>Inicia outra activity e retorna para a que chamou</a:t>
            </a:r>
          </a:p>
          <a:p>
            <a:r>
              <a:rPr lang="pt-BR" dirty="0" smtClean="0"/>
              <a:t>Envia informações  para outra activity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Crie um novo projeto</a:t>
            </a:r>
          </a:p>
          <a:p>
            <a:r>
              <a:rPr lang="pt-BR" dirty="0" smtClean="0"/>
              <a:t>Dê o nome de DuasActivities</a:t>
            </a:r>
          </a:p>
          <a:p>
            <a:r>
              <a:rPr lang="pt-BR" dirty="0" smtClean="0"/>
              <a:t>Insira uma nova activity a seu projeto</a:t>
            </a:r>
          </a:p>
          <a:p>
            <a:pPr lvl="1"/>
            <a:r>
              <a:rPr lang="pt-BR" dirty="0" smtClean="0"/>
              <a:t>Arquivo -&gt; Nova Activity -&gt; Basic Activity</a:t>
            </a:r>
          </a:p>
          <a:p>
            <a:pPr lvl="1"/>
            <a:r>
              <a:rPr lang="pt-BR" dirty="0" smtClean="0"/>
              <a:t>Nomeie como SegundaActivity</a:t>
            </a:r>
          </a:p>
          <a:p>
            <a:r>
              <a:rPr lang="pt-BR" dirty="0" smtClean="0"/>
              <a:t>Arquivos criados:</a:t>
            </a:r>
          </a:p>
          <a:p>
            <a:pPr lvl="1"/>
            <a:r>
              <a:rPr lang="pt-BR" dirty="0" smtClean="0"/>
              <a:t>MainActivity.java</a:t>
            </a:r>
          </a:p>
          <a:p>
            <a:pPr lvl="1"/>
            <a:r>
              <a:rPr lang="pt-BR" dirty="0" smtClean="0"/>
              <a:t>SegundaActivity.java</a:t>
            </a:r>
          </a:p>
          <a:p>
            <a:pPr lvl="1"/>
            <a:r>
              <a:rPr lang="pt-BR" dirty="0" smtClean="0"/>
              <a:t>Dados.java</a:t>
            </a:r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214810" y="4643446"/>
            <a:ext cx="4429124" cy="1357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pt-BR" sz="2800" dirty="0" smtClean="0"/>
              <a:t>a</a:t>
            </a: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ctivity_main.xml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activity_segunda.xml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357554" y="5643578"/>
            <a:ext cx="5786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FF0000"/>
                </a:solidFill>
              </a:rPr>
              <a:t>&lt;-- Crie essa classe java em File -&gt; New -&gt; Java Class</a:t>
            </a:r>
            <a:endParaRPr lang="pt-B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a tela activity_main.xml: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6" name="Imagem 5" descr="mainactivi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285992"/>
            <a:ext cx="2547741" cy="4226253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143372" y="5577504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Button</a:t>
            </a:r>
          </a:p>
          <a:p>
            <a:r>
              <a:rPr lang="pt-BR" dirty="0" smtClean="0"/>
              <a:t>ID: btEnviar</a:t>
            </a:r>
          </a:p>
          <a:p>
            <a:r>
              <a:rPr lang="pt-BR" dirty="0" smtClean="0"/>
              <a:t>Text: Enviar</a:t>
            </a:r>
            <a:endParaRPr lang="pt-BR" dirty="0"/>
          </a:p>
        </p:txBody>
      </p:sp>
      <p:cxnSp>
        <p:nvCxnSpPr>
          <p:cNvPr id="9" name="Conector de seta reta 8"/>
          <p:cNvCxnSpPr>
            <a:stCxn id="7" idx="1"/>
          </p:cNvCxnSpPr>
          <p:nvPr/>
        </p:nvCxnSpPr>
        <p:spPr>
          <a:xfrm rot="10800000">
            <a:off x="1857356" y="4720249"/>
            <a:ext cx="2286016" cy="13189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4143372" y="2214554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TextView</a:t>
            </a:r>
          </a:p>
          <a:p>
            <a:r>
              <a:rPr lang="pt-BR" dirty="0" smtClean="0"/>
              <a:t>ID: tvNome</a:t>
            </a:r>
          </a:p>
          <a:p>
            <a:r>
              <a:rPr lang="pt-BR" dirty="0" smtClean="0"/>
              <a:t>Text: Nome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643702" y="3714752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TextView</a:t>
            </a:r>
          </a:p>
          <a:p>
            <a:r>
              <a:rPr lang="pt-BR" dirty="0" smtClean="0"/>
              <a:t>ID: tvEmail</a:t>
            </a:r>
          </a:p>
          <a:p>
            <a:r>
              <a:rPr lang="pt-BR" dirty="0" smtClean="0"/>
              <a:t>Text: Email</a:t>
            </a:r>
          </a:p>
        </p:txBody>
      </p:sp>
      <p:cxnSp>
        <p:nvCxnSpPr>
          <p:cNvPr id="14" name="Conector de seta reta 13"/>
          <p:cNvCxnSpPr>
            <a:stCxn id="12" idx="1"/>
          </p:cNvCxnSpPr>
          <p:nvPr/>
        </p:nvCxnSpPr>
        <p:spPr>
          <a:xfrm rot="10800000">
            <a:off x="1071538" y="3643315"/>
            <a:ext cx="5572164" cy="533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>
            <a:stCxn id="11" idx="1"/>
          </p:cNvCxnSpPr>
          <p:nvPr/>
        </p:nvCxnSpPr>
        <p:spPr>
          <a:xfrm rot="10800000" flipV="1">
            <a:off x="1071538" y="2676218"/>
            <a:ext cx="3071834" cy="324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5357818" y="4500570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Plain Text</a:t>
            </a:r>
          </a:p>
          <a:p>
            <a:r>
              <a:rPr lang="pt-BR" dirty="0" smtClean="0"/>
              <a:t>ID: </a:t>
            </a:r>
            <a:r>
              <a:rPr lang="pt-BR" dirty="0" smtClean="0"/>
              <a:t>etEmail</a:t>
            </a:r>
            <a:endParaRPr lang="pt-BR" dirty="0" smtClean="0"/>
          </a:p>
          <a:p>
            <a:r>
              <a:rPr lang="pt-BR" dirty="0" smtClean="0"/>
              <a:t>Text:vazio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4071934" y="3429000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Plain Text</a:t>
            </a:r>
          </a:p>
          <a:p>
            <a:r>
              <a:rPr lang="pt-BR" dirty="0" smtClean="0"/>
              <a:t>ID: </a:t>
            </a:r>
            <a:r>
              <a:rPr lang="pt-BR" dirty="0" smtClean="0"/>
              <a:t>etNome</a:t>
            </a:r>
            <a:endParaRPr lang="pt-BR" dirty="0" smtClean="0"/>
          </a:p>
          <a:p>
            <a:r>
              <a:rPr lang="pt-BR" dirty="0" smtClean="0"/>
              <a:t>Text:vazio</a:t>
            </a:r>
          </a:p>
        </p:txBody>
      </p:sp>
      <p:cxnSp>
        <p:nvCxnSpPr>
          <p:cNvPr id="22" name="Conector de seta reta 21"/>
          <p:cNvCxnSpPr>
            <a:stCxn id="20" idx="1"/>
          </p:cNvCxnSpPr>
          <p:nvPr/>
        </p:nvCxnSpPr>
        <p:spPr>
          <a:xfrm rot="10800000">
            <a:off x="2714612" y="3429001"/>
            <a:ext cx="1357322" cy="461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stCxn id="19" idx="1"/>
          </p:cNvCxnSpPr>
          <p:nvPr/>
        </p:nvCxnSpPr>
        <p:spPr>
          <a:xfrm rot="10800000">
            <a:off x="2714612" y="4071943"/>
            <a:ext cx="2643206" cy="8902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2" y="1600200"/>
            <a:ext cx="8229600" cy="4525963"/>
          </a:xfrm>
        </p:spPr>
        <p:txBody>
          <a:bodyPr>
            <a:normAutofit/>
          </a:bodyPr>
          <a:lstStyle/>
          <a:p>
            <a:r>
              <a:rPr lang="pt-BR" sz="1800" dirty="0" smtClean="0"/>
              <a:t>&lt;android.support.constraint.ConstraintLayout xmlns:android  ...&gt;</a:t>
            </a:r>
          </a:p>
          <a:p>
            <a:pPr>
              <a:buNone/>
            </a:pPr>
            <a:r>
              <a:rPr lang="pt-BR" sz="1800" dirty="0" smtClean="0"/>
              <a:t>	...</a:t>
            </a:r>
          </a:p>
          <a:p>
            <a:pPr>
              <a:buNone/>
            </a:pPr>
            <a:r>
              <a:rPr lang="pt-BR" sz="1800" dirty="0" smtClean="0"/>
              <a:t>       &lt;/android.support.constraint.ConstraintLayout&gt;</a:t>
            </a:r>
          </a:p>
          <a:p>
            <a:pPr>
              <a:buNone/>
            </a:pPr>
            <a:endParaRPr lang="pt-BR" sz="1800" dirty="0" smtClean="0"/>
          </a:p>
          <a:p>
            <a:r>
              <a:rPr lang="pt-BR" sz="1800" dirty="0" smtClean="0"/>
              <a:t>&lt;TextView ... /&gt;  </a:t>
            </a:r>
            <a:r>
              <a:rPr lang="pt-BR" sz="1800" dirty="0" smtClean="0">
                <a:sym typeface="Wingdings" pitchFamily="2" charset="2"/>
              </a:rPr>
              <a:t>-&gt; define um TextView, ou seja, um texto exibido na tela</a:t>
            </a:r>
          </a:p>
          <a:p>
            <a:endParaRPr lang="pt-BR" sz="1800" dirty="0" smtClean="0">
              <a:sym typeface="Wingdings" pitchFamily="2" charset="2"/>
            </a:endParaRPr>
          </a:p>
          <a:p>
            <a:r>
              <a:rPr lang="pt-BR" sz="1800" dirty="0" smtClean="0">
                <a:sym typeface="Wingdings" pitchFamily="2" charset="2"/>
              </a:rPr>
              <a:t>&lt;EditText ... /&gt; -&gt; define uma caixa de texto</a:t>
            </a:r>
          </a:p>
          <a:p>
            <a:endParaRPr lang="pt-BR" sz="1800" dirty="0" smtClean="0">
              <a:sym typeface="Wingdings" pitchFamily="2" charset="2"/>
            </a:endParaRPr>
          </a:p>
          <a:p>
            <a:r>
              <a:rPr lang="pt-BR" sz="1800" dirty="0" smtClean="0">
                <a:sym typeface="Wingdings" pitchFamily="2" charset="2"/>
              </a:rPr>
              <a:t>&lt;Button  ... /&gt;  -&gt; define um botão</a:t>
            </a:r>
          </a:p>
          <a:p>
            <a:endParaRPr lang="pt-BR" sz="1800" dirty="0" smtClean="0">
              <a:sym typeface="Wingdings" pitchFamily="2" charset="2"/>
            </a:endParaRPr>
          </a:p>
          <a:p>
            <a:r>
              <a:rPr lang="pt-BR" sz="1800" dirty="0" smtClean="0">
                <a:sym typeface="Wingdings" pitchFamily="2" charset="2"/>
              </a:rPr>
              <a:t>Todos os componentes possuem atributos que devem ser ajustadas de acordo com as necessidades. Serão tratadas somente algumas delas.</a:t>
            </a:r>
            <a:endParaRPr lang="pt-BR" sz="1800" dirty="0" smtClean="0"/>
          </a:p>
          <a:p>
            <a:endParaRPr lang="pt-BR" sz="1800" dirty="0"/>
          </a:p>
        </p:txBody>
      </p:sp>
      <p:sp>
        <p:nvSpPr>
          <p:cNvPr id="4" name="Chave direita 3"/>
          <p:cNvSpPr/>
          <p:nvPr/>
        </p:nvSpPr>
        <p:spPr>
          <a:xfrm>
            <a:off x="6500826" y="1571612"/>
            <a:ext cx="142876" cy="121444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6572264" y="1853975"/>
            <a:ext cx="2500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Layout utilizado , no caso, ConstraintLayout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9144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&lt;?xml version="1.0" encoding="utf-8"?&gt;</a:t>
            </a:r>
          </a:p>
          <a:p>
            <a:r>
              <a:rPr lang="pt-BR" sz="1200" dirty="0" smtClean="0"/>
              <a:t>&lt;android.support.constraint.ConstraintLayout xmlns:android=</a:t>
            </a:r>
          </a:p>
          <a:p>
            <a:r>
              <a:rPr lang="pt-BR" sz="1200" dirty="0" smtClean="0"/>
              <a:t>"http://schemas.android.com/apk/res/android"</a:t>
            </a:r>
          </a:p>
          <a:p>
            <a:r>
              <a:rPr lang="pt-BR" sz="1200" dirty="0" smtClean="0"/>
              <a:t>    xmlns:app="http://schemas.android.com/apk/res-auto"</a:t>
            </a:r>
          </a:p>
          <a:p>
            <a:r>
              <a:rPr lang="pt-BR" sz="1200" dirty="0" smtClean="0"/>
              <a:t>    xmlns:tools="http://schemas.android.com/tools"</a:t>
            </a:r>
          </a:p>
          <a:p>
            <a:r>
              <a:rPr lang="pt-BR" sz="1200" dirty="0" smtClean="0"/>
              <a:t>    android:layout_width="match_parent"</a:t>
            </a:r>
          </a:p>
          <a:p>
            <a:r>
              <a:rPr lang="pt-BR" sz="1200" dirty="0" smtClean="0"/>
              <a:t>    android:layout_height="match_parent"</a:t>
            </a:r>
          </a:p>
          <a:p>
            <a:r>
              <a:rPr lang="pt-BR" sz="1200" dirty="0" smtClean="0"/>
              <a:t>    tools:context="com.ronepage.duasactivities.MainActivity"&gt;</a:t>
            </a:r>
          </a:p>
          <a:p>
            <a:r>
              <a:rPr lang="pt-BR" sz="1200" dirty="0" smtClean="0"/>
              <a:t>    &lt;TextView</a:t>
            </a:r>
          </a:p>
          <a:p>
            <a:r>
              <a:rPr lang="pt-BR" sz="1200" dirty="0" smtClean="0"/>
              <a:t>        android:id="@+id/tvNome"</a:t>
            </a:r>
          </a:p>
          <a:p>
            <a:r>
              <a:rPr lang="pt-BR" sz="1200" dirty="0" smtClean="0"/>
              <a:t>        android:layout_width="wrap_content"</a:t>
            </a:r>
          </a:p>
          <a:p>
            <a:r>
              <a:rPr lang="pt-BR" sz="1200" dirty="0" smtClean="0"/>
              <a:t>        android:layout_height="wrap_content"</a:t>
            </a:r>
          </a:p>
          <a:p>
            <a:r>
              <a:rPr lang="pt-BR" sz="1200" dirty="0" smtClean="0"/>
              <a:t>        android:text="Nome"</a:t>
            </a:r>
          </a:p>
          <a:p>
            <a:r>
              <a:rPr lang="pt-BR" sz="1200" dirty="0" smtClean="0"/>
              <a:t>        app:layout_constraintBottom_toBottomOf="parent"</a:t>
            </a:r>
          </a:p>
          <a:p>
            <a:r>
              <a:rPr lang="pt-BR" sz="1200" dirty="0" smtClean="0"/>
              <a:t>        app:layout_constraintLeft_toLeftOf="parent"</a:t>
            </a:r>
          </a:p>
          <a:p>
            <a:r>
              <a:rPr lang="pt-BR" sz="1200" dirty="0" smtClean="0"/>
              <a:t>        app:layout_constraintRight_toRightOf="parent"</a:t>
            </a:r>
          </a:p>
          <a:p>
            <a:r>
              <a:rPr lang="pt-BR" sz="1200" dirty="0" smtClean="0"/>
              <a:t>        app:layout_constraintTop_toTopOf="parent"</a:t>
            </a:r>
          </a:p>
          <a:p>
            <a:r>
              <a:rPr lang="pt-BR" sz="1200" dirty="0" smtClean="0"/>
              <a:t>        app:layout_constraintHorizontal_bias="0.0"</a:t>
            </a:r>
          </a:p>
          <a:p>
            <a:r>
              <a:rPr lang="pt-BR" sz="1200" dirty="0" smtClean="0"/>
              <a:t>        app:layout_constraintVertical_bias="0.05" /&gt;</a:t>
            </a:r>
          </a:p>
          <a:p>
            <a:r>
              <a:rPr lang="pt-BR" sz="1200" dirty="0" smtClean="0"/>
              <a:t>    &lt;EditText</a:t>
            </a:r>
          </a:p>
          <a:p>
            <a:r>
              <a:rPr lang="pt-BR" sz="1200" dirty="0" smtClean="0"/>
              <a:t>        android:id="@+id/etNome"</a:t>
            </a:r>
          </a:p>
          <a:p>
            <a:r>
              <a:rPr lang="pt-BR" sz="1200" dirty="0" smtClean="0"/>
              <a:t>        android:layout_width="match_parent"</a:t>
            </a:r>
          </a:p>
          <a:p>
            <a:r>
              <a:rPr lang="pt-BR" sz="1200" dirty="0" smtClean="0"/>
              <a:t>        android:layout_height="wrap_content"</a:t>
            </a:r>
          </a:p>
          <a:p>
            <a:r>
              <a:rPr lang="pt-BR" sz="1200" dirty="0" smtClean="0"/>
              <a:t>        android:inputType="textPersonName"</a:t>
            </a:r>
          </a:p>
          <a:p>
            <a:r>
              <a:rPr lang="pt-BR" sz="1200" dirty="0" smtClean="0"/>
              <a:t>        android:text=""</a:t>
            </a:r>
          </a:p>
          <a:p>
            <a:r>
              <a:rPr lang="pt-BR" sz="1200" dirty="0" smtClean="0"/>
              <a:t>        app:layout_constraintBottom_toBottomOf="parent"</a:t>
            </a:r>
          </a:p>
          <a:p>
            <a:r>
              <a:rPr lang="pt-BR" sz="1200" dirty="0" smtClean="0"/>
              <a:t>        app:layout_constraintLeft_toLeftOf="parent"</a:t>
            </a:r>
          </a:p>
          <a:p>
            <a:r>
              <a:rPr lang="pt-BR" sz="1200" dirty="0" smtClean="0"/>
              <a:t>        app:layout_constraintRight_toRightOf="parent"</a:t>
            </a:r>
          </a:p>
          <a:p>
            <a:r>
              <a:rPr lang="pt-BR" sz="1200" dirty="0" smtClean="0"/>
              <a:t>        app:layout_constraintTop_toTopOf="parent"</a:t>
            </a:r>
          </a:p>
          <a:p>
            <a:r>
              <a:rPr lang="pt-BR" sz="1200" dirty="0" smtClean="0"/>
              <a:t>        app:layout_constraintHorizontal_bias="0.0"</a:t>
            </a:r>
          </a:p>
          <a:p>
            <a:r>
              <a:rPr lang="pt-BR" sz="1200" dirty="0" smtClean="0"/>
              <a:t>        app:layout_constraintVertical_bias="0.1"/&gt;</a:t>
            </a:r>
          </a:p>
          <a:p>
            <a:endParaRPr lang="pt-BR" sz="1200" dirty="0" smtClean="0"/>
          </a:p>
          <a:p>
            <a:endParaRPr lang="pt-BR" sz="1200" dirty="0" smtClean="0"/>
          </a:p>
          <a:p>
            <a:endParaRPr lang="pt-BR" sz="12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714876" y="0"/>
            <a:ext cx="4429124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&lt;TextView</a:t>
            </a:r>
          </a:p>
          <a:p>
            <a:r>
              <a:rPr lang="pt-BR" sz="1200" dirty="0" smtClean="0"/>
              <a:t>        android:id="@+id/tvEmail"</a:t>
            </a:r>
          </a:p>
          <a:p>
            <a:r>
              <a:rPr lang="pt-BR" sz="1200" dirty="0" smtClean="0"/>
              <a:t>        android:layout_width="wrap_content"</a:t>
            </a:r>
          </a:p>
          <a:p>
            <a:r>
              <a:rPr lang="pt-BR" sz="1200" dirty="0" smtClean="0"/>
              <a:t>        android:layout_height="wrap_content"</a:t>
            </a:r>
          </a:p>
          <a:p>
            <a:r>
              <a:rPr lang="pt-BR" sz="1200" dirty="0" smtClean="0"/>
              <a:t>        android:text="Email"</a:t>
            </a:r>
          </a:p>
          <a:p>
            <a:r>
              <a:rPr lang="pt-BR" sz="1200" dirty="0" smtClean="0"/>
              <a:t>        app:layout_constraintBottom_toBottomOf="parent"</a:t>
            </a:r>
          </a:p>
          <a:p>
            <a:r>
              <a:rPr lang="pt-BR" sz="1200" dirty="0" smtClean="0"/>
              <a:t>        app:layout_constraintLeft_toLeftOf="parent"</a:t>
            </a:r>
          </a:p>
          <a:p>
            <a:r>
              <a:rPr lang="pt-BR" sz="1200" dirty="0" smtClean="0"/>
              <a:t>        app:layout_constraintRight_toRightOf="parent"</a:t>
            </a:r>
          </a:p>
          <a:p>
            <a:r>
              <a:rPr lang="pt-BR" sz="1200" dirty="0" smtClean="0"/>
              <a:t>        app:layout_constraintTop_toTopOf="parent"</a:t>
            </a:r>
          </a:p>
          <a:p>
            <a:r>
              <a:rPr lang="pt-BR" sz="1200" dirty="0" smtClean="0"/>
              <a:t>        app:layout_constraintHorizontal_bias="0.0"</a:t>
            </a:r>
          </a:p>
          <a:p>
            <a:r>
              <a:rPr lang="pt-BR" sz="1200" dirty="0" smtClean="0"/>
              <a:t>        app:layout_constraintVertical_bias="0.2”      /&gt;</a:t>
            </a:r>
          </a:p>
          <a:p>
            <a:r>
              <a:rPr lang="pt-BR" sz="1200" dirty="0" smtClean="0"/>
              <a:t>    &lt;EditText</a:t>
            </a:r>
          </a:p>
          <a:p>
            <a:r>
              <a:rPr lang="pt-BR" sz="1200" dirty="0" smtClean="0"/>
              <a:t>        android:id="@+id/etEmail"</a:t>
            </a:r>
          </a:p>
          <a:p>
            <a:r>
              <a:rPr lang="pt-BR" sz="1200" dirty="0" smtClean="0"/>
              <a:t>        android:layout_width="match_parent"</a:t>
            </a:r>
          </a:p>
          <a:p>
            <a:r>
              <a:rPr lang="pt-BR" sz="1200" dirty="0" smtClean="0"/>
              <a:t>        android:layout_height="wrap_content"</a:t>
            </a:r>
          </a:p>
          <a:p>
            <a:r>
              <a:rPr lang="pt-BR" sz="1200" dirty="0" smtClean="0"/>
              <a:t>        android:ems="10"</a:t>
            </a:r>
          </a:p>
          <a:p>
            <a:r>
              <a:rPr lang="pt-BR" sz="1200" dirty="0" smtClean="0"/>
              <a:t>        android:inputType="textPersonName"</a:t>
            </a:r>
          </a:p>
          <a:p>
            <a:r>
              <a:rPr lang="pt-BR" sz="1200" dirty="0" smtClean="0"/>
              <a:t>        android:text=""</a:t>
            </a:r>
          </a:p>
          <a:p>
            <a:r>
              <a:rPr lang="pt-BR" sz="1200" dirty="0" smtClean="0"/>
              <a:t>        app:layout_constraintBottom_toBottomOf="parent"</a:t>
            </a:r>
          </a:p>
          <a:p>
            <a:r>
              <a:rPr lang="pt-BR" sz="1200" dirty="0" smtClean="0"/>
              <a:t>        app:layout_constraintLeft_toLeftOf="parent"</a:t>
            </a:r>
          </a:p>
          <a:p>
            <a:r>
              <a:rPr lang="pt-BR" sz="1200" dirty="0" smtClean="0"/>
              <a:t>        app:layout_constraintRight_toRightOf="parent"</a:t>
            </a:r>
          </a:p>
          <a:p>
            <a:r>
              <a:rPr lang="pt-BR" sz="1200" dirty="0" smtClean="0"/>
              <a:t>        app:layout_constraintTop_toTopOf="parent"</a:t>
            </a:r>
          </a:p>
          <a:p>
            <a:r>
              <a:rPr lang="pt-BR" sz="1200" dirty="0" smtClean="0"/>
              <a:t>        app:layout_constraintHorizontal_bias="0.0"</a:t>
            </a:r>
          </a:p>
          <a:p>
            <a:r>
              <a:rPr lang="pt-BR" sz="1200" dirty="0" smtClean="0"/>
              <a:t>        app:layout_constraintVertical_bias="0.25" /&gt;</a:t>
            </a:r>
          </a:p>
          <a:p>
            <a:r>
              <a:rPr lang="pt-BR" sz="1200" dirty="0" smtClean="0"/>
              <a:t>    &lt;Button</a:t>
            </a:r>
          </a:p>
          <a:p>
            <a:r>
              <a:rPr lang="pt-BR" sz="1200" dirty="0" smtClean="0"/>
              <a:t>        android:id="@+id/btEnviar"</a:t>
            </a:r>
          </a:p>
          <a:p>
            <a:r>
              <a:rPr lang="pt-BR" sz="1200" dirty="0" smtClean="0"/>
              <a:t>        android:layout_width="wrap_content"</a:t>
            </a:r>
          </a:p>
          <a:p>
            <a:r>
              <a:rPr lang="pt-BR" sz="1200" dirty="0" smtClean="0"/>
              <a:t>        android:layout_height="wrap_content"</a:t>
            </a:r>
          </a:p>
          <a:p>
            <a:r>
              <a:rPr lang="pt-BR" sz="1200" dirty="0" smtClean="0"/>
              <a:t>        android:text="Enviar"</a:t>
            </a:r>
          </a:p>
          <a:p>
            <a:r>
              <a:rPr lang="pt-BR" sz="1200" dirty="0" smtClean="0"/>
              <a:t>        android:onClick="onClick"</a:t>
            </a:r>
          </a:p>
          <a:p>
            <a:r>
              <a:rPr lang="pt-BR" sz="1200" dirty="0" smtClean="0"/>
              <a:t>        app:layout_constraintBottom_toBottomOf="parent"</a:t>
            </a:r>
          </a:p>
          <a:p>
            <a:r>
              <a:rPr lang="pt-BR" sz="1200" dirty="0" smtClean="0"/>
              <a:t>        app:layout_constraintLeft_toLeftOf="parent"</a:t>
            </a:r>
          </a:p>
          <a:p>
            <a:r>
              <a:rPr lang="pt-BR" sz="1200" dirty="0" smtClean="0"/>
              <a:t>        app:layout_constraintRight_toRightOf="parent"</a:t>
            </a:r>
          </a:p>
          <a:p>
            <a:r>
              <a:rPr lang="pt-BR" sz="1200" dirty="0" smtClean="0"/>
              <a:t>        app:layout_constraintTop_toTopOf="parent"</a:t>
            </a:r>
          </a:p>
          <a:p>
            <a:r>
              <a:rPr lang="pt-BR" sz="1200" dirty="0" smtClean="0"/>
              <a:t>        app:layout_constraintHorizontal_bias="0.5"</a:t>
            </a:r>
          </a:p>
          <a:p>
            <a:r>
              <a:rPr lang="pt-BR" sz="1200" dirty="0" smtClean="0"/>
              <a:t>        app:layout_constraintVertical_bias="0.6" /&gt;</a:t>
            </a:r>
          </a:p>
          <a:p>
            <a:r>
              <a:rPr lang="pt-BR" sz="1200" dirty="0" smtClean="0"/>
              <a:t>&lt;/android.support.constraint.ConstraintLayout&gt;</a:t>
            </a:r>
          </a:p>
          <a:p>
            <a:endParaRPr lang="pt-BR" sz="1200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-32" y="3515186"/>
            <a:ext cx="3857620" cy="242889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de cantos arredondados 8"/>
          <p:cNvSpPr/>
          <p:nvPr/>
        </p:nvSpPr>
        <p:spPr>
          <a:xfrm>
            <a:off x="5000628" y="5357826"/>
            <a:ext cx="1714512" cy="2143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85720" y="6000768"/>
            <a:ext cx="321471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Em destaque no próximo slide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727586" y="5244750"/>
            <a:ext cx="27146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Evento onClick do botão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activity_main.xml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 &lt;EditText</a:t>
            </a:r>
          </a:p>
          <a:p>
            <a:pPr>
              <a:buNone/>
            </a:pPr>
            <a:r>
              <a:rPr lang="pt-BR" dirty="0" smtClean="0"/>
              <a:t>        android:id="@+id/etNome"</a:t>
            </a:r>
          </a:p>
          <a:p>
            <a:pPr>
              <a:buNone/>
            </a:pPr>
            <a:r>
              <a:rPr lang="pt-BR" dirty="0" smtClean="0"/>
              <a:t>        android:layout_width="match_parent"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android:inputType="textPersonName"</a:t>
            </a:r>
          </a:p>
          <a:p>
            <a:pPr>
              <a:buNone/>
            </a:pPr>
            <a:r>
              <a:rPr lang="pt-BR" dirty="0" smtClean="0"/>
              <a:t>        android:text=""</a:t>
            </a:r>
          </a:p>
          <a:p>
            <a:pPr>
              <a:buNone/>
            </a:pPr>
            <a:r>
              <a:rPr lang="pt-BR" dirty="0" smtClean="0"/>
              <a:t>        app:layout_constraintBottom_toBottomOf="parent"</a:t>
            </a:r>
          </a:p>
          <a:p>
            <a:pPr>
              <a:buNone/>
            </a:pPr>
            <a:r>
              <a:rPr lang="pt-BR" dirty="0" smtClean="0"/>
              <a:t>        app:layout_constraintLeft_toLeftOf="parent"</a:t>
            </a:r>
          </a:p>
          <a:p>
            <a:pPr>
              <a:buNone/>
            </a:pPr>
            <a:r>
              <a:rPr lang="pt-BR" dirty="0" smtClean="0"/>
              <a:t>        app:layout_constraintRight_toRightOf="parent"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</a:t>
            </a:r>
          </a:p>
          <a:p>
            <a:pPr>
              <a:buNone/>
            </a:pPr>
            <a:r>
              <a:rPr lang="pt-BR" dirty="0" smtClean="0"/>
              <a:t>        app:layout_constraintHorizontal_bias="0.0"</a:t>
            </a:r>
          </a:p>
          <a:p>
            <a:pPr>
              <a:buNone/>
            </a:pPr>
            <a:r>
              <a:rPr lang="pt-BR" dirty="0" smtClean="0"/>
              <a:t>        app:layout_constraintVertical_bias="0.1"/&gt;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500826" y="6000768"/>
            <a:ext cx="22860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10% abaixo, a partir do topo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0"/>
          </p:cNvCxnSpPr>
          <p:nvPr/>
        </p:nvCxnSpPr>
        <p:spPr>
          <a:xfrm rot="16200000" flipV="1">
            <a:off x="6572264" y="4929198"/>
            <a:ext cx="500066" cy="164307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have direita 6"/>
          <p:cNvSpPr/>
          <p:nvPr/>
        </p:nvSpPr>
        <p:spPr>
          <a:xfrm>
            <a:off x="7286644" y="3571876"/>
            <a:ext cx="285752" cy="135732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572396" y="4143380"/>
            <a:ext cx="135732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Centraliza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00100" y="6215082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FF0000"/>
                </a:solidFill>
              </a:rPr>
              <a:t>Características do ConstraintLayout</a:t>
            </a:r>
            <a:endParaRPr lang="pt-BR" sz="2000" dirty="0">
              <a:solidFill>
                <a:srgbClr val="FF0000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857256" y="3571876"/>
            <a:ext cx="6215074" cy="214314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7572396" y="1857364"/>
            <a:ext cx="135732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ID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072198" y="2214554"/>
            <a:ext cx="307180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Ocupa a largura do Layout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7" name="Conector de seta reta 16"/>
          <p:cNvCxnSpPr>
            <a:stCxn id="12" idx="1"/>
          </p:cNvCxnSpPr>
          <p:nvPr/>
        </p:nvCxnSpPr>
        <p:spPr>
          <a:xfrm rot="10800000" flipV="1">
            <a:off x="4500562" y="2042030"/>
            <a:ext cx="3071834" cy="296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 rot="10800000">
            <a:off x="5572132" y="2428868"/>
            <a:ext cx="500066" cy="6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6072198" y="2857496"/>
            <a:ext cx="307180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Tipo da caixa de texto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21" name="Conector de seta reta 20"/>
          <p:cNvCxnSpPr/>
          <p:nvPr/>
        </p:nvCxnSpPr>
        <p:spPr>
          <a:xfrm rot="10800000" flipV="1">
            <a:off x="5572132" y="3071157"/>
            <a:ext cx="500066" cy="6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6143668" y="2559602"/>
            <a:ext cx="307180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Altura constante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27" name="Conector de seta reta 26"/>
          <p:cNvCxnSpPr/>
          <p:nvPr/>
        </p:nvCxnSpPr>
        <p:spPr>
          <a:xfrm rot="10800000">
            <a:off x="5643602" y="2773916"/>
            <a:ext cx="500066" cy="6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5929322" y="3202544"/>
            <a:ext cx="32146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Texto exibido pelo componente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33" name="Conector de seta reta 32"/>
          <p:cNvCxnSpPr/>
          <p:nvPr/>
        </p:nvCxnSpPr>
        <p:spPr>
          <a:xfrm rot="10800000">
            <a:off x="3000364" y="3357562"/>
            <a:ext cx="285752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>
            <a:stCxn id="9" idx="0"/>
            <a:endCxn id="10" idx="2"/>
          </p:cNvCxnSpPr>
          <p:nvPr/>
        </p:nvCxnSpPr>
        <p:spPr>
          <a:xfrm rot="5400000" flipH="1" flipV="1">
            <a:off x="3393281" y="5643570"/>
            <a:ext cx="500066" cy="6429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Ferramentas Necessárias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Java JDK</a:t>
            </a:r>
          </a:p>
          <a:p>
            <a:pPr lvl="1"/>
            <a:r>
              <a:rPr lang="pt-BR" dirty="0" smtClean="0"/>
              <a:t>http://www.oracle.com/technetwork/java/javase/downloads/index-jsp-138363.html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Android</a:t>
            </a:r>
            <a:r>
              <a:rPr lang="pt-BR" dirty="0" smtClean="0"/>
              <a:t> Studio</a:t>
            </a:r>
          </a:p>
          <a:p>
            <a:pPr lvl="1"/>
            <a:r>
              <a:rPr lang="pt-BR" dirty="0" smtClean="0"/>
              <a:t>https://developer.android.com/studio/index.html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0" y="0"/>
            <a:ext cx="4371948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Main_Activity.java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700" dirty="0" smtClean="0"/>
              <a:t>package com.ronepage.duasactivities;</a:t>
            </a:r>
          </a:p>
          <a:p>
            <a:pPr>
              <a:buNone/>
            </a:pPr>
            <a:r>
              <a:rPr lang="pt-BR" sz="1700" dirty="0" smtClean="0"/>
              <a:t>import android.content.Intent;</a:t>
            </a:r>
          </a:p>
          <a:p>
            <a:pPr>
              <a:buNone/>
            </a:pPr>
            <a:r>
              <a:rPr lang="pt-BR" sz="1700" dirty="0" smtClean="0"/>
              <a:t>import android.support.v7.app.AppCompatActivity;</a:t>
            </a:r>
          </a:p>
          <a:p>
            <a:pPr>
              <a:buNone/>
            </a:pPr>
            <a:r>
              <a:rPr lang="pt-BR" sz="1700" dirty="0" smtClean="0"/>
              <a:t>import android.os.Bundle;</a:t>
            </a:r>
          </a:p>
          <a:p>
            <a:pPr>
              <a:buNone/>
            </a:pPr>
            <a:r>
              <a:rPr lang="pt-BR" sz="1700" dirty="0" smtClean="0"/>
              <a:t>import android.view.View;</a:t>
            </a:r>
          </a:p>
          <a:p>
            <a:pPr>
              <a:buNone/>
            </a:pPr>
            <a:r>
              <a:rPr lang="pt-BR" sz="1700" dirty="0" smtClean="0"/>
              <a:t>import android.widget.EditText;</a:t>
            </a:r>
          </a:p>
          <a:p>
            <a:pPr>
              <a:buNone/>
            </a:pPr>
            <a:r>
              <a:rPr lang="pt-BR" sz="1700" dirty="0" smtClean="0"/>
              <a:t>public class MainActivity extends AppCompatActivity {</a:t>
            </a:r>
          </a:p>
          <a:p>
            <a:pPr>
              <a:buNone/>
            </a:pPr>
            <a:r>
              <a:rPr lang="pt-BR" sz="17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1700" dirty="0" smtClean="0"/>
              <a:t>        super.onCreate(savedInstanceState);</a:t>
            </a:r>
          </a:p>
          <a:p>
            <a:pPr>
              <a:buNone/>
            </a:pPr>
            <a:r>
              <a:rPr lang="pt-BR" sz="1700" dirty="0" smtClean="0"/>
              <a:t>        setContentView(R.layout.activity_main);</a:t>
            </a:r>
          </a:p>
          <a:p>
            <a:pPr>
              <a:buNone/>
            </a:pPr>
            <a:r>
              <a:rPr lang="pt-BR" sz="1700" dirty="0" smtClean="0"/>
              <a:t>    }</a:t>
            </a:r>
          </a:p>
          <a:p>
            <a:pPr>
              <a:buNone/>
            </a:pPr>
            <a:r>
              <a:rPr lang="pt-BR" sz="1700" dirty="0" smtClean="0"/>
              <a:t>    public void onClick(View view){</a:t>
            </a:r>
          </a:p>
          <a:p>
            <a:pPr>
              <a:buNone/>
            </a:pPr>
            <a:r>
              <a:rPr lang="pt-BR" sz="1700" dirty="0" smtClean="0"/>
              <a:t>        EditText etNome = (EditText)findViewById(R.id.etNome);</a:t>
            </a:r>
          </a:p>
          <a:p>
            <a:pPr>
              <a:buNone/>
            </a:pPr>
            <a:r>
              <a:rPr lang="pt-BR" sz="1700" dirty="0" smtClean="0"/>
              <a:t>        String nome = etNome.getText().toString();</a:t>
            </a:r>
          </a:p>
          <a:p>
            <a:pPr>
              <a:buNone/>
            </a:pPr>
            <a:r>
              <a:rPr lang="pt-BR" sz="1700" dirty="0" smtClean="0"/>
              <a:t>        Dados.setNome(nome);</a:t>
            </a:r>
          </a:p>
          <a:p>
            <a:pPr>
              <a:buNone/>
            </a:pPr>
            <a:r>
              <a:rPr lang="pt-BR" sz="1700" dirty="0" smtClean="0"/>
              <a:t>        EditText etEmail = (EditText) findViewById(R.id.etEmail);</a:t>
            </a:r>
          </a:p>
          <a:p>
            <a:pPr>
              <a:buNone/>
            </a:pPr>
            <a:r>
              <a:rPr lang="pt-BR" sz="1700" dirty="0" smtClean="0"/>
              <a:t>        String email = etEmail.getText().toString();</a:t>
            </a:r>
          </a:p>
          <a:p>
            <a:pPr>
              <a:buNone/>
            </a:pPr>
            <a:r>
              <a:rPr lang="pt-BR" sz="1700" dirty="0" smtClean="0"/>
              <a:t>        Dados.setEmail(email);</a:t>
            </a:r>
          </a:p>
          <a:p>
            <a:pPr>
              <a:buNone/>
            </a:pPr>
            <a:r>
              <a:rPr lang="pt-BR" sz="1700" dirty="0" smtClean="0"/>
              <a:t>        Intent intent = new Intent(this,SegundaActivity.class);</a:t>
            </a:r>
          </a:p>
          <a:p>
            <a:pPr>
              <a:buNone/>
            </a:pPr>
            <a:r>
              <a:rPr lang="pt-BR" sz="1700" dirty="0" smtClean="0"/>
              <a:t>        startActivity(intent);</a:t>
            </a:r>
          </a:p>
          <a:p>
            <a:pPr>
              <a:buNone/>
            </a:pPr>
            <a:r>
              <a:rPr lang="pt-BR" sz="1700" dirty="0" smtClean="0"/>
              <a:t>    }</a:t>
            </a:r>
          </a:p>
          <a:p>
            <a:pPr>
              <a:buNone/>
            </a:pPr>
            <a:r>
              <a:rPr lang="pt-BR" sz="1700" dirty="0" smtClean="0"/>
              <a:t>}</a:t>
            </a:r>
            <a:endParaRPr lang="pt-BR" sz="1700" dirty="0"/>
          </a:p>
        </p:txBody>
      </p:sp>
      <p:sp>
        <p:nvSpPr>
          <p:cNvPr id="4" name="Chave direita 3"/>
          <p:cNvSpPr/>
          <p:nvPr/>
        </p:nvSpPr>
        <p:spPr>
          <a:xfrm>
            <a:off x="7286644" y="3357562"/>
            <a:ext cx="500066" cy="314327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7786710" y="4371811"/>
            <a:ext cx="135729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Método associado ao clique do botão Enviar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 rot="10800000" flipV="1">
            <a:off x="4214810" y="3000372"/>
            <a:ext cx="500066" cy="6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4798760" y="2815858"/>
            <a:ext cx="400049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Associação entre o arquivo Java e o XML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have direita 7"/>
          <p:cNvSpPr/>
          <p:nvPr/>
        </p:nvSpPr>
        <p:spPr>
          <a:xfrm>
            <a:off x="5429256" y="3714752"/>
            <a:ext cx="142876" cy="92869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5572132" y="3720116"/>
            <a:ext cx="1857388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Acessa a caixa de texto e modifica a classe Dados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0" name="Chave direita 9"/>
          <p:cNvSpPr/>
          <p:nvPr/>
        </p:nvSpPr>
        <p:spPr>
          <a:xfrm>
            <a:off x="5429256" y="5500702"/>
            <a:ext cx="142876" cy="92869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5572132" y="5640189"/>
            <a:ext cx="185738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Chama outra activity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activity_segunda.xml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Interface gráfica</a:t>
            </a:r>
            <a:endParaRPr lang="pt-BR" dirty="0"/>
          </a:p>
        </p:txBody>
      </p:sp>
      <p:pic>
        <p:nvPicPr>
          <p:cNvPr id="4" name="Imagem 3" descr="activity_segun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357406"/>
            <a:ext cx="2734403" cy="450059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572132" y="3214686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TextView</a:t>
            </a:r>
          </a:p>
          <a:p>
            <a:r>
              <a:rPr lang="pt-BR" dirty="0" smtClean="0"/>
              <a:t>ID: tvMostraNome</a:t>
            </a:r>
          </a:p>
          <a:p>
            <a:r>
              <a:rPr lang="pt-BR" dirty="0" smtClean="0"/>
              <a:t>Text: indiferente</a:t>
            </a:r>
          </a:p>
        </p:txBody>
      </p:sp>
      <p:cxnSp>
        <p:nvCxnSpPr>
          <p:cNvPr id="6" name="Conector de seta reta 5"/>
          <p:cNvCxnSpPr>
            <a:stCxn id="5" idx="1"/>
          </p:cNvCxnSpPr>
          <p:nvPr/>
        </p:nvCxnSpPr>
        <p:spPr>
          <a:xfrm rot="10800000" flipV="1">
            <a:off x="2571736" y="3676351"/>
            <a:ext cx="3000396" cy="1812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5572132" y="4214818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TextView</a:t>
            </a:r>
          </a:p>
          <a:p>
            <a:r>
              <a:rPr lang="pt-BR" dirty="0" smtClean="0"/>
              <a:t>ID: tvMostraEmail</a:t>
            </a:r>
          </a:p>
          <a:p>
            <a:r>
              <a:rPr lang="pt-BR" dirty="0" smtClean="0"/>
              <a:t>Text: indiferente</a:t>
            </a:r>
          </a:p>
        </p:txBody>
      </p:sp>
      <p:cxnSp>
        <p:nvCxnSpPr>
          <p:cNvPr id="8" name="Conector de seta reta 7"/>
          <p:cNvCxnSpPr>
            <a:stCxn id="7" idx="1"/>
          </p:cNvCxnSpPr>
          <p:nvPr/>
        </p:nvCxnSpPr>
        <p:spPr>
          <a:xfrm rot="10800000">
            <a:off x="2500298" y="4572019"/>
            <a:ext cx="3071834" cy="1044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5715008" y="5500702"/>
            <a:ext cx="1357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Button</a:t>
            </a:r>
          </a:p>
          <a:p>
            <a:r>
              <a:rPr lang="pt-BR" dirty="0" smtClean="0"/>
              <a:t>ID: btVoltar</a:t>
            </a:r>
          </a:p>
          <a:p>
            <a:r>
              <a:rPr lang="pt-BR" dirty="0" smtClean="0"/>
              <a:t>Text: Voltar</a:t>
            </a:r>
          </a:p>
        </p:txBody>
      </p:sp>
      <p:cxnSp>
        <p:nvCxnSpPr>
          <p:cNvPr id="18" name="Conector de seta reta 17"/>
          <p:cNvCxnSpPr>
            <a:stCxn id="17" idx="1"/>
          </p:cNvCxnSpPr>
          <p:nvPr/>
        </p:nvCxnSpPr>
        <p:spPr>
          <a:xfrm rot="10800000" flipV="1">
            <a:off x="2571736" y="5962367"/>
            <a:ext cx="3143272" cy="38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4572000" cy="6858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pt-BR" sz="1300" dirty="0" smtClean="0"/>
              <a:t>&lt;?xml version="1.0" encoding="utf-8"?&gt;</a:t>
            </a:r>
          </a:p>
          <a:p>
            <a:pPr>
              <a:buNone/>
            </a:pPr>
            <a:r>
              <a:rPr lang="pt-BR" sz="1300" dirty="0" smtClean="0"/>
              <a:t>&lt;android.support.constraint.ConstraintLayout xmlns:android=                                  </a:t>
            </a:r>
          </a:p>
          <a:p>
            <a:pPr>
              <a:buNone/>
            </a:pPr>
            <a:r>
              <a:rPr lang="pt-BR" sz="1300" dirty="0" smtClean="0"/>
              <a:t>                               "http://schemas.android.com/apk/res/android"</a:t>
            </a:r>
          </a:p>
          <a:p>
            <a:pPr>
              <a:buNone/>
            </a:pPr>
            <a:r>
              <a:rPr lang="pt-BR" sz="1300" dirty="0" smtClean="0"/>
              <a:t>    xmlns:app="http://schemas.android.com/apk/res-auto"</a:t>
            </a:r>
          </a:p>
          <a:p>
            <a:pPr>
              <a:buNone/>
            </a:pPr>
            <a:r>
              <a:rPr lang="pt-BR" sz="1300" dirty="0" smtClean="0"/>
              <a:t>    xmlns:tools="http://schemas.android.com/tools"</a:t>
            </a:r>
          </a:p>
          <a:p>
            <a:pPr>
              <a:buNone/>
            </a:pPr>
            <a:r>
              <a:rPr lang="pt-BR" sz="1300" dirty="0" smtClean="0"/>
              <a:t>    android:layout_width="match_parent"</a:t>
            </a:r>
          </a:p>
          <a:p>
            <a:pPr>
              <a:buNone/>
            </a:pPr>
            <a:r>
              <a:rPr lang="pt-BR" sz="1300" dirty="0" smtClean="0"/>
              <a:t>    android:layout_height="match_parent"</a:t>
            </a:r>
          </a:p>
          <a:p>
            <a:pPr>
              <a:buNone/>
            </a:pPr>
            <a:r>
              <a:rPr lang="pt-BR" sz="1300" dirty="0" smtClean="0"/>
              <a:t>    tools:context="com.ronepage.duasactivities.SegundaActivity"&gt;</a:t>
            </a:r>
          </a:p>
          <a:p>
            <a:pPr>
              <a:buNone/>
            </a:pPr>
            <a:endParaRPr lang="pt-BR" sz="1300" dirty="0" smtClean="0"/>
          </a:p>
          <a:p>
            <a:pPr>
              <a:buNone/>
            </a:pPr>
            <a:r>
              <a:rPr lang="pt-BR" sz="1300" dirty="0" smtClean="0"/>
              <a:t>    &lt;TextView</a:t>
            </a:r>
          </a:p>
          <a:p>
            <a:pPr>
              <a:buNone/>
            </a:pPr>
            <a:r>
              <a:rPr lang="pt-BR" sz="1300" dirty="0" smtClean="0"/>
              <a:t>        android:id="@+id/tvMostraNome"</a:t>
            </a:r>
          </a:p>
          <a:p>
            <a:pPr>
              <a:buNone/>
            </a:pPr>
            <a:r>
              <a:rPr lang="pt-BR" sz="1300" dirty="0" smtClean="0"/>
              <a:t>        android:layout_width="wrap_content"</a:t>
            </a:r>
          </a:p>
          <a:p>
            <a:pPr>
              <a:buNone/>
            </a:pPr>
            <a:r>
              <a:rPr lang="pt-BR" sz="1300" dirty="0" smtClean="0"/>
              <a:t>        android:layout_height="wrap_content"</a:t>
            </a:r>
          </a:p>
          <a:p>
            <a:pPr>
              <a:buNone/>
            </a:pPr>
            <a:r>
              <a:rPr lang="pt-BR" sz="1300" dirty="0" smtClean="0"/>
              <a:t>        android:text="TextView"</a:t>
            </a:r>
          </a:p>
          <a:p>
            <a:pPr>
              <a:buNone/>
            </a:pPr>
            <a:r>
              <a:rPr lang="pt-BR" sz="1300" dirty="0" smtClean="0"/>
              <a:t>        android:textSize="24sp"</a:t>
            </a:r>
          </a:p>
          <a:p>
            <a:pPr>
              <a:buNone/>
            </a:pPr>
            <a:r>
              <a:rPr lang="pt-BR" sz="1300" dirty="0" smtClean="0"/>
              <a:t>        android:textAlignment="center"</a:t>
            </a:r>
          </a:p>
          <a:p>
            <a:pPr>
              <a:buNone/>
            </a:pPr>
            <a:r>
              <a:rPr lang="pt-BR" sz="1300" dirty="0" smtClean="0"/>
              <a:t>        app:layout_constraintBottom_toBottomOf="parent"</a:t>
            </a:r>
          </a:p>
          <a:p>
            <a:pPr>
              <a:buNone/>
            </a:pPr>
            <a:r>
              <a:rPr lang="pt-BR" sz="1300" dirty="0" smtClean="0"/>
              <a:t>        app:layout_constraintLeft_toLeftOf="parent"</a:t>
            </a:r>
          </a:p>
          <a:p>
            <a:pPr>
              <a:buNone/>
            </a:pPr>
            <a:r>
              <a:rPr lang="pt-BR" sz="1300" dirty="0" smtClean="0"/>
              <a:t>        app:layout_constraintRight_toRightOf="parent"</a:t>
            </a:r>
          </a:p>
          <a:p>
            <a:pPr>
              <a:buNone/>
            </a:pPr>
            <a:r>
              <a:rPr lang="pt-BR" sz="1300" dirty="0" smtClean="0"/>
              <a:t>        app:layout_constraintTop_toTopOf="parent"</a:t>
            </a:r>
          </a:p>
          <a:p>
            <a:pPr>
              <a:buNone/>
            </a:pPr>
            <a:r>
              <a:rPr lang="pt-BR" sz="1300" dirty="0" smtClean="0"/>
              <a:t>        app:layout_constraintHorizontal_bias="0.501"</a:t>
            </a:r>
          </a:p>
          <a:p>
            <a:pPr>
              <a:buNone/>
            </a:pPr>
            <a:r>
              <a:rPr lang="pt-BR" sz="1300" dirty="0" smtClean="0"/>
              <a:t>        app:layout_constraintVertical_bias="0.234" /&gt;</a:t>
            </a:r>
          </a:p>
          <a:p>
            <a:pPr>
              <a:buNone/>
            </a:pPr>
            <a:endParaRPr lang="pt-BR" sz="1300" dirty="0" smtClean="0"/>
          </a:p>
          <a:p>
            <a:pPr>
              <a:buNone/>
            </a:pPr>
            <a:r>
              <a:rPr lang="pt-BR" sz="1300" dirty="0" smtClean="0"/>
              <a:t>    &lt;TextView</a:t>
            </a:r>
          </a:p>
          <a:p>
            <a:pPr>
              <a:buNone/>
            </a:pPr>
            <a:r>
              <a:rPr lang="pt-BR" sz="1300" dirty="0" smtClean="0"/>
              <a:t>        android:id="@+id/tvMostraEmail"</a:t>
            </a:r>
          </a:p>
          <a:p>
            <a:pPr>
              <a:buNone/>
            </a:pPr>
            <a:r>
              <a:rPr lang="pt-BR" sz="1300" dirty="0" smtClean="0"/>
              <a:t>        android:layout_width="wrap_content"</a:t>
            </a:r>
          </a:p>
          <a:p>
            <a:pPr>
              <a:buNone/>
            </a:pPr>
            <a:r>
              <a:rPr lang="pt-BR" sz="1300" dirty="0" smtClean="0"/>
              <a:t>        android:layout_height="wrap_content"</a:t>
            </a:r>
          </a:p>
          <a:p>
            <a:pPr>
              <a:buNone/>
            </a:pPr>
            <a:r>
              <a:rPr lang="pt-BR" sz="1300" dirty="0" smtClean="0"/>
              <a:t>        android:text="TextView"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72000" y="-24"/>
            <a:ext cx="4572000" cy="6858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android:textSize="24sp"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android:textAlignment="center"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app:layout_constraintBottom_toBottomOf="parent"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app:layout_constraintLeft_toLeftOf="parent"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app:layout_constraintRight_toRightOf="parent"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app:layout_constraintTop_toTopOf="parent"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app:layout_constraintHorizontal_bias="0.501"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app:layout_constraintVertical_bias="0.466" /&gt;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&lt;Button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android:id="@+id/btVoltar"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android:layout_width="wrap_content"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android:layout_height="wrap_content"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android:text="Voltar"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android:onClick="onClick"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app:layout_constraintBottom_toBottomOf="parent"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app:layout_constraintLeft_toLeftOf="parent"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app:layout_constraintRight_toRightOf="parent"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app:layout_constraintTop_toTopOf="parent"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app:layout_constraintHorizontal_bias="0.5"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app:layout_constraintVertical_bias="0.85"  /&gt;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&lt;/android.support.constraint.ConstraintLayout&gt;</a:t>
            </a:r>
          </a:p>
          <a:p>
            <a:pPr marL="265113" marR="0" lvl="0" indent="-26511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Dados.java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 utlizada para armazenar os dados que devem ser visíveis a todas as activities</a:t>
            </a:r>
          </a:p>
          <a:p>
            <a:r>
              <a:rPr lang="pt-BR" dirty="0" smtClean="0"/>
              <a:t>Segue o padrão de projetos Singleton</a:t>
            </a:r>
          </a:p>
          <a:p>
            <a:r>
              <a:rPr lang="pt-BR" dirty="0" smtClean="0"/>
              <a:t>Possui um conjunto de atributos </a:t>
            </a:r>
            <a:r>
              <a:rPr lang="pt-BR" i="1" dirty="0" smtClean="0"/>
              <a:t>static</a:t>
            </a:r>
            <a:endParaRPr lang="pt-BR" dirty="0" smtClean="0"/>
          </a:p>
          <a:p>
            <a:r>
              <a:rPr lang="pt-BR" dirty="0" smtClean="0"/>
              <a:t>Segue código</a:t>
            </a:r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package com.ronepage.duasactivities;</a:t>
            </a:r>
          </a:p>
          <a:p>
            <a:pPr>
              <a:buNone/>
            </a:pPr>
            <a:r>
              <a:rPr lang="pt-BR" dirty="0" smtClean="0"/>
              <a:t>public class Dados {</a:t>
            </a:r>
          </a:p>
          <a:p>
            <a:pPr>
              <a:buNone/>
            </a:pPr>
            <a:r>
              <a:rPr lang="pt-BR" dirty="0" smtClean="0"/>
              <a:t>    private </a:t>
            </a:r>
            <a:r>
              <a:rPr lang="pt-BR" dirty="0" smtClean="0">
                <a:solidFill>
                  <a:srgbClr val="FF0000"/>
                </a:solidFill>
              </a:rPr>
              <a:t>static</a:t>
            </a:r>
            <a:r>
              <a:rPr lang="pt-BR" dirty="0" smtClean="0"/>
              <a:t> String nome;</a:t>
            </a:r>
          </a:p>
          <a:p>
            <a:pPr>
              <a:buNone/>
            </a:pPr>
            <a:r>
              <a:rPr lang="pt-BR" dirty="0" smtClean="0"/>
              <a:t>    private </a:t>
            </a:r>
            <a:r>
              <a:rPr lang="pt-BR" dirty="0" smtClean="0">
                <a:solidFill>
                  <a:srgbClr val="FF0000"/>
                </a:solidFill>
              </a:rPr>
              <a:t>static</a:t>
            </a:r>
            <a:r>
              <a:rPr lang="pt-BR" dirty="0" smtClean="0"/>
              <a:t> String email;</a:t>
            </a:r>
          </a:p>
          <a:p>
            <a:pPr>
              <a:buNone/>
            </a:pPr>
            <a:r>
              <a:rPr lang="pt-BR" dirty="0" smtClean="0"/>
              <a:t>    public </a:t>
            </a:r>
            <a:r>
              <a:rPr lang="pt-BR" dirty="0" smtClean="0">
                <a:solidFill>
                  <a:srgbClr val="FF0000"/>
                </a:solidFill>
              </a:rPr>
              <a:t>static</a:t>
            </a:r>
            <a:r>
              <a:rPr lang="pt-BR" dirty="0" smtClean="0"/>
              <a:t> String getNome() {</a:t>
            </a:r>
          </a:p>
          <a:p>
            <a:pPr>
              <a:buNone/>
            </a:pPr>
            <a:r>
              <a:rPr lang="pt-BR" dirty="0" smtClean="0"/>
              <a:t>        if(nome==null) nome = "";</a:t>
            </a:r>
          </a:p>
          <a:p>
            <a:pPr>
              <a:buNone/>
            </a:pPr>
            <a:r>
              <a:rPr lang="pt-BR" dirty="0" smtClean="0"/>
              <a:t>        return nome;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</a:t>
            </a:r>
            <a:r>
              <a:rPr lang="pt-BR" dirty="0" smtClean="0">
                <a:solidFill>
                  <a:srgbClr val="FF0000"/>
                </a:solidFill>
              </a:rPr>
              <a:t>static</a:t>
            </a:r>
            <a:r>
              <a:rPr lang="pt-BR" dirty="0" smtClean="0"/>
              <a:t> void setNome(String nome) {</a:t>
            </a:r>
          </a:p>
          <a:p>
            <a:pPr>
              <a:buNone/>
            </a:pPr>
            <a:r>
              <a:rPr lang="pt-BR" dirty="0" smtClean="0"/>
              <a:t>        Dados.nome = nome;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</a:t>
            </a:r>
            <a:r>
              <a:rPr lang="pt-BR" dirty="0" smtClean="0">
                <a:solidFill>
                  <a:srgbClr val="FF0000"/>
                </a:solidFill>
              </a:rPr>
              <a:t>static</a:t>
            </a:r>
            <a:r>
              <a:rPr lang="pt-BR" dirty="0" smtClean="0"/>
              <a:t> String getEmail() {</a:t>
            </a:r>
          </a:p>
          <a:p>
            <a:pPr>
              <a:buNone/>
            </a:pPr>
            <a:r>
              <a:rPr lang="pt-BR" dirty="0" smtClean="0"/>
              <a:t>        if(email==null) email="";</a:t>
            </a:r>
          </a:p>
          <a:p>
            <a:pPr>
              <a:buNone/>
            </a:pPr>
            <a:r>
              <a:rPr lang="pt-BR" dirty="0" smtClean="0"/>
              <a:t>        return email;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</a:t>
            </a:r>
            <a:r>
              <a:rPr lang="pt-BR" dirty="0" smtClean="0">
                <a:solidFill>
                  <a:srgbClr val="FF0000"/>
                </a:solidFill>
              </a:rPr>
              <a:t>static</a:t>
            </a:r>
            <a:r>
              <a:rPr lang="pt-BR" dirty="0" smtClean="0"/>
              <a:t> void setEmail(String email) {</a:t>
            </a:r>
          </a:p>
          <a:p>
            <a:pPr>
              <a:buNone/>
            </a:pPr>
            <a:r>
              <a:rPr lang="pt-BR" dirty="0" smtClean="0"/>
              <a:t>        Dados.email = email;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Execução</a:t>
            </a:r>
            <a:endParaRPr lang="pt-BR" dirty="0"/>
          </a:p>
        </p:txBody>
      </p:sp>
      <p:pic>
        <p:nvPicPr>
          <p:cNvPr id="4" name="Espaço Reservado para Conteúdo 3" descr="tela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600200"/>
            <a:ext cx="2436489" cy="4525963"/>
          </a:xfrm>
        </p:spPr>
      </p:pic>
      <p:pic>
        <p:nvPicPr>
          <p:cNvPr id="5" name="Imagem 4" descr="tela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1598806"/>
            <a:ext cx="2446650" cy="4544838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2786058"/>
            <a:ext cx="8229600" cy="1143000"/>
          </a:xfrm>
        </p:spPr>
        <p:txBody>
          <a:bodyPr/>
          <a:lstStyle/>
          <a:p>
            <a:r>
              <a:rPr lang="pt-BR" dirty="0" smtClean="0"/>
              <a:t>Terceira Aplicação</a:t>
            </a:r>
            <a:endParaRPr lang="pt-B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Terceira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Chama outra activity e recebe uma resposta (result)</a:t>
            </a:r>
          </a:p>
          <a:p>
            <a:r>
              <a:rPr lang="pt-BR" dirty="0" smtClean="0"/>
              <a:t>Utiliza LinearLayout</a:t>
            </a:r>
          </a:p>
          <a:p>
            <a:r>
              <a:rPr lang="pt-BR" dirty="0" smtClean="0"/>
              <a:t>Utiliza RadioButton e RadioGroup</a:t>
            </a:r>
          </a:p>
          <a:p>
            <a:r>
              <a:rPr lang="pt-BR" dirty="0" smtClean="0"/>
              <a:t>Retorna dados pela Intent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Terceira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Além da MainActivity, crie um segunda activity e de o nome de EstadosActivity.</a:t>
            </a:r>
          </a:p>
          <a:p>
            <a:r>
              <a:rPr lang="pt-BR" dirty="0" smtClean="0"/>
              <a:t>Os arquivos são:</a:t>
            </a:r>
          </a:p>
          <a:p>
            <a:pPr lvl="1"/>
            <a:r>
              <a:rPr lang="pt-BR" dirty="0" smtClean="0"/>
              <a:t>MainActivity.java</a:t>
            </a:r>
          </a:p>
          <a:p>
            <a:pPr lvl="1"/>
            <a:r>
              <a:rPr lang="pt-BR" dirty="0" smtClean="0"/>
              <a:t>activity_main.xml</a:t>
            </a:r>
          </a:p>
          <a:p>
            <a:pPr lvl="1"/>
            <a:r>
              <a:rPr lang="pt-BR" dirty="0" smtClean="0"/>
              <a:t>EstadosActivity.java</a:t>
            </a:r>
          </a:p>
          <a:p>
            <a:pPr lvl="1"/>
            <a:r>
              <a:rPr lang="pt-BR" dirty="0" smtClean="0"/>
              <a:t>activity_estados.xml</a:t>
            </a:r>
            <a:endParaRPr lang="pt-B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activity_main.xml</a:t>
            </a:r>
            <a:endParaRPr lang="pt-BR" dirty="0"/>
          </a:p>
        </p:txBody>
      </p:sp>
      <p:pic>
        <p:nvPicPr>
          <p:cNvPr id="4" name="Espaço Reservado para Conteúdo 3" descr="Main activity terceira aplicacao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428736"/>
            <a:ext cx="2724158" cy="4525963"/>
          </a:xfrm>
        </p:spPr>
      </p:pic>
      <p:pic>
        <p:nvPicPr>
          <p:cNvPr id="5" name="Imagem 4" descr="componentes terceira aplicac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1785926"/>
            <a:ext cx="4063492" cy="3517461"/>
          </a:xfrm>
          <a:prstGeom prst="rect">
            <a:avLst/>
          </a:prstGeom>
        </p:spPr>
      </p:pic>
      <p:cxnSp>
        <p:nvCxnSpPr>
          <p:cNvPr id="9" name="Conector de seta reta 8"/>
          <p:cNvCxnSpPr/>
          <p:nvPr/>
        </p:nvCxnSpPr>
        <p:spPr>
          <a:xfrm rot="10800000">
            <a:off x="2643174" y="2428868"/>
            <a:ext cx="250033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rot="10800000">
            <a:off x="2500298" y="2928934"/>
            <a:ext cx="278608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rot="10800000">
            <a:off x="1500166" y="3429000"/>
            <a:ext cx="371477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 rot="10800000">
            <a:off x="2857488" y="3286124"/>
            <a:ext cx="242889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/>
          <p:nvPr/>
        </p:nvCxnSpPr>
        <p:spPr>
          <a:xfrm rot="10800000">
            <a:off x="2000232" y="3857628"/>
            <a:ext cx="328614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4000496" y="5896293"/>
            <a:ext cx="471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Segue código da activity_main.xml</a:t>
            </a:r>
            <a:endParaRPr lang="pt-B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Android</a:t>
            </a:r>
            <a:r>
              <a:rPr lang="pt-BR" dirty="0" smtClean="0"/>
              <a:t> Studio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IDE para desenvolvimento para </a:t>
            </a:r>
            <a:r>
              <a:rPr lang="pt-BR" dirty="0" err="1" smtClean="0"/>
              <a:t>Android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428868"/>
            <a:ext cx="7358082" cy="4075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&lt;?xml version="1.0" encoding="utf-8"?&gt;</a:t>
            </a:r>
          </a:p>
          <a:p>
            <a:pPr>
              <a:buNone/>
            </a:pPr>
            <a:r>
              <a:rPr lang="pt-BR" dirty="0" smtClean="0"/>
              <a:t>&lt;android.support.constraint.ConstraintLayout xmlns:android="http://schemas.android.com/apk/res/android"</a:t>
            </a:r>
          </a:p>
          <a:p>
            <a:pPr>
              <a:buNone/>
            </a:pPr>
            <a:r>
              <a:rPr lang="pt-BR" dirty="0" smtClean="0"/>
              <a:t>    xmlns:app="http://schemas.android.com/apk/res-auto"</a:t>
            </a:r>
          </a:p>
          <a:p>
            <a:pPr>
              <a:buNone/>
            </a:pPr>
            <a:r>
              <a:rPr lang="pt-BR" dirty="0" smtClean="0"/>
              <a:t>    xmlns:tools="http://schemas.android.com/tools"</a:t>
            </a:r>
          </a:p>
          <a:p>
            <a:pPr>
              <a:buNone/>
            </a:pPr>
            <a:r>
              <a:rPr lang="pt-BR" dirty="0" smtClean="0"/>
              <a:t>    android:layout_width="match_parent"</a:t>
            </a:r>
          </a:p>
          <a:p>
            <a:pPr>
              <a:buNone/>
            </a:pPr>
            <a:r>
              <a:rPr lang="pt-BR" dirty="0" smtClean="0"/>
              <a:t>    android:layout_height="match_parent"</a:t>
            </a:r>
          </a:p>
          <a:p>
            <a:pPr>
              <a:buNone/>
            </a:pPr>
            <a:r>
              <a:rPr lang="pt-BR" dirty="0" smtClean="0"/>
              <a:t>    tools:context="com.ronepage.terceiraaplicacao.MainActivity"&gt;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&lt;TextView</a:t>
            </a:r>
          </a:p>
          <a:p>
            <a:pPr>
              <a:buNone/>
            </a:pPr>
            <a:r>
              <a:rPr lang="pt-BR" dirty="0" smtClean="0"/>
              <a:t>        android:id="@+id/tvNome"</a:t>
            </a:r>
          </a:p>
          <a:p>
            <a:pPr>
              <a:buNone/>
            </a:pPr>
            <a:r>
              <a:rPr lang="pt-BR" dirty="0" smtClean="0"/>
              <a:t>        android:layout_width="0dp"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android:text="Nome"</a:t>
            </a:r>
          </a:p>
          <a:p>
            <a:pPr>
              <a:buNone/>
            </a:pPr>
            <a:r>
              <a:rPr lang="pt-BR" dirty="0" smtClean="0"/>
              <a:t>        android:textSize="14sp"</a:t>
            </a:r>
          </a:p>
          <a:p>
            <a:pPr>
              <a:buNone/>
            </a:pPr>
            <a:r>
              <a:rPr lang="pt-BR" dirty="0" smtClean="0"/>
              <a:t>        app:layout_constraintBottom_toBottomOf="parent"</a:t>
            </a:r>
          </a:p>
          <a:p>
            <a:pPr>
              <a:buNone/>
            </a:pPr>
            <a:r>
              <a:rPr lang="pt-BR" dirty="0" smtClean="0"/>
              <a:t>        app:layout_constraintLeft_toLeftOf="parent"</a:t>
            </a:r>
          </a:p>
          <a:p>
            <a:pPr>
              <a:buNone/>
            </a:pPr>
            <a:r>
              <a:rPr lang="pt-BR" dirty="0" smtClean="0"/>
              <a:t>        app:layout_constraintRight_toRightOf="parent"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</a:t>
            </a:r>
          </a:p>
          <a:p>
            <a:pPr>
              <a:buNone/>
            </a:pPr>
            <a:r>
              <a:rPr lang="pt-BR" dirty="0" smtClean="0"/>
              <a:t>        app:layout_constraintHorizontal_bias="0.05"</a:t>
            </a:r>
          </a:p>
          <a:p>
            <a:pPr>
              <a:buNone/>
            </a:pPr>
            <a:r>
              <a:rPr lang="pt-BR" dirty="0" smtClean="0"/>
              <a:t>        app:layout_constraintVertical_bias="0.0" /&gt;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&lt;EditText</a:t>
            </a:r>
          </a:p>
          <a:p>
            <a:pPr>
              <a:buNone/>
            </a:pPr>
            <a:r>
              <a:rPr lang="pt-BR" dirty="0" smtClean="0"/>
              <a:t>        android:id="@+id/etNome"</a:t>
            </a:r>
          </a:p>
          <a:p>
            <a:pPr>
              <a:buNone/>
            </a:pPr>
            <a:r>
              <a:rPr lang="pt-BR" dirty="0" smtClean="0"/>
              <a:t>        android:layout_width="0dp"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android:inputType="textPersonName"</a:t>
            </a:r>
          </a:p>
          <a:p>
            <a:pPr>
              <a:buNone/>
            </a:pPr>
            <a:r>
              <a:rPr lang="pt-BR" dirty="0" smtClean="0"/>
              <a:t>        android:text=""</a:t>
            </a:r>
          </a:p>
          <a:p>
            <a:pPr>
              <a:buNone/>
            </a:pPr>
            <a:r>
              <a:rPr lang="pt-BR" dirty="0" smtClean="0"/>
              <a:t>        app:layout_constraintBottom_toBottomOf="parent"</a:t>
            </a:r>
          </a:p>
          <a:p>
            <a:pPr>
              <a:buNone/>
            </a:pPr>
            <a:r>
              <a:rPr lang="pt-BR" dirty="0" smtClean="0"/>
              <a:t>        app:layout_constraintLeft_toLeftOf="parent"</a:t>
            </a:r>
          </a:p>
          <a:p>
            <a:pPr>
              <a:buNone/>
            </a:pPr>
            <a:r>
              <a:rPr lang="pt-BR" dirty="0" smtClean="0"/>
              <a:t>        app:layout_constraintRight_toRightOf="parent"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</a:t>
            </a:r>
          </a:p>
          <a:p>
            <a:pPr>
              <a:buNone/>
            </a:pPr>
            <a:r>
              <a:rPr lang="pt-BR" dirty="0" smtClean="0"/>
              <a:t>        app:layout_constraintHorizontal_bias="0.05"</a:t>
            </a:r>
          </a:p>
          <a:p>
            <a:pPr>
              <a:buNone/>
            </a:pPr>
            <a:r>
              <a:rPr lang="pt-BR" dirty="0" smtClean="0"/>
              <a:t>        app:layout_constraintVertical_bias="0.05" /&gt;</a:t>
            </a:r>
            <a:endParaRPr lang="pt-BR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180552" y="251998"/>
            <a:ext cx="4000528" cy="142876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929190" y="642918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ConstraintLayout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/>
          <p:nvPr/>
        </p:nvCxnSpPr>
        <p:spPr>
          <a:xfrm rot="10800000">
            <a:off x="4143372" y="428604"/>
            <a:ext cx="714380" cy="357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ave direita 7"/>
          <p:cNvSpPr/>
          <p:nvPr/>
        </p:nvSpPr>
        <p:spPr>
          <a:xfrm>
            <a:off x="3929058" y="2742901"/>
            <a:ext cx="214314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4357686" y="2962664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Centraliza o elemento dentro do container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357686" y="3500438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5% do topo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4" name="Conector de seta reta 13"/>
          <p:cNvCxnSpPr>
            <a:stCxn id="10" idx="1"/>
          </p:cNvCxnSpPr>
          <p:nvPr/>
        </p:nvCxnSpPr>
        <p:spPr>
          <a:xfrm rot="10800000">
            <a:off x="3571868" y="3643314"/>
            <a:ext cx="785818" cy="41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4357686" y="1643050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Nome = tvNome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6" name="Conector de seta reta 15"/>
          <p:cNvCxnSpPr>
            <a:stCxn id="15" idx="1"/>
          </p:cNvCxnSpPr>
          <p:nvPr/>
        </p:nvCxnSpPr>
        <p:spPr>
          <a:xfrm rot="10800000" flipV="1">
            <a:off x="2500298" y="1827716"/>
            <a:ext cx="1857388" cy="296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4929190" y="4714884"/>
            <a:ext cx="25717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400" dirty="0" smtClean="0"/>
              <a:t>. . .</a:t>
            </a:r>
            <a:endParaRPr lang="pt-BR" sz="10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050" dirty="0" smtClean="0"/>
              <a:t>&lt;TextView</a:t>
            </a:r>
          </a:p>
          <a:p>
            <a:pPr>
              <a:buNone/>
            </a:pPr>
            <a:r>
              <a:rPr lang="pt-BR" sz="1050" dirty="0" smtClean="0"/>
              <a:t>        android:id="@+id/tvCidade"</a:t>
            </a:r>
          </a:p>
          <a:p>
            <a:pPr>
              <a:buNone/>
            </a:pPr>
            <a:r>
              <a:rPr lang="pt-BR" sz="1050" dirty="0" smtClean="0"/>
              <a:t>        android:layout_width="0dp"</a:t>
            </a:r>
          </a:p>
          <a:p>
            <a:pPr>
              <a:buNone/>
            </a:pPr>
            <a:r>
              <a:rPr lang="pt-BR" sz="1050" dirty="0" smtClean="0"/>
              <a:t>        android:layout_height="wrap_content"</a:t>
            </a:r>
          </a:p>
          <a:p>
            <a:pPr>
              <a:buNone/>
            </a:pPr>
            <a:r>
              <a:rPr lang="pt-BR" sz="1050" dirty="0" smtClean="0"/>
              <a:t>        android:text="Cidade"</a:t>
            </a:r>
          </a:p>
          <a:p>
            <a:pPr>
              <a:buNone/>
            </a:pPr>
            <a:r>
              <a:rPr lang="pt-BR" sz="1050" dirty="0" smtClean="0"/>
              <a:t>        android:textSize="14sp"</a:t>
            </a:r>
          </a:p>
          <a:p>
            <a:pPr>
              <a:buNone/>
            </a:pPr>
            <a:r>
              <a:rPr lang="pt-BR" sz="1050" dirty="0" smtClean="0"/>
              <a:t>        app:layout_constraintBottom_toBottomOf="parent"</a:t>
            </a:r>
          </a:p>
          <a:p>
            <a:pPr>
              <a:buNone/>
            </a:pPr>
            <a:r>
              <a:rPr lang="pt-BR" sz="1050" dirty="0" smtClean="0"/>
              <a:t>        app:layout_constraintLeft_toLeftOf="parent"</a:t>
            </a:r>
          </a:p>
          <a:p>
            <a:pPr>
              <a:buNone/>
            </a:pPr>
            <a:r>
              <a:rPr lang="pt-BR" sz="1050" dirty="0" smtClean="0"/>
              <a:t>        app:layout_constraintRight_toRightOf="parent"</a:t>
            </a:r>
          </a:p>
          <a:p>
            <a:pPr>
              <a:buNone/>
            </a:pPr>
            <a:r>
              <a:rPr lang="pt-BR" sz="1050" dirty="0" smtClean="0"/>
              <a:t>        app:layout_constraintTop_toTopOf="parent"</a:t>
            </a:r>
          </a:p>
          <a:p>
            <a:pPr>
              <a:buNone/>
            </a:pPr>
            <a:r>
              <a:rPr lang="pt-BR" sz="1050" dirty="0" smtClean="0"/>
              <a:t>        app:layout_constraintHorizontal_bias="0.05"</a:t>
            </a:r>
          </a:p>
          <a:p>
            <a:pPr>
              <a:buNone/>
            </a:pPr>
            <a:r>
              <a:rPr lang="pt-BR" sz="1050" dirty="0" smtClean="0"/>
              <a:t>        app:layout_constraintVertical_bias="0.15" /&gt;</a:t>
            </a:r>
          </a:p>
          <a:p>
            <a:pPr>
              <a:buNone/>
            </a:pPr>
            <a:r>
              <a:rPr lang="pt-BR" sz="1050" dirty="0" smtClean="0"/>
              <a:t>    &lt;EditText</a:t>
            </a:r>
          </a:p>
          <a:p>
            <a:pPr>
              <a:buNone/>
            </a:pPr>
            <a:r>
              <a:rPr lang="pt-BR" sz="1050" dirty="0" smtClean="0"/>
              <a:t>        android:id="@+id/etCidade"</a:t>
            </a:r>
          </a:p>
          <a:p>
            <a:pPr>
              <a:buNone/>
            </a:pPr>
            <a:r>
              <a:rPr lang="pt-BR" sz="1050" dirty="0" smtClean="0"/>
              <a:t>        android:layout_width="0dp"</a:t>
            </a:r>
          </a:p>
          <a:p>
            <a:pPr>
              <a:buNone/>
            </a:pPr>
            <a:r>
              <a:rPr lang="pt-BR" sz="1050" dirty="0" smtClean="0"/>
              <a:t>        android:layout_height="wrap_content"</a:t>
            </a:r>
          </a:p>
          <a:p>
            <a:pPr>
              <a:buNone/>
            </a:pPr>
            <a:r>
              <a:rPr lang="pt-BR" sz="1050" dirty="0" smtClean="0"/>
              <a:t>        android:inputType="textPersonName"</a:t>
            </a:r>
          </a:p>
          <a:p>
            <a:pPr>
              <a:buNone/>
            </a:pPr>
            <a:r>
              <a:rPr lang="pt-BR" sz="1050" dirty="0" smtClean="0"/>
              <a:t>        android:text=""</a:t>
            </a:r>
          </a:p>
          <a:p>
            <a:pPr>
              <a:buNone/>
            </a:pPr>
            <a:r>
              <a:rPr lang="pt-BR" sz="1050" dirty="0" smtClean="0"/>
              <a:t>        app:layout_constraintBottom_toBottomOf="parent"</a:t>
            </a:r>
          </a:p>
          <a:p>
            <a:pPr>
              <a:buNone/>
            </a:pPr>
            <a:r>
              <a:rPr lang="pt-BR" sz="1050" dirty="0" smtClean="0"/>
              <a:t>        app:layout_constraintLeft_toLeftOf="parent"</a:t>
            </a:r>
          </a:p>
          <a:p>
            <a:pPr>
              <a:buNone/>
            </a:pPr>
            <a:r>
              <a:rPr lang="pt-BR" sz="1050" dirty="0" smtClean="0"/>
              <a:t>        app:layout_constraintRight_toRightOf="parent"</a:t>
            </a:r>
          </a:p>
          <a:p>
            <a:pPr>
              <a:buNone/>
            </a:pPr>
            <a:r>
              <a:rPr lang="pt-BR" sz="1050" dirty="0" smtClean="0"/>
              <a:t>        app:layout_constraintTop_toTopOf="parent"</a:t>
            </a:r>
          </a:p>
          <a:p>
            <a:pPr>
              <a:buNone/>
            </a:pPr>
            <a:r>
              <a:rPr lang="pt-BR" sz="1050" dirty="0" smtClean="0"/>
              <a:t>        app:layout_constraintHorizontal_bias="0.05"</a:t>
            </a:r>
          </a:p>
          <a:p>
            <a:pPr>
              <a:buNone/>
            </a:pPr>
            <a:r>
              <a:rPr lang="pt-BR" sz="1050" dirty="0" smtClean="0"/>
              <a:t>        app:layout_constraintVertical_bias="0.2" /&gt;</a:t>
            </a:r>
          </a:p>
          <a:p>
            <a:pPr>
              <a:buNone/>
            </a:pPr>
            <a:r>
              <a:rPr lang="pt-BR" sz="1050" dirty="0" smtClean="0"/>
              <a:t>    &lt;TextView</a:t>
            </a:r>
          </a:p>
          <a:p>
            <a:pPr>
              <a:buNone/>
            </a:pPr>
            <a:r>
              <a:rPr lang="pt-BR" sz="1050" dirty="0" smtClean="0"/>
              <a:t>        android:id="@+id/tvEstado"</a:t>
            </a:r>
          </a:p>
          <a:p>
            <a:pPr>
              <a:buNone/>
            </a:pPr>
            <a:r>
              <a:rPr lang="pt-BR" sz="1050" dirty="0" smtClean="0"/>
              <a:t>        android:layout_width="0dp"</a:t>
            </a:r>
          </a:p>
          <a:p>
            <a:pPr>
              <a:buNone/>
            </a:pPr>
            <a:r>
              <a:rPr lang="pt-BR" sz="1050" dirty="0" smtClean="0"/>
              <a:t>        android:layout_height="wrap_content"</a:t>
            </a:r>
          </a:p>
          <a:p>
            <a:pPr>
              <a:buNone/>
            </a:pPr>
            <a:r>
              <a:rPr lang="pt-BR" sz="1050" dirty="0" smtClean="0"/>
              <a:t>        android:text="Estado"</a:t>
            </a:r>
          </a:p>
          <a:p>
            <a:pPr>
              <a:buNone/>
            </a:pPr>
            <a:r>
              <a:rPr lang="pt-BR" sz="1050" dirty="0" smtClean="0"/>
              <a:t>        android:textSize="14sp"</a:t>
            </a:r>
          </a:p>
          <a:p>
            <a:pPr>
              <a:buNone/>
            </a:pPr>
            <a:r>
              <a:rPr lang="pt-BR" sz="1050" dirty="0" smtClean="0"/>
              <a:t>        app:layout_constraintBottom_toBottomOf="parent"</a:t>
            </a:r>
          </a:p>
          <a:p>
            <a:pPr>
              <a:buNone/>
            </a:pPr>
            <a:r>
              <a:rPr lang="pt-BR" sz="1050" dirty="0" smtClean="0"/>
              <a:t>        app:layout_constraintLeft_toLeftOf="parent"</a:t>
            </a:r>
          </a:p>
          <a:p>
            <a:pPr>
              <a:buNone/>
            </a:pPr>
            <a:r>
              <a:rPr lang="pt-BR" sz="1050" dirty="0" smtClean="0"/>
              <a:t>        app:layout_constraintRight_toRightOf="parent"</a:t>
            </a:r>
          </a:p>
          <a:p>
            <a:pPr>
              <a:buNone/>
            </a:pPr>
            <a:r>
              <a:rPr lang="pt-BR" sz="1050" dirty="0" smtClean="0"/>
              <a:t>        app:layout_constraintTop_toTopOf="parent"</a:t>
            </a:r>
          </a:p>
          <a:p>
            <a:pPr>
              <a:buNone/>
            </a:pPr>
            <a:r>
              <a:rPr lang="pt-BR" sz="1050" dirty="0" smtClean="0"/>
              <a:t>        app:layout_constraintVertical_bias="0.3" /&gt;</a:t>
            </a:r>
            <a:endParaRPr lang="pt-BR" sz="105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929190" y="4714884"/>
            <a:ext cx="25717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400" dirty="0" smtClean="0"/>
              <a:t>. . .</a:t>
            </a:r>
            <a:endParaRPr lang="pt-BR" sz="10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&lt;EditText</a:t>
            </a:r>
          </a:p>
          <a:p>
            <a:pPr>
              <a:buNone/>
            </a:pPr>
            <a:r>
              <a:rPr lang="pt-BR" dirty="0" smtClean="0"/>
              <a:t>        android:id="@+id/etEstado"</a:t>
            </a:r>
          </a:p>
          <a:p>
            <a:pPr>
              <a:buNone/>
            </a:pPr>
            <a:r>
              <a:rPr lang="pt-BR" dirty="0" smtClean="0"/>
              <a:t>        android:layout_width="250sp"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android:inputType="textPersonName"</a:t>
            </a:r>
          </a:p>
          <a:p>
            <a:pPr>
              <a:buNone/>
            </a:pPr>
            <a:r>
              <a:rPr lang="pt-BR" dirty="0" smtClean="0"/>
              <a:t>        android:text=""</a:t>
            </a:r>
          </a:p>
          <a:p>
            <a:pPr>
              <a:buNone/>
            </a:pPr>
            <a:r>
              <a:rPr lang="pt-BR" dirty="0" smtClean="0"/>
              <a:t>        app:layout_constraintBottom_toBottomOf="parent"</a:t>
            </a:r>
          </a:p>
          <a:p>
            <a:pPr>
              <a:buNone/>
            </a:pPr>
            <a:r>
              <a:rPr lang="pt-BR" dirty="0" smtClean="0"/>
              <a:t>        app:layout_constraintLeft_toLeftOf="parent"</a:t>
            </a:r>
          </a:p>
          <a:p>
            <a:pPr>
              <a:buNone/>
            </a:pPr>
            <a:r>
              <a:rPr lang="pt-BR" dirty="0" smtClean="0"/>
              <a:t>        app:layout_constraintRight_toRightOf="parent"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</a:t>
            </a:r>
          </a:p>
          <a:p>
            <a:pPr>
              <a:buNone/>
            </a:pPr>
            <a:r>
              <a:rPr lang="pt-BR" dirty="0" smtClean="0"/>
              <a:t>        app:layout_constraintHorizontal_bias="0.05"</a:t>
            </a:r>
          </a:p>
          <a:p>
            <a:pPr>
              <a:buNone/>
            </a:pPr>
            <a:r>
              <a:rPr lang="pt-BR" dirty="0" smtClean="0"/>
              <a:t>        app:layout_constraintVertical_bias="0.35" /&gt;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&lt;Button</a:t>
            </a:r>
          </a:p>
          <a:p>
            <a:pPr>
              <a:buNone/>
            </a:pPr>
            <a:r>
              <a:rPr lang="pt-BR" dirty="0" smtClean="0"/>
              <a:t>        android:id="@+id/btEstado"</a:t>
            </a:r>
          </a:p>
          <a:p>
            <a:pPr>
              <a:buNone/>
            </a:pPr>
            <a:r>
              <a:rPr lang="pt-BR" dirty="0" smtClean="0"/>
              <a:t>        android:layout_width="wrap_content"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android:text="Selecione"</a:t>
            </a:r>
          </a:p>
          <a:p>
            <a:pPr>
              <a:buNone/>
            </a:pPr>
            <a:r>
              <a:rPr lang="pt-BR" dirty="0" smtClean="0"/>
              <a:t>        android:onClick="onClickEstado"</a:t>
            </a:r>
          </a:p>
          <a:p>
            <a:pPr>
              <a:buNone/>
            </a:pPr>
            <a:r>
              <a:rPr lang="pt-BR" dirty="0" smtClean="0"/>
              <a:t>        app:layout_constraintLeft_toRightOf="@id/etEstado"</a:t>
            </a:r>
          </a:p>
          <a:p>
            <a:pPr>
              <a:buNone/>
            </a:pPr>
            <a:r>
              <a:rPr lang="pt-BR" dirty="0" smtClean="0"/>
              <a:t>        app:layout_constraintTop_toTopOf="@id/etEstado" /&gt;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&lt;Button</a:t>
            </a:r>
          </a:p>
          <a:p>
            <a:pPr>
              <a:buNone/>
            </a:pPr>
            <a:r>
              <a:rPr lang="pt-BR" dirty="0" smtClean="0"/>
              <a:t>        android:id="@+id/btCadastrar"</a:t>
            </a:r>
          </a:p>
          <a:p>
            <a:pPr>
              <a:buNone/>
            </a:pPr>
            <a:r>
              <a:rPr lang="pt-BR" dirty="0" smtClean="0"/>
              <a:t>        android:layout_width="wrap_content"</a:t>
            </a:r>
          </a:p>
          <a:p>
            <a:pPr>
              <a:buNone/>
            </a:pPr>
            <a:r>
              <a:rPr lang="pt-BR" dirty="0" smtClean="0"/>
              <a:t>        android:layout_height="wrap_content"</a:t>
            </a:r>
          </a:p>
          <a:p>
            <a:pPr>
              <a:buNone/>
            </a:pPr>
            <a:r>
              <a:rPr lang="pt-BR" dirty="0" smtClean="0"/>
              <a:t>        android:text="Cadastrar"</a:t>
            </a:r>
          </a:p>
          <a:p>
            <a:pPr>
              <a:buNone/>
            </a:pPr>
            <a:r>
              <a:rPr lang="pt-BR" dirty="0" smtClean="0"/>
              <a:t>        android:onClick="onClickCadastrar"</a:t>
            </a:r>
          </a:p>
          <a:p>
            <a:pPr>
              <a:buNone/>
            </a:pPr>
            <a:r>
              <a:rPr lang="pt-BR" dirty="0" smtClean="0"/>
              <a:t>        app:layout_constraintBottom_toBottomOf="parent"</a:t>
            </a:r>
          </a:p>
          <a:p>
            <a:pPr>
              <a:buNone/>
            </a:pPr>
            <a:r>
              <a:rPr lang="pt-BR" dirty="0" smtClean="0"/>
              <a:t>        app:layout_constraintLeft_toLeftOf="parent"</a:t>
            </a:r>
          </a:p>
          <a:p>
            <a:pPr>
              <a:buNone/>
            </a:pPr>
            <a:r>
              <a:rPr lang="pt-BR" dirty="0" smtClean="0"/>
              <a:t>        app:layout_constraintRight_toRightOf="parent"</a:t>
            </a:r>
          </a:p>
          <a:p>
            <a:pPr>
              <a:buNone/>
            </a:pPr>
            <a:r>
              <a:rPr lang="pt-BR" dirty="0" smtClean="0"/>
              <a:t>        app:layout_constraintTop_toTopOf="parent"</a:t>
            </a:r>
          </a:p>
          <a:p>
            <a:pPr>
              <a:buNone/>
            </a:pPr>
            <a:r>
              <a:rPr lang="pt-BR" dirty="0" smtClean="0"/>
              <a:t>        app:layout_constraintVertical_bias="0.5"/&gt;</a:t>
            </a:r>
          </a:p>
          <a:p>
            <a:pPr>
              <a:buNone/>
            </a:pPr>
            <a:r>
              <a:rPr lang="pt-BR" dirty="0" smtClean="0"/>
              <a:t>&lt;/android.support.constraint.ConstraintLayout&gt;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214810" y="3571876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Nome do método associado ao evento onClick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>
            <a:off x="2714612" y="3714752"/>
            <a:ext cx="1500198" cy="41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4367210" y="5345684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Nome do método associado ao evento onClick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8" name="Conector de seta reta 7"/>
          <p:cNvCxnSpPr>
            <a:stCxn id="7" idx="1"/>
          </p:cNvCxnSpPr>
          <p:nvPr/>
        </p:nvCxnSpPr>
        <p:spPr>
          <a:xfrm rot="10800000">
            <a:off x="2867012" y="5488560"/>
            <a:ext cx="1500198" cy="41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MainActivity.java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public class MainActivity extends AppCompatActivity {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setContentView(R.layout.activity_main);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onClickEstado(View view){</a:t>
            </a:r>
          </a:p>
          <a:p>
            <a:pPr>
              <a:buNone/>
            </a:pPr>
            <a:r>
              <a:rPr lang="pt-BR" dirty="0" smtClean="0"/>
              <a:t>        Intent intent = new Intent(this,EstadosActivity.class);</a:t>
            </a:r>
          </a:p>
          <a:p>
            <a:pPr>
              <a:buNone/>
            </a:pPr>
            <a:r>
              <a:rPr lang="pt-BR" dirty="0" smtClean="0"/>
              <a:t>        startActivityForResult(intent,0);  //requestcode = 0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onClickCadastrar(View view){</a:t>
            </a:r>
          </a:p>
          <a:p>
            <a:pPr>
              <a:buNone/>
            </a:pPr>
            <a:r>
              <a:rPr lang="pt-BR" dirty="0" smtClean="0"/>
              <a:t>        Toast.makeText(getApplicationContext(),"Não será implementado cadastro algum",Toast.LENGTH_LONG).show();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onActivityResult(int requestCode, int resultCode, Intent data) {</a:t>
            </a:r>
          </a:p>
          <a:p>
            <a:pPr>
              <a:buNone/>
            </a:pPr>
            <a:r>
              <a:rPr lang="pt-BR" dirty="0" smtClean="0"/>
              <a:t>        String est = data.getCharSequenceExtra("selecionado").toString();</a:t>
            </a:r>
          </a:p>
          <a:p>
            <a:pPr>
              <a:buNone/>
            </a:pPr>
            <a:r>
              <a:rPr lang="pt-BR" dirty="0" smtClean="0"/>
              <a:t>        EditText etEstados = (EditText)findViewById(R.id.etEstado);</a:t>
            </a:r>
          </a:p>
          <a:p>
            <a:pPr>
              <a:buNone/>
            </a:pPr>
            <a:r>
              <a:rPr lang="pt-BR" dirty="0" smtClean="0"/>
              <a:t>        etEstados.setText(""+est);</a:t>
            </a:r>
          </a:p>
          <a:p>
            <a:pPr>
              <a:buNone/>
            </a:pPr>
            <a:r>
              <a:rPr lang="pt-BR" dirty="0" smtClean="0"/>
              <a:t>        Toast.makeText(getApplicationContext(),"resultCod:"+resultCode,Toast.LENGTH_SHORT).show();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4" name="Chave direita 3"/>
          <p:cNvSpPr/>
          <p:nvPr/>
        </p:nvSpPr>
        <p:spPr>
          <a:xfrm>
            <a:off x="5000628" y="3000372"/>
            <a:ext cx="142876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357818" y="3214686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Click do botão Selecionar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Chave direita 5"/>
          <p:cNvSpPr/>
          <p:nvPr/>
        </p:nvSpPr>
        <p:spPr>
          <a:xfrm>
            <a:off x="6715140" y="3929066"/>
            <a:ext cx="142876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959206" y="3868441"/>
            <a:ext cx="150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Click do botão Cadastrar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071802" y="5929330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Exibe um texto na tela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857224" y="5705589"/>
            <a:ext cx="7500990" cy="2143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have direita 9"/>
          <p:cNvSpPr/>
          <p:nvPr/>
        </p:nvSpPr>
        <p:spPr>
          <a:xfrm>
            <a:off x="6429388" y="4786322"/>
            <a:ext cx="285752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6715140" y="4714884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Executado após o retorno da outra activity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Activity_estados.xml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&lt;?xml version="1.0" encoding="utf-8"?&gt;</a:t>
            </a:r>
          </a:p>
          <a:p>
            <a:pPr>
              <a:buNone/>
            </a:pPr>
            <a:r>
              <a:rPr lang="pt-BR" dirty="0" smtClean="0"/>
              <a:t>&lt;ScrollView xmlns:android="http://schemas.android.com/apk/res/android"</a:t>
            </a:r>
          </a:p>
          <a:p>
            <a:pPr>
              <a:buNone/>
            </a:pPr>
            <a:r>
              <a:rPr lang="pt-BR" dirty="0" smtClean="0"/>
              <a:t>    xmlns:app="http://schemas.android.com/apk/res-auto"</a:t>
            </a:r>
          </a:p>
          <a:p>
            <a:pPr>
              <a:buNone/>
            </a:pPr>
            <a:r>
              <a:rPr lang="pt-BR" dirty="0" smtClean="0"/>
              <a:t>    xmlns:tools="http://schemas.android.com/tools"</a:t>
            </a:r>
          </a:p>
          <a:p>
            <a:pPr>
              <a:buNone/>
            </a:pPr>
            <a:r>
              <a:rPr lang="pt-BR" dirty="0" smtClean="0"/>
              <a:t>    android:orientation="vertical"</a:t>
            </a:r>
          </a:p>
          <a:p>
            <a:pPr>
              <a:buNone/>
            </a:pPr>
            <a:r>
              <a:rPr lang="pt-BR" dirty="0" smtClean="0"/>
              <a:t>    android:layout_width="match_parent"</a:t>
            </a:r>
          </a:p>
          <a:p>
            <a:pPr>
              <a:buNone/>
            </a:pPr>
            <a:r>
              <a:rPr lang="pt-BR" dirty="0" smtClean="0"/>
              <a:t>    android:layout_height="match_parent"</a:t>
            </a:r>
          </a:p>
          <a:p>
            <a:pPr>
              <a:buNone/>
            </a:pPr>
            <a:r>
              <a:rPr lang="pt-BR" dirty="0" smtClean="0"/>
              <a:t>    tools:context="com.ronepage.terceiraaplicacao.EstadosActivity"&gt;</a:t>
            </a:r>
          </a:p>
          <a:p>
            <a:pPr>
              <a:buNone/>
            </a:pPr>
            <a:r>
              <a:rPr lang="pt-BR" dirty="0" smtClean="0"/>
              <a:t>        &lt;LinearLayout</a:t>
            </a:r>
          </a:p>
          <a:p>
            <a:pPr>
              <a:buNone/>
            </a:pPr>
            <a:r>
              <a:rPr lang="pt-BR" dirty="0" smtClean="0"/>
              <a:t>            android:id="@+id/llEstados"</a:t>
            </a:r>
          </a:p>
          <a:p>
            <a:pPr>
              <a:buNone/>
            </a:pPr>
            <a:r>
              <a:rPr lang="pt-BR" dirty="0" smtClean="0"/>
              <a:t>            android:layout_width="match_parent"</a:t>
            </a:r>
          </a:p>
          <a:p>
            <a:pPr>
              <a:buNone/>
            </a:pPr>
            <a:r>
              <a:rPr lang="pt-BR" dirty="0" smtClean="0"/>
              <a:t>            android:layout_height="match_parent"</a:t>
            </a:r>
          </a:p>
          <a:p>
            <a:pPr>
              <a:buNone/>
            </a:pPr>
            <a:r>
              <a:rPr lang="pt-BR" dirty="0" smtClean="0"/>
              <a:t>            android:orientation="vertical"</a:t>
            </a:r>
          </a:p>
          <a:p>
            <a:pPr>
              <a:buNone/>
            </a:pPr>
            <a:r>
              <a:rPr lang="pt-BR" dirty="0" smtClean="0"/>
              <a:t>            android:scrollbars="vertical"  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        &lt;RadioGroup</a:t>
            </a:r>
          </a:p>
          <a:p>
            <a:pPr>
              <a:buNone/>
            </a:pPr>
            <a:r>
              <a:rPr lang="pt-BR" dirty="0" smtClean="0"/>
              <a:t>                    android:id="@+id/rgEstados"</a:t>
            </a:r>
          </a:p>
          <a:p>
            <a:pPr>
              <a:buNone/>
            </a:pPr>
            <a:r>
              <a:rPr lang="pt-BR" dirty="0" smtClean="0"/>
              <a:t>                    android:layout_width="match_parent"</a:t>
            </a:r>
          </a:p>
          <a:p>
            <a:pPr>
              <a:buNone/>
            </a:pPr>
            <a:r>
              <a:rPr lang="pt-BR" dirty="0" smtClean="0"/>
              <a:t>                    android:layout_height="match_parent"&gt;&lt;/RadioGroup&gt;</a:t>
            </a:r>
          </a:p>
          <a:p>
            <a:pPr>
              <a:buNone/>
            </a:pPr>
            <a:r>
              <a:rPr lang="pt-BR" dirty="0" smtClean="0"/>
              <a:t>                &lt;Button</a:t>
            </a:r>
          </a:p>
          <a:p>
            <a:pPr>
              <a:buNone/>
            </a:pPr>
            <a:r>
              <a:rPr lang="pt-BR" dirty="0" smtClean="0"/>
              <a:t>                    android:id="@+id/btSelecionar"</a:t>
            </a:r>
          </a:p>
          <a:p>
            <a:pPr>
              <a:buNone/>
            </a:pPr>
            <a:r>
              <a:rPr lang="pt-BR" dirty="0" smtClean="0"/>
              <a:t>                    android:layout_width="match_parent"</a:t>
            </a:r>
          </a:p>
          <a:p>
            <a:pPr>
              <a:buNone/>
            </a:pPr>
            <a:r>
              <a:rPr lang="pt-BR" dirty="0" smtClean="0"/>
              <a:t>                    android:layout_height="wrap_content"</a:t>
            </a:r>
          </a:p>
          <a:p>
            <a:pPr>
              <a:buNone/>
            </a:pPr>
            <a:r>
              <a:rPr lang="pt-BR" dirty="0" smtClean="0"/>
              <a:t>                    android:text="Selecionar"/&gt;</a:t>
            </a:r>
          </a:p>
          <a:p>
            <a:pPr>
              <a:buNone/>
            </a:pPr>
            <a:r>
              <a:rPr lang="pt-BR" dirty="0" smtClean="0"/>
              <a:t>        &lt;/LinearLayout&gt;</a:t>
            </a:r>
          </a:p>
          <a:p>
            <a:pPr>
              <a:buNone/>
            </a:pPr>
            <a:r>
              <a:rPr lang="pt-BR" dirty="0" smtClean="0"/>
              <a:t>&lt;/ScrollView&gt;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500562" y="3286124"/>
            <a:ext cx="15716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LinearLayout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8" name="Conector de seta reta 7"/>
          <p:cNvCxnSpPr>
            <a:stCxn id="4" idx="1"/>
          </p:cNvCxnSpPr>
          <p:nvPr/>
        </p:nvCxnSpPr>
        <p:spPr>
          <a:xfrm rot="10800000">
            <a:off x="2214546" y="3286124"/>
            <a:ext cx="2286016" cy="1846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have direita 9"/>
          <p:cNvSpPr/>
          <p:nvPr/>
        </p:nvSpPr>
        <p:spPr>
          <a:xfrm>
            <a:off x="5214942" y="4643446"/>
            <a:ext cx="285752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5572132" y="4845618"/>
            <a:ext cx="15716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RadioGroup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EstadosActivity.xml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435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000" dirty="0" smtClean="0"/>
              <a:t>public class EstadosActivity extends AppCompatActivity {</a:t>
            </a:r>
          </a:p>
          <a:p>
            <a:pPr>
              <a:buNone/>
            </a:pPr>
            <a:r>
              <a:rPr lang="pt-BR" sz="1000" dirty="0" smtClean="0"/>
              <a:t>    final String estados[] = {"Acre", "Alagoas", "Amazonas", ..., "Tocantins"};</a:t>
            </a:r>
          </a:p>
          <a:p>
            <a:pPr>
              <a:buNone/>
            </a:pPr>
            <a:r>
              <a:rPr lang="pt-BR" sz="1000" dirty="0" smtClean="0"/>
              <a:t>    RadioGroup radiogroup;</a:t>
            </a:r>
          </a:p>
          <a:p>
            <a:pPr>
              <a:buNone/>
            </a:pPr>
            <a:r>
              <a:rPr lang="pt-BR" sz="1000" dirty="0" smtClean="0"/>
              <a:t>    @Override</a:t>
            </a:r>
          </a:p>
          <a:p>
            <a:pPr>
              <a:buNone/>
            </a:pPr>
            <a:r>
              <a:rPr lang="pt-BR" sz="1000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sz="1000" dirty="0" smtClean="0"/>
              <a:t>        super.onCreate(savedInstanceState);</a:t>
            </a:r>
          </a:p>
          <a:p>
            <a:pPr>
              <a:buNone/>
            </a:pPr>
            <a:r>
              <a:rPr lang="pt-BR" sz="1000" dirty="0" smtClean="0"/>
              <a:t>        setContentView(R.layout.activity_estados);</a:t>
            </a:r>
          </a:p>
          <a:p>
            <a:pPr>
              <a:buNone/>
            </a:pPr>
            <a:r>
              <a:rPr lang="pt-BR" sz="1000" dirty="0" smtClean="0"/>
              <a:t>        radiogroup  = (RadioGroup)findViewById(R.id.rgEstados);</a:t>
            </a:r>
          </a:p>
          <a:p>
            <a:pPr>
              <a:buNone/>
            </a:pPr>
            <a:r>
              <a:rPr lang="pt-BR" sz="1000" dirty="0" smtClean="0"/>
              <a:t>        for(int i=0; i&lt;estados.length; i++) {</a:t>
            </a:r>
          </a:p>
          <a:p>
            <a:pPr>
              <a:buNone/>
            </a:pPr>
            <a:r>
              <a:rPr lang="pt-BR" sz="1000" dirty="0" smtClean="0"/>
              <a:t>            RadioButton aux = new RadioButton(this);</a:t>
            </a:r>
          </a:p>
          <a:p>
            <a:pPr>
              <a:buNone/>
            </a:pPr>
            <a:r>
              <a:rPr lang="pt-BR" sz="1000" dirty="0" smtClean="0"/>
              <a:t>            if(i==0) aux.isChecked();</a:t>
            </a:r>
          </a:p>
          <a:p>
            <a:pPr>
              <a:buNone/>
            </a:pPr>
            <a:r>
              <a:rPr lang="pt-BR" sz="1000" dirty="0" smtClean="0"/>
              <a:t>            aux.setText(estados[i]);</a:t>
            </a:r>
          </a:p>
          <a:p>
            <a:pPr>
              <a:buNone/>
            </a:pPr>
            <a:r>
              <a:rPr lang="pt-BR" sz="1000" dirty="0" smtClean="0"/>
              <a:t>            radiogroup.addView(aux);</a:t>
            </a:r>
          </a:p>
          <a:p>
            <a:pPr>
              <a:buNone/>
            </a:pPr>
            <a:r>
              <a:rPr lang="pt-BR" sz="1000" dirty="0" smtClean="0"/>
              <a:t>        }</a:t>
            </a:r>
          </a:p>
          <a:p>
            <a:pPr>
              <a:buNone/>
            </a:pPr>
            <a:r>
              <a:rPr lang="pt-BR" sz="1000" dirty="0" smtClean="0"/>
              <a:t>        Handler handler = new Handler();</a:t>
            </a:r>
          </a:p>
          <a:p>
            <a:pPr>
              <a:buNone/>
            </a:pPr>
            <a:r>
              <a:rPr lang="pt-BR" sz="1000" dirty="0" smtClean="0"/>
              <a:t>        Button selecionar = (Button)findViewById(R.id.btSelecionar);</a:t>
            </a:r>
          </a:p>
          <a:p>
            <a:pPr>
              <a:buNone/>
            </a:pPr>
            <a:r>
              <a:rPr lang="pt-BR" sz="1000" dirty="0" smtClean="0"/>
              <a:t>        selecionar.setOnClickListener(handler);</a:t>
            </a:r>
          </a:p>
          <a:p>
            <a:pPr>
              <a:buNone/>
            </a:pPr>
            <a:r>
              <a:rPr lang="pt-BR" sz="1000" dirty="0" smtClean="0"/>
              <a:t>    }</a:t>
            </a:r>
          </a:p>
          <a:p>
            <a:pPr>
              <a:buNone/>
            </a:pPr>
            <a:r>
              <a:rPr lang="pt-BR" sz="1000" dirty="0" smtClean="0"/>
              <a:t>    public class Handler implements View.OnClickListener{</a:t>
            </a:r>
          </a:p>
          <a:p>
            <a:pPr>
              <a:buNone/>
            </a:pPr>
            <a:r>
              <a:rPr lang="pt-BR" sz="1000" dirty="0" smtClean="0"/>
              <a:t>        public void onClick(View view){</a:t>
            </a:r>
          </a:p>
          <a:p>
            <a:pPr>
              <a:buNone/>
            </a:pPr>
            <a:r>
              <a:rPr lang="pt-BR" sz="1000" dirty="0" smtClean="0"/>
              <a:t>            RadioButton selec = (RadioButton)findViewById(radiogroup.getCheckedRadioButtonId());</a:t>
            </a:r>
          </a:p>
          <a:p>
            <a:pPr>
              <a:buNone/>
            </a:pPr>
            <a:r>
              <a:rPr lang="pt-BR" sz="1000" dirty="0" smtClean="0"/>
              <a:t>            int idx = radiogroup.indexOfChild(selec);</a:t>
            </a:r>
          </a:p>
          <a:p>
            <a:pPr>
              <a:buNone/>
            </a:pPr>
            <a:r>
              <a:rPr lang="pt-BR" sz="1000" dirty="0" smtClean="0"/>
              <a:t>            Intent retorno = new Intent();</a:t>
            </a:r>
          </a:p>
          <a:p>
            <a:pPr>
              <a:buNone/>
            </a:pPr>
            <a:r>
              <a:rPr lang="pt-BR" sz="1000" dirty="0" smtClean="0"/>
              <a:t>            retorno.putExtra("selecionado",selec.getText().toString());</a:t>
            </a:r>
          </a:p>
          <a:p>
            <a:pPr>
              <a:buNone/>
            </a:pPr>
            <a:r>
              <a:rPr lang="pt-BR" sz="1000" dirty="0" smtClean="0"/>
              <a:t>            setResult(idx,retorno);</a:t>
            </a:r>
          </a:p>
          <a:p>
            <a:pPr>
              <a:buNone/>
            </a:pPr>
            <a:r>
              <a:rPr lang="pt-BR" sz="1000" dirty="0" smtClean="0"/>
              <a:t>            finish();</a:t>
            </a:r>
          </a:p>
          <a:p>
            <a:pPr>
              <a:buNone/>
            </a:pPr>
            <a:r>
              <a:rPr lang="pt-BR" sz="1000" dirty="0" smtClean="0"/>
              <a:t>        }</a:t>
            </a:r>
          </a:p>
          <a:p>
            <a:pPr>
              <a:buNone/>
            </a:pPr>
            <a:r>
              <a:rPr lang="pt-BR" sz="1000" dirty="0" smtClean="0"/>
              <a:t>    }</a:t>
            </a:r>
          </a:p>
          <a:p>
            <a:pPr>
              <a:buNone/>
            </a:pPr>
            <a:r>
              <a:rPr lang="pt-BR" sz="1000" dirty="0" smtClean="0"/>
              <a:t>}</a:t>
            </a:r>
            <a:endParaRPr lang="pt-BR" sz="1000" dirty="0"/>
          </a:p>
        </p:txBody>
      </p:sp>
      <p:sp>
        <p:nvSpPr>
          <p:cNvPr id="4" name="Chave direita 3"/>
          <p:cNvSpPr/>
          <p:nvPr/>
        </p:nvSpPr>
        <p:spPr>
          <a:xfrm>
            <a:off x="3714744" y="2643182"/>
            <a:ext cx="214314" cy="107157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071934" y="2988230"/>
            <a:ext cx="450059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Preenche o RadioGroup com RadioButtons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Chave direita 5"/>
          <p:cNvSpPr/>
          <p:nvPr/>
        </p:nvSpPr>
        <p:spPr>
          <a:xfrm>
            <a:off x="5429256" y="4714884"/>
            <a:ext cx="214314" cy="150019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5724532" y="5140123"/>
            <a:ext cx="320518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Classe que trata o clique do botão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have direita 7"/>
          <p:cNvSpPr/>
          <p:nvPr/>
        </p:nvSpPr>
        <p:spPr>
          <a:xfrm>
            <a:off x="3867144" y="4000504"/>
            <a:ext cx="204790" cy="50006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4143372" y="4071942"/>
            <a:ext cx="450059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Associa o botão ao tratamento do clique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714348" y="3929066"/>
            <a:ext cx="1857388" cy="2143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Android</a:t>
            </a:r>
            <a:r>
              <a:rPr lang="pt-BR" dirty="0" smtClean="0"/>
              <a:t> Studio – Novo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File </a:t>
            </a:r>
            <a:r>
              <a:rPr lang="pt-BR" dirty="0" smtClean="0">
                <a:sym typeface="Wingdings" pitchFamily="2" charset="2"/>
              </a:rPr>
              <a:t>--&gt; New --&gt; New Project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New Projec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181499"/>
            <a:ext cx="6886276" cy="467650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143240" y="342900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Nome da aplicação</a:t>
            </a:r>
            <a:endParaRPr lang="pt-BR" dirty="0"/>
          </a:p>
        </p:txBody>
      </p:sp>
      <p:cxnSp>
        <p:nvCxnSpPr>
          <p:cNvPr id="7" name="Conector de seta reta 6"/>
          <p:cNvCxnSpPr/>
          <p:nvPr/>
        </p:nvCxnSpPr>
        <p:spPr>
          <a:xfrm rot="10800000" flipV="1">
            <a:off x="2786050" y="3643314"/>
            <a:ext cx="28575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3143240" y="421481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Domínio da empresa</a:t>
            </a:r>
            <a:endParaRPr lang="pt-BR" dirty="0"/>
          </a:p>
        </p:txBody>
      </p:sp>
      <p:cxnSp>
        <p:nvCxnSpPr>
          <p:cNvPr id="10" name="Conector de seta reta 9"/>
          <p:cNvCxnSpPr>
            <a:stCxn id="8" idx="1"/>
          </p:cNvCxnSpPr>
          <p:nvPr/>
        </p:nvCxnSpPr>
        <p:spPr>
          <a:xfrm rot="10800000">
            <a:off x="2571736" y="4143380"/>
            <a:ext cx="571504" cy="25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143240" y="498849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Endereço do projeto</a:t>
            </a:r>
            <a:endParaRPr lang="pt-BR" dirty="0"/>
          </a:p>
        </p:txBody>
      </p:sp>
      <p:cxnSp>
        <p:nvCxnSpPr>
          <p:cNvPr id="13" name="Conector de seta reta 12"/>
          <p:cNvCxnSpPr/>
          <p:nvPr/>
        </p:nvCxnSpPr>
        <p:spPr>
          <a:xfrm rot="10800000" flipV="1">
            <a:off x="2643174" y="5143512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pic>
        <p:nvPicPr>
          <p:cNvPr id="4" name="Espaço Reservado para Conteúdo 3" descr="Target Android Device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39697" y="1600200"/>
            <a:ext cx="6664605" cy="4525963"/>
          </a:xfrm>
        </p:spPr>
      </p:pic>
      <p:sp>
        <p:nvSpPr>
          <p:cNvPr id="5" name="CaixaDeTexto 4"/>
          <p:cNvSpPr txBox="1"/>
          <p:nvPr/>
        </p:nvSpPr>
        <p:spPr>
          <a:xfrm>
            <a:off x="4286248" y="2500306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Versão mínima do Android que a aplicação executará</a:t>
            </a:r>
            <a:endParaRPr lang="pt-BR" dirty="0"/>
          </a:p>
        </p:txBody>
      </p:sp>
      <p:cxnSp>
        <p:nvCxnSpPr>
          <p:cNvPr id="7" name="Conector de seta reta 6"/>
          <p:cNvCxnSpPr>
            <a:stCxn id="5" idx="1"/>
          </p:cNvCxnSpPr>
          <p:nvPr/>
        </p:nvCxnSpPr>
        <p:spPr>
          <a:xfrm rot="10800000" flipV="1">
            <a:off x="3286116" y="2823472"/>
            <a:ext cx="1000132" cy="3912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0" y="4214818"/>
            <a:ext cx="194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Android em outros</a:t>
            </a:r>
          </a:p>
          <a:p>
            <a:r>
              <a:rPr lang="pt-BR" dirty="0" smtClean="0"/>
              <a:t> dispositivos</a:t>
            </a:r>
            <a:endParaRPr lang="pt-BR" dirty="0"/>
          </a:p>
        </p:txBody>
      </p:sp>
      <p:sp>
        <p:nvSpPr>
          <p:cNvPr id="10" name="Chave esquerda 9"/>
          <p:cNvSpPr/>
          <p:nvPr/>
        </p:nvSpPr>
        <p:spPr>
          <a:xfrm>
            <a:off x="2000232" y="3929066"/>
            <a:ext cx="214314" cy="128588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pic>
        <p:nvPicPr>
          <p:cNvPr id="5" name="Imagem 4" descr="Add an Activity to mobile - empi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571612"/>
            <a:ext cx="7216390" cy="48737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pic>
        <p:nvPicPr>
          <p:cNvPr id="5" name="Imagem 4" descr="Customiz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214422"/>
            <a:ext cx="7715304" cy="52107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Android Studio basi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1472496"/>
            <a:ext cx="8286776" cy="474258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Android Studio – Novo Projeto</a:t>
            </a:r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285720" y="2000240"/>
            <a:ext cx="2928958" cy="257176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9643</TotalTime>
  <Words>2693</Words>
  <Application>Microsoft Office PowerPoint</Application>
  <PresentationFormat>Apresentação na tela (4:3)</PresentationFormat>
  <Paragraphs>584</Paragraphs>
  <Slides>45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45</vt:i4>
      </vt:variant>
    </vt:vector>
  </HeadingPairs>
  <TitlesOfParts>
    <vt:vector size="46" baseType="lpstr">
      <vt:lpstr>Tema do Office</vt:lpstr>
      <vt:lpstr>Introdução ao Android</vt:lpstr>
      <vt:lpstr>O que é o Android?</vt:lpstr>
      <vt:lpstr>Ferramentas Necessárias</vt:lpstr>
      <vt:lpstr>Android Studio</vt:lpstr>
      <vt:lpstr>Android Studio – Novo Projeto</vt:lpstr>
      <vt:lpstr>Android Studio – Novo Projeto</vt:lpstr>
      <vt:lpstr>Android Studio – Novo Projeto</vt:lpstr>
      <vt:lpstr>Android Studio – Novo Projeto</vt:lpstr>
      <vt:lpstr>Android Studio – Novo Projeto</vt:lpstr>
      <vt:lpstr>Android Studio – Novo Projeto</vt:lpstr>
      <vt:lpstr>Android Studio – Novo Projeto</vt:lpstr>
      <vt:lpstr>Android Studio – Novo Projeto</vt:lpstr>
      <vt:lpstr>Execução</vt:lpstr>
      <vt:lpstr>Execução</vt:lpstr>
      <vt:lpstr>Execução</vt:lpstr>
      <vt:lpstr>Aplicações Para Android</vt:lpstr>
      <vt:lpstr>Activity</vt:lpstr>
      <vt:lpstr>Activity</vt:lpstr>
      <vt:lpstr>MainActivity.java</vt:lpstr>
      <vt:lpstr>Interface Gráfica</vt:lpstr>
      <vt:lpstr>Interface Gráfica</vt:lpstr>
      <vt:lpstr>Interface Gráfica</vt:lpstr>
      <vt:lpstr>Segunda Aplicação Android</vt:lpstr>
      <vt:lpstr>Segunda Aplicação Android</vt:lpstr>
      <vt:lpstr>Segunda Aplicação</vt:lpstr>
      <vt:lpstr>Segunda Aplicação</vt:lpstr>
      <vt:lpstr>Segunda Aplicação</vt:lpstr>
      <vt:lpstr>Slide 28</vt:lpstr>
      <vt:lpstr>activity_main.xml</vt:lpstr>
      <vt:lpstr>Main_Activity.java</vt:lpstr>
      <vt:lpstr>activity_segunda.xml</vt:lpstr>
      <vt:lpstr>Slide 32</vt:lpstr>
      <vt:lpstr>Dados.java</vt:lpstr>
      <vt:lpstr>Slide 34</vt:lpstr>
      <vt:lpstr>Execução</vt:lpstr>
      <vt:lpstr>Terceira Aplicação</vt:lpstr>
      <vt:lpstr>Terceira Aplicação</vt:lpstr>
      <vt:lpstr>Terceira Aplicação</vt:lpstr>
      <vt:lpstr>activity_main.xml</vt:lpstr>
      <vt:lpstr>Slide 40</vt:lpstr>
      <vt:lpstr>Slide 41</vt:lpstr>
      <vt:lpstr>Slide 42</vt:lpstr>
      <vt:lpstr>MainActivity.java</vt:lpstr>
      <vt:lpstr>Activity_estados.xml</vt:lpstr>
      <vt:lpstr>EstadosActivity.xml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Android</dc:title>
  <dc:creator>rone</dc:creator>
  <cp:lastModifiedBy>rone</cp:lastModifiedBy>
  <cp:revision>267</cp:revision>
  <dcterms:created xsi:type="dcterms:W3CDTF">2012-05-31T12:56:08Z</dcterms:created>
  <dcterms:modified xsi:type="dcterms:W3CDTF">2017-09-06T21:51:19Z</dcterms:modified>
</cp:coreProperties>
</file>