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3"/>
    <p:sldId id="257" r:id="rId4"/>
    <p:sldId id="270" r:id="rId5"/>
    <p:sldId id="271" r:id="rId6"/>
    <p:sldId id="258" r:id="rId7"/>
    <p:sldId id="267" r:id="rId8"/>
    <p:sldId id="269" r:id="rId9"/>
    <p:sldId id="272" r:id="rId10"/>
    <p:sldId id="273" r:id="rId11"/>
    <p:sldId id="274" r:id="rId12"/>
    <p:sldId id="275" r:id="rId13"/>
    <p:sldId id="266" r:id="rId14"/>
    <p:sldId id="259" r:id="rId16"/>
    <p:sldId id="260" r:id="rId17"/>
    <p:sldId id="261" r:id="rId18"/>
    <p:sldId id="262" r:id="rId19"/>
    <p:sldId id="263" r:id="rId20"/>
    <p:sldId id="265" r:id="rId21"/>
    <p:sldId id="264" r:id="rId22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5B9BD5"/>
    <a:srgbClr val="D78C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9" autoAdjust="0"/>
    <p:restoredTop sz="84838" autoAdjust="0"/>
  </p:normalViewPr>
  <p:slideViewPr>
    <p:cSldViewPr snapToGrid="0">
      <p:cViewPr varScale="1">
        <p:scale>
          <a:sx n="66" d="100"/>
          <a:sy n="66" d="100"/>
        </p:scale>
        <p:origin x="6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3DFAF-5AFF-4184-AF49-A3D445B676FD}" type="datetimeFigureOut">
              <a:rPr lang="pt-BR" smtClean="0"/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  <a:endParaRPr lang="pt-BR" smtClean="0"/>
          </a:p>
          <a:p>
            <a:pPr lvl="1"/>
            <a:r>
              <a:rPr lang="pt-BR" smtClean="0"/>
              <a:t>Segundo nível</a:t>
            </a:r>
            <a:endParaRPr lang="pt-BR" smtClean="0"/>
          </a:p>
          <a:p>
            <a:pPr lvl="2"/>
            <a:r>
              <a:rPr lang="pt-BR" smtClean="0"/>
              <a:t>Terceiro nível</a:t>
            </a:r>
            <a:endParaRPr lang="pt-BR" smtClean="0"/>
          </a:p>
          <a:p>
            <a:pPr lvl="3"/>
            <a:r>
              <a:rPr lang="pt-BR" smtClean="0"/>
              <a:t>Quarto nível</a:t>
            </a:r>
            <a:endParaRPr lang="pt-BR" smtClean="0"/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DA49E-FBCE-48F4-85CE-8355BA29248B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DA49E-FBCE-48F4-85CE-8355BA29248B}" type="slidenum">
              <a:rPr lang="pt-BR" smtClean="0"/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facebook.github.io/react-native/docs/running-on-device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nodejs.org/en/download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code.visualstudio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hyperlink" Target="https://www.oracle.com/technetwork/java/javase/downloads/jdk8-downloads-2133151.html" TargetMode="External"/><Relationship Id="rId1" Type="http://schemas.openxmlformats.org/officeDocument/2006/relationships/hyperlink" Target="https://nodejs.org/en/download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React Native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Módulo 1 - Instalação e “Hello World!”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Usar um dispositivo físico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199" y="1825625"/>
            <a:ext cx="10715171" cy="4351338"/>
          </a:xfrm>
        </p:spPr>
        <p:txBody>
          <a:bodyPr>
            <a:normAutofit lnSpcReduction="10000"/>
          </a:bodyPr>
          <a:lstStyle/>
          <a:p>
            <a:r>
              <a:rPr lang="pt-BR" altLang="en-US" dirty="0" smtClean="0"/>
              <a:t>Conecte</a:t>
            </a:r>
            <a:r>
              <a:rPr lang="en-US" altLang="en-US" dirty="0" smtClean="0"/>
              <a:t> </a:t>
            </a:r>
            <a:r>
              <a:rPr lang="pt-BR" altLang="en-US" dirty="0" smtClean="0"/>
              <a:t>seu</a:t>
            </a:r>
            <a:r>
              <a:rPr lang="en-US" altLang="en-US" dirty="0" smtClean="0"/>
              <a:t> </a:t>
            </a:r>
            <a:r>
              <a:rPr lang="pt-BR" altLang="en-US" dirty="0" smtClean="0"/>
              <a:t>celular via USB no PC. No Terminal digite </a:t>
            </a:r>
            <a:r>
              <a:rPr lang="pt-BR" i="1" dirty="0" err="1" smtClean="0"/>
              <a:t>lsusb</a:t>
            </a:r>
            <a:r>
              <a:rPr lang="pt-BR" i="1" dirty="0" smtClean="0"/>
              <a:t>. </a:t>
            </a:r>
            <a:r>
              <a:rPr lang="pt-BR" dirty="0" smtClean="0"/>
              <a:t>Isto irá listar os dispositivos conectados no seu computador.</a:t>
            </a:r>
            <a:endParaRPr lang="pt-BR" dirty="0" smtClean="0"/>
          </a:p>
          <a:p>
            <a:endParaRPr lang="pt-BR" altLang="en-US" i="1" dirty="0"/>
          </a:p>
          <a:p>
            <a:endParaRPr lang="pt-BR" altLang="en-US" i="1" dirty="0" smtClean="0"/>
          </a:p>
          <a:p>
            <a:endParaRPr lang="pt-BR" altLang="en-US" i="1" dirty="0"/>
          </a:p>
          <a:p>
            <a:endParaRPr lang="pt-BR" altLang="en-US" i="1" dirty="0" smtClean="0"/>
          </a:p>
          <a:p>
            <a:endParaRPr lang="pt-BR" altLang="en-US" i="1" dirty="0"/>
          </a:p>
          <a:p>
            <a:r>
              <a:rPr lang="pt-BR" altLang="en-US" dirty="0" smtClean="0"/>
              <a:t>Procure seu celular. Na dúvida retire o seu celular e rode o comando de novo, o dispositivo que desaparecer da lista é o seu. Pegue os 4 primeiros caracteres do ID do seu dispositivo. EX.:22b8</a:t>
            </a:r>
            <a:endParaRPr lang="en-US" altLang="en-US" dirty="0" smtClean="0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360" y="3136265"/>
            <a:ext cx="8244840" cy="1856740"/>
          </a:xfrm>
          <a:prstGeom prst="rect">
            <a:avLst/>
          </a:prstGeom>
        </p:spPr>
      </p:pic>
      <p:sp>
        <p:nvSpPr>
          <p:cNvPr id="9" name="Elipse 8"/>
          <p:cNvSpPr/>
          <p:nvPr/>
        </p:nvSpPr>
        <p:spPr>
          <a:xfrm>
            <a:off x="3557905" y="3827145"/>
            <a:ext cx="550545" cy="247015"/>
          </a:xfrm>
          <a:prstGeom prst="ellipse">
            <a:avLst/>
          </a:prstGeom>
          <a:solidFill>
            <a:srgbClr val="FF0000">
              <a:alpha val="1607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Usar um dispositivo físico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199" y="1825625"/>
            <a:ext cx="10715171" cy="4351338"/>
          </a:xfrm>
        </p:spPr>
        <p:txBody>
          <a:bodyPr>
            <a:normAutofit lnSpcReduction="10000"/>
          </a:bodyPr>
          <a:lstStyle/>
          <a:p>
            <a:r>
              <a:rPr lang="pt-BR" altLang="en-US" dirty="0" smtClean="0"/>
              <a:t>Use o comando abaixo, substituindo 22b8 pelo ID do seu dispositivo:</a:t>
            </a:r>
            <a:endParaRPr lang="pt-BR" altLang="en-US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Mais informações na </a:t>
            </a:r>
            <a:r>
              <a:rPr lang="pt-BR" dirty="0"/>
              <a:t>página oficial: </a:t>
            </a:r>
            <a:r>
              <a:rPr lang="pt-BR" dirty="0">
                <a:hlinkClick r:id="rId1"/>
              </a:rPr>
              <a:t>https://</a:t>
            </a:r>
            <a:r>
              <a:rPr lang="pt-BR" dirty="0" smtClean="0">
                <a:hlinkClick r:id="rId1"/>
              </a:rPr>
              <a:t>facebook.github.io/react-native/docs/running-on-device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87451" y="2638006"/>
            <a:ext cx="11125577" cy="807193"/>
          </a:xfrm>
          <a:prstGeom prst="rect">
            <a:avLst/>
          </a:prstGeom>
          <a:solidFill>
            <a:srgbClr val="F5F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25373" rIns="0" bIns="125373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DC322F"/>
                </a:solidFill>
                <a:effectLst/>
                <a:latin typeface="inherit"/>
              </a:rPr>
              <a:t>echo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'SUBSYSTEM=="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usb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", ATTR{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idVendor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}=="22b8", MODE="0666", GROUP="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plugdev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2AA198"/>
                </a:solidFill>
                <a:effectLst/>
                <a:latin typeface="inherit"/>
              </a:rPr>
              <a:t>"'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 | 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sudo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tee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 /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etc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/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udev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/</a:t>
            </a:r>
            <a:r>
              <a:rPr kumimoji="0" lang="pt-BR" altLang="pt-BR" b="0" i="0" u="none" strike="noStrike" cap="none" normalizeH="0" baseline="0" dirty="0" err="1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rules.d</a:t>
            </a:r>
            <a:r>
              <a:rPr kumimoji="0" lang="pt-BR" altLang="pt-BR" b="0" i="0" u="none" strike="noStrike" cap="none" normalizeH="0" baseline="0" dirty="0" smtClean="0">
                <a:ln>
                  <a:noFill/>
                </a:ln>
                <a:solidFill>
                  <a:srgbClr val="839496"/>
                </a:solidFill>
                <a:effectLst/>
                <a:latin typeface="Consolas" panose="020B0609020204030204" pitchFamily="49" charset="0"/>
              </a:rPr>
              <a:t>/51-android-usb.rules </a:t>
            </a:r>
            <a:endParaRPr kumimoji="0" lang="pt-BR" alt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8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Começar um projeto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US" altLang="en-US" dirty="0" smtClean="0"/>
              <a:t>Use o terminal para navegar até a pasta onde deseja criar um projeto</a:t>
            </a:r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U</a:t>
            </a:r>
            <a:r>
              <a:rPr lang="pt-BR" altLang="en-US" dirty="0" smtClean="0"/>
              <a:t>s</a:t>
            </a:r>
            <a:r>
              <a:rPr lang="en-US" altLang="en-US" dirty="0" smtClean="0"/>
              <a:t>e </a:t>
            </a:r>
            <a:r>
              <a:rPr lang="en-US" altLang="en-US" i="1" dirty="0" smtClean="0">
                <a:solidFill>
                  <a:srgbClr val="C55A11"/>
                </a:solidFill>
              </a:rPr>
              <a:t>react-native init NomeDoProjeto</a:t>
            </a:r>
            <a:r>
              <a:rPr lang="en-US" altLang="en-US" dirty="0" smtClean="0"/>
              <a:t> para criar um projeto</a:t>
            </a:r>
            <a:endParaRPr lang="en-US" altLang="en-US" dirty="0" smtClean="0"/>
          </a:p>
          <a:p>
            <a:pPr lvl="1"/>
            <a:r>
              <a:rPr lang="en-US" altLang="en-US" sz="2400" dirty="0" smtClean="0"/>
              <a:t>Esse comando criará uma pasta contendo todos os arquivos de seu projeto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Entre nessa pasta com o comando: </a:t>
            </a:r>
            <a:r>
              <a:rPr lang="en-US" altLang="en-US" i="1" dirty="0" smtClean="0">
                <a:solidFill>
                  <a:srgbClr val="C55A11"/>
                </a:solidFill>
                <a:sym typeface="+mn-ea"/>
              </a:rPr>
              <a:t>cd NomeDoProjeto</a:t>
            </a:r>
            <a:endParaRPr lang="en-US" altLang="en-US" dirty="0" smtClean="0"/>
          </a:p>
          <a:p>
            <a:r>
              <a:rPr lang="en-US" altLang="en-US" dirty="0" smtClean="0"/>
              <a:t>Para testar seu app digite </a:t>
            </a:r>
            <a:r>
              <a:rPr lang="en-US" altLang="en-US" i="1" dirty="0" smtClean="0">
                <a:solidFill>
                  <a:srgbClr val="C55A11"/>
                </a:solidFill>
              </a:rPr>
              <a:t>react-native </a:t>
            </a:r>
            <a:r>
              <a:rPr lang="en-US" altLang="en-US" i="1" smtClean="0">
                <a:solidFill>
                  <a:srgbClr val="C55A11"/>
                </a:solidFill>
              </a:rPr>
              <a:t>run-android</a:t>
            </a:r>
            <a:r>
              <a:rPr lang="en-US" altLang="en-US" smtClean="0"/>
              <a:t> dentro da pasta do projeto e com o celular plugado na US</a:t>
            </a:r>
            <a:r>
              <a:rPr lang="en-US" altLang="en-US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 ou com o emulador em execução</a:t>
            </a:r>
            <a:endParaRPr lang="en-US" altLang="en-US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lvl="1"/>
            <a:r>
              <a:rPr lang="en-US" altLang="en-US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Testes diretamente no celular são geramente mais rápidos</a:t>
            </a:r>
            <a:endParaRPr lang="en-US" altLang="en-US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36545"/>
            <a:ext cx="10515600" cy="1325563"/>
          </a:xfrm>
        </p:spPr>
        <p:txBody>
          <a:bodyPr/>
          <a:lstStyle/>
          <a:p>
            <a:pPr algn="ctr"/>
            <a:r>
              <a:rPr lang="en-US" altLang="en-US"/>
              <a:t>Primeiro Projeto - Hello World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sym typeface="+mn-ea"/>
              </a:rPr>
              <a:t>Primeiro Projeto - Hello World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r>
              <a:rPr lang="en-US" altLang="en-US"/>
              <a:t>Nesta seção, um projeto básico com uma tela será criado e suas principais partes serão descritas</a:t>
            </a:r>
            <a:endParaRPr lang="en-US" altLang="en-US"/>
          </a:p>
          <a:p>
            <a:r>
              <a:rPr lang="en-US" altLang="en-US"/>
              <a:t>A tela será criada de duas formas diferentes</a:t>
            </a:r>
            <a:endParaRPr lang="en-US" altLang="en-US"/>
          </a:p>
          <a:p>
            <a:pPr lvl="1"/>
            <a:r>
              <a:rPr lang="en-US" altLang="en-US" sz="2400"/>
              <a:t>Por função</a:t>
            </a:r>
            <a:endParaRPr lang="en-US" altLang="en-US"/>
          </a:p>
          <a:p>
            <a:pPr lvl="1"/>
            <a:r>
              <a:rPr lang="en-US" altLang="en-US"/>
              <a:t>Por classe</a:t>
            </a:r>
            <a:endParaRPr lang="en-US" altLang="en-US"/>
          </a:p>
          <a:p>
            <a:r>
              <a:rPr lang="en-US" altLang="en-US"/>
              <a:t>Inicie um novo projeto, digite: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react-native init primeiro</a:t>
            </a:r>
            <a:endParaRPr lang="en-US" altLang="en-US"/>
          </a:p>
          <a:p>
            <a:r>
              <a:rPr lang="en-US" altLang="en-US"/>
              <a:t>Entre no Visual Studio Code</a:t>
            </a:r>
            <a:endParaRPr lang="en-US" altLang="en-US"/>
          </a:p>
          <a:p>
            <a:pPr lvl="1"/>
            <a:r>
              <a:rPr lang="en-US" altLang="en-US" sz="2400"/>
              <a:t>Escolha File/Open Folder...  </a:t>
            </a:r>
            <a:endParaRPr lang="en-US" altLang="en-US" sz="2400"/>
          </a:p>
          <a:p>
            <a:pPr lvl="1"/>
            <a:r>
              <a:rPr lang="en-US" altLang="en-US" sz="2400"/>
              <a:t>Escolha a pasta “primeiro” criada para esse projeto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sym typeface="+mn-ea"/>
              </a:rPr>
              <a:t>Primeiro Projeto - Hello World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8599170" cy="4351655"/>
          </a:xfrm>
        </p:spPr>
        <p:txBody>
          <a:bodyPr/>
          <a:lstStyle/>
          <a:p>
            <a:r>
              <a:rPr lang="en-US" altLang="en-US"/>
              <a:t>Principais arquivos:</a:t>
            </a:r>
            <a:endParaRPr lang="en-US" altLang="en-US"/>
          </a:p>
          <a:p>
            <a:pPr lvl="1"/>
            <a:r>
              <a:rPr lang="en-US" altLang="en-US" b="1"/>
              <a:t>index.js</a:t>
            </a:r>
            <a:r>
              <a:rPr lang="en-US" altLang="en-US"/>
              <a:t>: define como o projeto será iniciado (qual arquivo)</a:t>
            </a:r>
            <a:endParaRPr lang="en-US" altLang="en-US"/>
          </a:p>
          <a:p>
            <a:pPr lvl="1"/>
            <a:r>
              <a:rPr lang="en-US" altLang="en-US" b="1"/>
              <a:t>App.js</a:t>
            </a:r>
            <a:r>
              <a:rPr lang="en-US" altLang="en-US"/>
              <a:t>: arquivo onde a tela é construída. Foi definido como tela inicial no index.js</a:t>
            </a:r>
            <a:endParaRPr lang="en-US" altLang="en-US"/>
          </a:p>
          <a:p>
            <a:pPr lvl="1"/>
            <a:r>
              <a:rPr lang="en-US" altLang="en-US" b="1"/>
              <a:t>app.json</a:t>
            </a:r>
            <a:r>
              <a:rPr lang="en-US" altLang="en-US"/>
              <a:t>: configurações da aplicação (como nome)</a:t>
            </a:r>
            <a:endParaRPr lang="en-US" altLang="en-US"/>
          </a:p>
          <a:p>
            <a:pPr lvl="1"/>
            <a:endParaRPr lang="en-US" altLang="en-US"/>
          </a:p>
          <a:p>
            <a:pPr lvl="0"/>
            <a:r>
              <a:rPr lang="en-US">
                <a:sym typeface="+mn-ea"/>
              </a:rPr>
              <a:t>Modifique o arquivo App.js </a:t>
            </a:r>
            <a:r>
              <a:rPr lang="en-US" altLang="en-US">
                <a:sym typeface="+mn-ea"/>
              </a:rPr>
              <a:t>de acordo com o próximo slide</a:t>
            </a:r>
            <a:r>
              <a:rPr lang="en-US">
                <a:sym typeface="+mn-ea"/>
              </a:rPr>
              <a:t>:</a:t>
            </a:r>
            <a:endParaRPr lang="en-US"/>
          </a:p>
          <a:p>
            <a:pPr lvl="0"/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12960" y="1365885"/>
            <a:ext cx="1771015" cy="505015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626745" y="305435"/>
            <a:ext cx="8304530" cy="64623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300"/>
              <a:t>import React, {Fragment} from 'react';</a:t>
            </a:r>
            <a:endParaRPr lang="en-US" sz="2300"/>
          </a:p>
          <a:p>
            <a:r>
              <a:rPr lang="en-US" sz="2300"/>
              <a:t>import {StyleSheet, View, Text} from 'react-native';</a:t>
            </a:r>
            <a:endParaRPr lang="en-US" sz="2300"/>
          </a:p>
          <a:p>
            <a:r>
              <a:rPr lang="en-US" sz="2300"/>
              <a:t>const App = () =&gt; {</a:t>
            </a:r>
            <a:endParaRPr lang="en-US" sz="2300"/>
          </a:p>
          <a:p>
            <a:r>
              <a:rPr lang="en-US" sz="2300"/>
              <a:t>  return (</a:t>
            </a:r>
            <a:endParaRPr lang="en-US" sz="2300"/>
          </a:p>
          <a:p>
            <a:r>
              <a:rPr lang="en-US" sz="2300"/>
              <a:t>      &lt;View style={styles.minhaView}&gt;</a:t>
            </a:r>
            <a:endParaRPr lang="en-US" sz="2300"/>
          </a:p>
          <a:p>
            <a:r>
              <a:rPr lang="en-US" sz="2300"/>
              <a:t>              &lt;Text&gt;</a:t>
            </a:r>
            <a:endParaRPr lang="en-US" sz="2300"/>
          </a:p>
          <a:p>
            <a:r>
              <a:rPr lang="en-US" sz="2300"/>
              <a:t>                Hello World!</a:t>
            </a:r>
            <a:endParaRPr lang="en-US" sz="2300"/>
          </a:p>
          <a:p>
            <a:r>
              <a:rPr lang="en-US" sz="2300"/>
              <a:t>              &lt;/Text&gt;</a:t>
            </a:r>
            <a:endParaRPr lang="en-US" sz="2300"/>
          </a:p>
          <a:p>
            <a:r>
              <a:rPr lang="en-US" sz="2300"/>
              <a:t>      &lt;/View&gt;</a:t>
            </a:r>
            <a:endParaRPr lang="en-US" sz="2300"/>
          </a:p>
          <a:p>
            <a:r>
              <a:rPr lang="en-US" sz="2300"/>
              <a:t>  );</a:t>
            </a:r>
            <a:endParaRPr lang="en-US" sz="2300"/>
          </a:p>
          <a:p>
            <a:r>
              <a:rPr lang="en-US" sz="2300"/>
              <a:t>};</a:t>
            </a:r>
            <a:endParaRPr lang="en-US" sz="2300"/>
          </a:p>
          <a:p>
            <a:r>
              <a:rPr lang="en-US" sz="2300"/>
              <a:t>const styles = StyleSheet.create({</a:t>
            </a:r>
            <a:endParaRPr lang="en-US" sz="2300"/>
          </a:p>
          <a:p>
            <a:r>
              <a:rPr lang="en-US" sz="2300"/>
              <a:t>  minhaView: {</a:t>
            </a:r>
            <a:endParaRPr lang="en-US" sz="2300"/>
          </a:p>
          <a:p>
            <a:r>
              <a:rPr lang="en-US" sz="2300"/>
              <a:t>    marginTop: 32,</a:t>
            </a:r>
            <a:endParaRPr lang="en-US" sz="2300"/>
          </a:p>
          <a:p>
            <a:r>
              <a:rPr lang="en-US" sz="2300"/>
              <a:t>    paddingHorizontal: 24,</a:t>
            </a:r>
            <a:endParaRPr lang="en-US" sz="2300"/>
          </a:p>
          <a:p>
            <a:r>
              <a:rPr lang="en-US" sz="2300"/>
              <a:t>  }</a:t>
            </a:r>
            <a:endParaRPr lang="en-US" sz="2300"/>
          </a:p>
          <a:p>
            <a:r>
              <a:rPr lang="en-US" sz="2300"/>
              <a:t>});</a:t>
            </a:r>
            <a:endParaRPr lang="en-US" sz="2300"/>
          </a:p>
          <a:p>
            <a:r>
              <a:rPr lang="en-US" sz="2300"/>
              <a:t>export default App;</a:t>
            </a:r>
            <a:endParaRPr lang="en-US" sz="2300"/>
          </a:p>
        </p:txBody>
      </p:sp>
      <p:sp>
        <p:nvSpPr>
          <p:cNvPr id="6" name="Right Brace 5"/>
          <p:cNvSpPr/>
          <p:nvPr/>
        </p:nvSpPr>
        <p:spPr>
          <a:xfrm>
            <a:off x="8176895" y="1245870"/>
            <a:ext cx="669290" cy="275526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8176895" y="305435"/>
            <a:ext cx="668655" cy="82169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9189085" y="546100"/>
            <a:ext cx="25781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/>
              <a:t>Importações</a:t>
            </a:r>
            <a:endParaRPr lang="en-US" altLang="en-US" sz="2000"/>
          </a:p>
        </p:txBody>
      </p:sp>
      <p:sp>
        <p:nvSpPr>
          <p:cNvPr id="9" name="Text Box 8"/>
          <p:cNvSpPr txBox="1"/>
          <p:nvPr/>
        </p:nvSpPr>
        <p:spPr>
          <a:xfrm>
            <a:off x="9189085" y="2162810"/>
            <a:ext cx="25781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/>
              <a:t>App é uma função que retorna a tela que será criada.</a:t>
            </a:r>
            <a:endParaRPr lang="en-US" altLang="en-US" sz="2000"/>
          </a:p>
        </p:txBody>
      </p:sp>
      <p:sp>
        <p:nvSpPr>
          <p:cNvPr id="10" name="Right Brace 9"/>
          <p:cNvSpPr/>
          <p:nvPr/>
        </p:nvSpPr>
        <p:spPr>
          <a:xfrm>
            <a:off x="8176895" y="4208145"/>
            <a:ext cx="668655" cy="23444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9115425" y="5095240"/>
            <a:ext cx="285496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000"/>
              <a:t>Definição de estilos dos componetes</a:t>
            </a:r>
            <a:endParaRPr lang="en-US" altLang="en-US"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sym typeface="+mn-ea"/>
              </a:rPr>
              <a:t>Primeiro Projeto - Hello World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r>
              <a:rPr lang="en-US" altLang="en-US">
                <a:sym typeface="+mn-ea"/>
              </a:rPr>
              <a:t>A tela foi definida dentro da função APP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Os compontes contidos nela são:</a:t>
            </a:r>
            <a:endParaRPr lang="en-US" altLang="en-US">
              <a:sym typeface="+mn-ea"/>
            </a:endParaRPr>
          </a:p>
          <a:p>
            <a:pPr lvl="1"/>
            <a:r>
              <a:rPr lang="en-US">
                <a:sym typeface="+mn-ea"/>
              </a:rPr>
              <a:t>StyleSheet</a:t>
            </a:r>
            <a:r>
              <a:rPr lang="en-US" altLang="en-US">
                <a:sym typeface="+mn-ea"/>
              </a:rPr>
              <a:t>: lista de estilos para os elementos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View: container de elementos gráficos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Text: elemento gráfico que define um texto na tela</a:t>
            </a:r>
            <a:endParaRPr lang="en-US" altLang="en-US">
              <a:sym typeface="+mn-ea"/>
            </a:endParaRPr>
          </a:p>
          <a:p>
            <a:pPr lvl="0"/>
            <a:r>
              <a:rPr lang="en-US" altLang="en-US">
                <a:sym typeface="+mn-ea"/>
              </a:rPr>
              <a:t>O styles são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marginTop</a:t>
            </a:r>
            <a:r>
              <a:rPr lang="en-US" altLang="en-US" sz="2400">
                <a:sym typeface="+mn-ea"/>
              </a:rPr>
              <a:t>: afastamento da margem superior</a:t>
            </a:r>
            <a:endParaRPr lang="en-US" altLang="en-US" sz="2400">
              <a:sym typeface="+mn-ea"/>
            </a:endParaRPr>
          </a:p>
          <a:p>
            <a:pPr lvl="1"/>
            <a:r>
              <a:rPr lang="en-US">
                <a:sym typeface="+mn-ea"/>
              </a:rPr>
              <a:t>paddingHorizontal</a:t>
            </a:r>
            <a:r>
              <a:rPr lang="en-US" altLang="en-US">
                <a:sym typeface="+mn-ea"/>
              </a:rPr>
              <a:t>: afastamento das margens direita e esquerda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A linha “</a:t>
            </a:r>
            <a:r>
              <a:rPr lang="en-US">
                <a:sym typeface="+mn-ea"/>
              </a:rPr>
              <a:t>export default App</a:t>
            </a:r>
            <a:r>
              <a:rPr lang="en-US" altLang="en-US">
                <a:sym typeface="+mn-ea"/>
              </a:rPr>
              <a:t>”</a:t>
            </a:r>
            <a:r>
              <a:rPr lang="en-US">
                <a:sym typeface="+mn-ea"/>
              </a:rPr>
              <a:t> </a:t>
            </a:r>
            <a:r>
              <a:rPr lang="en-US" altLang="en-US">
                <a:sym typeface="+mn-ea"/>
              </a:rPr>
              <a:t>define o componente que será exportado pelo arquivo, no caso a função App que define acriação de uma tela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sym typeface="+mn-ea"/>
              </a:rPr>
              <a:t>Primeiro Projeto - Hello World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mesma tela pode ser criada a partir de uma classe</a:t>
            </a:r>
            <a:endParaRPr lang="en-US" altLang="en-US"/>
          </a:p>
          <a:p>
            <a:r>
              <a:rPr lang="en-US" altLang="en-US"/>
              <a:t>Tal classe deve possuir o método render()</a:t>
            </a:r>
            <a:endParaRPr lang="en-US" altLang="en-US"/>
          </a:p>
          <a:p>
            <a:r>
              <a:rPr lang="en-US" altLang="en-US"/>
              <a:t>O código a seguir define tal classe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" y="57785"/>
            <a:ext cx="4622800" cy="66897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/>
              <a:t>import React, {Fragment} from 'react';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import {StyleSheet, View, Text} from 'react-native';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class App extends React.Component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render (){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return(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&lt;View style={styles.minhaView}&gt;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 &lt;Text&gt;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   Hello World!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 &lt;/Text&gt;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&lt;/View&gt;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const styles = StyleSheet.create({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minhaView: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marginTop: 32,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paddingHorizontal: 24,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export default App;</a:t>
            </a:r>
            <a:endParaRPr lang="en-US" sz="1400"/>
          </a:p>
        </p:txBody>
      </p:sp>
      <p:sp>
        <p:nvSpPr>
          <p:cNvPr id="6" name="Right Brace 5"/>
          <p:cNvSpPr/>
          <p:nvPr/>
        </p:nvSpPr>
        <p:spPr>
          <a:xfrm>
            <a:off x="8176895" y="1120140"/>
            <a:ext cx="669290" cy="2880995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8176895" y="305435"/>
            <a:ext cx="668655" cy="60833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9189085" y="546100"/>
            <a:ext cx="25781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Importações</a:t>
            </a:r>
            <a:endParaRPr lang="en-US" altLang="en-US"/>
          </a:p>
        </p:txBody>
      </p:sp>
      <p:sp>
        <p:nvSpPr>
          <p:cNvPr id="9" name="Text Box 8"/>
          <p:cNvSpPr txBox="1"/>
          <p:nvPr/>
        </p:nvSpPr>
        <p:spPr>
          <a:xfrm>
            <a:off x="9189085" y="2162810"/>
            <a:ext cx="257810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App é uma classe que possui o método render, o qual retorna a tela que será criada.</a:t>
            </a:r>
            <a:endParaRPr lang="en-US" altLang="en-US"/>
          </a:p>
        </p:txBody>
      </p:sp>
      <p:sp>
        <p:nvSpPr>
          <p:cNvPr id="10" name="Right Brace 9"/>
          <p:cNvSpPr/>
          <p:nvPr/>
        </p:nvSpPr>
        <p:spPr>
          <a:xfrm>
            <a:off x="8176895" y="4208145"/>
            <a:ext cx="668655" cy="234442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9115425" y="5095240"/>
            <a:ext cx="28549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Definição de estilos dos componetes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Tópicos do curso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/>
          </a:bodyPr>
          <a:lstStyle/>
          <a:p>
            <a:pPr marL="0" indent="0">
              <a:buNone/>
            </a:pPr>
            <a:r>
              <a:rPr lang="en-US" altLang="en-US"/>
              <a:t>1 - Instalação e Primeiro projeto: Hello World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2 - Troca de informações entre várias telas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3 - Acesso a API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4 - Interface Gráfica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4.1 - FlatList e SectionList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4.2 - Alerts e Pickers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4.3 - TextInput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4.4 - TouchableOpacity, TouchableHighlight, TouchableNativeFeedback, TouchableWithoutFeedback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4.5 - Image (Dimensionamento)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5 - Armazenamento permanente</a:t>
            </a:r>
            <a:endParaRPr lang="en-US" altLang="en-US"/>
          </a:p>
          <a:p>
            <a:pPr marL="0" indent="0">
              <a:buNone/>
            </a:pPr>
            <a:r>
              <a:rPr lang="" altLang="en-US"/>
              <a:t>6 - Exibição de PDF</a:t>
            </a:r>
            <a:endParaRPr lang="en-US" altLang="en-US"/>
          </a:p>
          <a:p>
            <a:pPr marL="0" indent="0">
              <a:buNone/>
            </a:pPr>
            <a:r>
              <a:rPr lang="" altLang="en-US"/>
              <a:t>7</a:t>
            </a:r>
            <a:r>
              <a:rPr lang="en-US" altLang="en-US"/>
              <a:t> - Mapas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</a:t>
            </a:r>
            <a:r>
              <a:rPr lang="" altLang="en-US"/>
              <a:t>7</a:t>
            </a:r>
            <a:r>
              <a:rPr lang="en-US" altLang="en-US"/>
              <a:t>.1 - Exibição de mapas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</a:t>
            </a:r>
            <a:r>
              <a:rPr lang="" altLang="en-US"/>
              <a:t>7.</a:t>
            </a:r>
            <a:r>
              <a:rPr lang="en-US" altLang="en-US"/>
              <a:t>2 - Localização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</a:t>
            </a:r>
            <a:r>
              <a:rPr lang="" altLang="en-US"/>
              <a:t>7</a:t>
            </a:r>
            <a:r>
              <a:rPr lang="en-US" altLang="en-US"/>
              <a:t>.3 - Marcação no mapa: pontos, polígonos, rotas, etc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Instalação Expo (Linux)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 smtClean="0"/>
              <a:t>Primeiramente, se não tiver instalado, instale o NodeJS: </a:t>
            </a:r>
            <a:r>
              <a:rPr lang="pt-BR" altLang="en-US" dirty="0">
                <a:hlinkClick r:id="rId1"/>
              </a:rPr>
              <a:t>https://nodejs.org/en/download</a:t>
            </a:r>
            <a:r>
              <a:rPr lang="pt-BR" altLang="en-US" dirty="0" smtClean="0">
                <a:hlinkClick r:id="rId1"/>
              </a:rPr>
              <a:t>/</a:t>
            </a:r>
            <a:endParaRPr lang="pt-BR" altLang="en-US" dirty="0" smtClean="0"/>
          </a:p>
          <a:p>
            <a:endParaRPr lang="pt-BR" altLang="en-US" dirty="0" smtClean="0"/>
          </a:p>
          <a:p>
            <a:r>
              <a:rPr lang="en-US" altLang="en-US" dirty="0" smtClean="0"/>
              <a:t>No terminal de comandos (ctrl+alt+t) digite 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sudo </a:t>
            </a:r>
            <a:r>
              <a:rPr lang="pt-BR" altLang="en-US" i="1" dirty="0">
                <a:solidFill>
                  <a:schemeClr val="accent2">
                    <a:lumMod val="75000"/>
                  </a:schemeClr>
                </a:solidFill>
              </a:rPr>
              <a:t>npm install -g expo-</a:t>
            </a:r>
            <a:r>
              <a:rPr lang="pt-BR" altLang="en-US" i="1" dirty="0" err="1">
                <a:solidFill>
                  <a:schemeClr val="accent2">
                    <a:lumMod val="75000"/>
                  </a:schemeClr>
                </a:solidFill>
              </a:rPr>
              <a:t>cli</a:t>
            </a:r>
            <a:r>
              <a:rPr lang="pt-BR" altLang="en-US" i="1" dirty="0" smtClean="0"/>
              <a:t> </a:t>
            </a:r>
            <a:r>
              <a:rPr lang="pt-BR" altLang="en-US" dirty="0" smtClean="0"/>
              <a:t>para instalar o expo-</a:t>
            </a:r>
            <a:r>
              <a:rPr lang="pt-BR" altLang="en-US" dirty="0" err="1" smtClean="0"/>
              <a:t>cli</a:t>
            </a:r>
            <a:r>
              <a:rPr lang="pt-BR" altLang="en-US" dirty="0" smtClean="0"/>
              <a:t>. Instale também o app do Expo no seu smartphone, basta procurar “Expo” na loja de apps da sua preferência.</a:t>
            </a:r>
            <a:endParaRPr lang="pt-BR" altLang="en-US" dirty="0" smtClean="0"/>
          </a:p>
          <a:p>
            <a:endParaRPr lang="pt-BR" altLang="en-US" dirty="0" smtClean="0"/>
          </a:p>
          <a:p>
            <a:r>
              <a:rPr lang="pt-BR" altLang="en-US" dirty="0" smtClean="0"/>
              <a:t>Execute os seguintes comandos no terminal para iniciar um projeto:</a:t>
            </a:r>
            <a:endParaRPr lang="pt-BR" altLang="en-US" dirty="0" smtClean="0"/>
          </a:p>
          <a:p>
            <a:pPr marL="457200" lvl="1" indent="0">
              <a:buNone/>
            </a:pP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expo </a:t>
            </a: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</a:rPr>
              <a:t>init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NomeDoSeuProjeto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#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sem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espaços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, de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preferencia</a:t>
            </a:r>
            <a:endParaRPr lang="en-US" altLang="en-US" dirty="0"/>
          </a:p>
          <a:p>
            <a:pPr marL="457200" lvl="1" indent="0">
              <a:buNone/>
            </a:pP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cd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NomeDoSeuProjeto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	#para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entrar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na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pasta do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seu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projeto</a:t>
            </a:r>
            <a:endParaRPr lang="en-US" alt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en-US" altLang="en-US" i="1" dirty="0" err="1">
                <a:solidFill>
                  <a:schemeClr val="accent2">
                    <a:lumMod val="75000"/>
                  </a:schemeClr>
                </a:solidFill>
              </a:rPr>
              <a:t>npm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start				#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pode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usar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também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en-US" altLang="en-US" i="1" dirty="0">
                <a:solidFill>
                  <a:schemeClr val="accent2">
                    <a:lumMod val="75000"/>
                  </a:schemeClr>
                </a:solidFill>
              </a:rPr>
              <a:t>expo start</a:t>
            </a:r>
            <a:endParaRPr lang="pt-BR" altLang="en-US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BR" altLang="en-US" dirty="0" smtClean="0"/>
          </a:p>
          <a:p>
            <a:endParaRPr lang="pt-BR" altLang="en-US" dirty="0"/>
          </a:p>
          <a:p>
            <a:endParaRPr lang="en-US" altLang="en-US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Instalação Expo (Linux)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altLang="en-US" dirty="0" smtClean="0"/>
              <a:t>Agora o servidor do seu app estará rodando, basta usar o app do Expo para escanear </a:t>
            </a:r>
            <a:r>
              <a:rPr lang="pt-BR" altLang="en-US" dirty="0"/>
              <a:t>o código </a:t>
            </a:r>
            <a:r>
              <a:rPr lang="pt-BR" altLang="en-US" dirty="0" smtClean="0"/>
              <a:t>QR - que </a:t>
            </a:r>
            <a:r>
              <a:rPr lang="pt-BR" altLang="en-US" dirty="0"/>
              <a:t>aparece tanto no terminal quanto na página de internet que ele abre </a:t>
            </a:r>
            <a:r>
              <a:rPr lang="pt-BR" altLang="en-US" dirty="0" smtClean="0"/>
              <a:t>automaticamente - para </a:t>
            </a:r>
            <a:r>
              <a:rPr lang="pt-BR" altLang="en-US" dirty="0"/>
              <a:t>visualizar seu </a:t>
            </a:r>
            <a:r>
              <a:rPr lang="pt-BR" altLang="en-US" dirty="0" smtClean="0"/>
              <a:t>app.</a:t>
            </a:r>
            <a:endParaRPr lang="pt-BR" altLang="en-US" dirty="0" smtClean="0"/>
          </a:p>
          <a:p>
            <a:endParaRPr lang="pt-BR" altLang="en-US" dirty="0" smtClean="0"/>
          </a:p>
          <a:p>
            <a:r>
              <a:rPr lang="pt-BR" altLang="en-US" dirty="0" smtClean="0"/>
              <a:t>Todas </a:t>
            </a:r>
            <a:r>
              <a:rPr lang="pt-BR" altLang="en-US" dirty="0"/>
              <a:t>as mudanças no código são automaticamente recarregadas no seu app assim que você </a:t>
            </a:r>
            <a:r>
              <a:rPr lang="pt-BR" altLang="en-US" dirty="0" smtClean="0"/>
              <a:t>salva </a:t>
            </a:r>
            <a:r>
              <a:rPr lang="pt-BR" altLang="en-US" dirty="0"/>
              <a:t>os </a:t>
            </a:r>
            <a:r>
              <a:rPr lang="pt-BR" altLang="en-US" dirty="0" smtClean="0"/>
              <a:t>arquivos.</a:t>
            </a:r>
            <a:endParaRPr lang="pt-BR" altLang="en-US" dirty="0" smtClean="0"/>
          </a:p>
          <a:p>
            <a:endParaRPr lang="pt-BR" altLang="en-US" dirty="0" smtClean="0"/>
          </a:p>
          <a:p>
            <a:r>
              <a:rPr lang="pt-BR" altLang="en-US" dirty="0" smtClean="0"/>
              <a:t>Para melhor organização e visualização do seu código recomendamos usar o </a:t>
            </a:r>
            <a:r>
              <a:rPr lang="pt-BR" altLang="en-US" dirty="0" smtClean="0">
                <a:hlinkClick r:id="rId1"/>
              </a:rPr>
              <a:t>Visual Studio Code</a:t>
            </a:r>
            <a:r>
              <a:rPr lang="pt-BR" altLang="en-US" dirty="0" smtClean="0"/>
              <a:t>.</a:t>
            </a:r>
            <a:endParaRPr lang="pt-BR" altLang="en-US" dirty="0"/>
          </a:p>
          <a:p>
            <a:pPr marL="0" indent="0">
              <a:buNone/>
            </a:pPr>
            <a:endParaRPr lang="pt-BR" altLang="en-US" dirty="0" smtClean="0"/>
          </a:p>
          <a:p>
            <a:endParaRPr lang="pt-BR" altLang="en-US" dirty="0"/>
          </a:p>
          <a:p>
            <a:endParaRPr lang="en-US" altLang="en-US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Instalação react-native-cli (Linux)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Primeiramente, se não tiver instalado, instale o NodeJS: </a:t>
            </a:r>
            <a:r>
              <a:rPr lang="pt-BR" altLang="en-US" dirty="0">
                <a:hlinkClick r:id="rId1"/>
              </a:rPr>
              <a:t>https://nodejs.org/en/download</a:t>
            </a:r>
            <a:r>
              <a:rPr lang="pt-BR" altLang="en-US" dirty="0" smtClean="0">
                <a:hlinkClick r:id="rId1"/>
              </a:rPr>
              <a:t>/</a:t>
            </a:r>
            <a:endParaRPr lang="pt-BR" altLang="en-US" dirty="0" smtClean="0"/>
          </a:p>
          <a:p>
            <a:r>
              <a:rPr lang="en-US" altLang="en-US" dirty="0" smtClean="0"/>
              <a:t>No terminal de comandos (ctrl+alt+t) digite </a:t>
            </a:r>
            <a:r>
              <a:rPr lang="en-US" altLang="en-US" i="1" dirty="0" smtClean="0">
                <a:solidFill>
                  <a:schemeClr val="accent2">
                    <a:lumMod val="75000"/>
                  </a:schemeClr>
                </a:solidFill>
              </a:rPr>
              <a:t>sudo </a:t>
            </a:r>
            <a:r>
              <a:rPr lang="pt-BR" altLang="en-US" i="1" dirty="0" smtClean="0">
                <a:solidFill>
                  <a:schemeClr val="accent2">
                    <a:lumMod val="75000"/>
                  </a:schemeClr>
                </a:solidFill>
              </a:rPr>
              <a:t>npm </a:t>
            </a:r>
            <a:r>
              <a:rPr lang="pt-BR" altLang="en-US" i="1" dirty="0">
                <a:solidFill>
                  <a:schemeClr val="accent2">
                    <a:lumMod val="75000"/>
                  </a:schemeClr>
                </a:solidFill>
              </a:rPr>
              <a:t>install -g </a:t>
            </a:r>
            <a:r>
              <a:rPr lang="pt-BR" altLang="en-US" i="1" dirty="0" err="1" smtClean="0">
                <a:solidFill>
                  <a:schemeClr val="accent2">
                    <a:lumMod val="75000"/>
                  </a:schemeClr>
                </a:solidFill>
              </a:rPr>
              <a:t>react-native-cli</a:t>
            </a:r>
            <a:r>
              <a:rPr lang="pt-BR" altLang="en-US" i="1" dirty="0"/>
              <a:t> </a:t>
            </a:r>
            <a:r>
              <a:rPr lang="pt-BR" altLang="en-US" dirty="0" smtClean="0"/>
              <a:t>para instalar o </a:t>
            </a:r>
            <a:r>
              <a:rPr lang="pt-BR" altLang="en-US" dirty="0" err="1" smtClean="0"/>
              <a:t>react-native-cli</a:t>
            </a:r>
            <a:endParaRPr lang="pt-BR" altLang="en-US" dirty="0" smtClean="0"/>
          </a:p>
          <a:p>
            <a:r>
              <a:rPr lang="pt-BR" altLang="en-US" dirty="0" smtClean="0"/>
              <a:t>Instalar o Java </a:t>
            </a:r>
            <a:r>
              <a:rPr lang="pt-BR" altLang="en-US" dirty="0" err="1" smtClean="0"/>
              <a:t>Development</a:t>
            </a:r>
            <a:r>
              <a:rPr lang="pt-BR" altLang="en-US" dirty="0"/>
              <a:t> Kit (JDK) : </a:t>
            </a:r>
            <a:r>
              <a:rPr lang="pt-BR" altLang="en-US" dirty="0">
                <a:hlinkClick r:id="rId2"/>
              </a:rPr>
              <a:t>https://</a:t>
            </a:r>
            <a:r>
              <a:rPr lang="pt-BR" altLang="en-US" dirty="0" smtClean="0">
                <a:hlinkClick r:id="rId2"/>
              </a:rPr>
              <a:t>www.oracle.com/technetwork/java/javase/downloads/jdk8-downloads-2133151.html</a:t>
            </a:r>
            <a:endParaRPr lang="pt-BR" altLang="en-US" dirty="0" smtClean="0"/>
          </a:p>
          <a:p>
            <a:endParaRPr lang="pt-BR" altLang="en-US" dirty="0" smtClean="0"/>
          </a:p>
          <a:p>
            <a:endParaRPr lang="pt-BR" altLang="en-US" dirty="0" smtClean="0"/>
          </a:p>
          <a:p>
            <a:endParaRPr lang="pt-BR" altLang="en-US" dirty="0"/>
          </a:p>
          <a:p>
            <a:endParaRPr lang="en-US" altLang="en-US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Instalação react-native-cli (</a:t>
            </a:r>
            <a:r>
              <a:rPr lang="en-US" altLang="en-US" dirty="0" smtClean="0"/>
              <a:t>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5143" y="1796597"/>
            <a:ext cx="11208657" cy="2383518"/>
          </a:xfrm>
        </p:spPr>
        <p:txBody>
          <a:bodyPr>
            <a:normAutofit/>
          </a:bodyPr>
          <a:lstStyle/>
          <a:p>
            <a:r>
              <a:rPr lang="pt-BR" altLang="en-US" sz="2400" dirty="0"/>
              <a:t>Instale o Android Studio. Quando for instalar escolha a opção "</a:t>
            </a:r>
            <a:r>
              <a:rPr lang="pt-BR" altLang="en-US" sz="2400" dirty="0" err="1"/>
              <a:t>Custom</a:t>
            </a:r>
            <a:r>
              <a:rPr lang="pt-BR" altLang="en-US" sz="2400" dirty="0"/>
              <a:t>" e verifique se as seguintes caixas estão marcadas</a:t>
            </a:r>
            <a:r>
              <a:rPr lang="pt-BR" altLang="en-US" sz="2400" dirty="0" smtClean="0"/>
              <a:t>:</a:t>
            </a:r>
            <a:endParaRPr lang="pt-BR" altLang="en-US" sz="2400" dirty="0" smtClean="0"/>
          </a:p>
          <a:p>
            <a:pPr lvl="1"/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Android SDK</a:t>
            </a:r>
            <a:endParaRPr lang="pt-BR" alt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Android </a:t>
            </a:r>
            <a:r>
              <a:rPr lang="pt-BR" altLang="en-US" sz="2000" dirty="0">
                <a:solidFill>
                  <a:schemeClr val="accent2">
                    <a:lumMod val="75000"/>
                  </a:schemeClr>
                </a:solidFill>
              </a:rPr>
              <a:t>SDK </a:t>
            </a:r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Platform</a:t>
            </a:r>
            <a:endParaRPr lang="pt-BR" alt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Performance </a:t>
            </a:r>
            <a:r>
              <a:rPr lang="pt-BR" altLang="en-US" sz="2000" dirty="0">
                <a:solidFill>
                  <a:schemeClr val="accent2">
                    <a:lumMod val="75000"/>
                  </a:schemeClr>
                </a:solidFill>
              </a:rPr>
              <a:t>(Intel ® HAXM</a:t>
            </a:r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pt-BR" alt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pt-BR" altLang="en-US" sz="2000" dirty="0" smtClean="0">
                <a:solidFill>
                  <a:schemeClr val="accent2">
                    <a:lumMod val="75000"/>
                  </a:schemeClr>
                </a:solidFill>
              </a:rPr>
              <a:t>Android </a:t>
            </a:r>
            <a:r>
              <a:rPr lang="pt-BR" altLang="en-US" sz="2000" dirty="0">
                <a:solidFill>
                  <a:schemeClr val="accent2">
                    <a:lumMod val="75000"/>
                  </a:schemeClr>
                </a:solidFill>
              </a:rPr>
              <a:t>Virtual </a:t>
            </a:r>
            <a:r>
              <a:rPr lang="pt-BR" altLang="en-US" sz="2000" dirty="0" err="1" smtClean="0">
                <a:solidFill>
                  <a:schemeClr val="accent2">
                    <a:lumMod val="75000"/>
                  </a:schemeClr>
                </a:solidFill>
              </a:rPr>
              <a:t>Device</a:t>
            </a:r>
            <a:endParaRPr lang="pt-BR" altLang="en-US" sz="2000" dirty="0" err="1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344" y="2506735"/>
            <a:ext cx="6183086" cy="4278695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0350862" y="6427288"/>
            <a:ext cx="944880" cy="30262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145143" y="4122059"/>
            <a:ext cx="5573485" cy="246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80604020202020204" pitchFamily="34" charset="0"/>
              <a:buChar char="•"/>
            </a:pPr>
            <a:r>
              <a:rPr lang="pt-BR" altLang="en-US" sz="2000" dirty="0"/>
              <a:t>Acesse o SDK Manager para  próximo passo. O SDK Manager pode ser acessado nas configurações da tela </a:t>
            </a:r>
            <a:r>
              <a:rPr lang="pt-BR" altLang="en-US" sz="2000" dirty="0" smtClean="0"/>
              <a:t>“</a:t>
            </a:r>
            <a:r>
              <a:rPr lang="pt-BR" altLang="en-US" sz="2000" dirty="0" err="1" smtClean="0"/>
              <a:t>Welcome</a:t>
            </a:r>
            <a:r>
              <a:rPr lang="pt-BR" altLang="en-US" sz="2000" dirty="0" smtClean="0"/>
              <a:t> </a:t>
            </a:r>
            <a:r>
              <a:rPr lang="pt-BR" altLang="en-US" sz="2000" dirty="0" err="1" smtClean="0"/>
              <a:t>to</a:t>
            </a:r>
            <a:r>
              <a:rPr lang="pt-BR" altLang="en-US" sz="2000" dirty="0" smtClean="0"/>
              <a:t> Android Studio” </a:t>
            </a:r>
            <a:r>
              <a:rPr lang="pt-BR" altLang="en-US" sz="2000" dirty="0"/>
              <a:t>ou nas preferências</a:t>
            </a:r>
            <a:r>
              <a:rPr lang="pt-BR" altLang="en-US" sz="2000" dirty="0" smtClean="0"/>
              <a:t>:</a:t>
            </a:r>
            <a:endParaRPr lang="pt-BR" altLang="en-US" sz="2000" dirty="0" smtClean="0"/>
          </a:p>
          <a:p>
            <a:r>
              <a:rPr lang="pt-BR" dirty="0" err="1" smtClean="0"/>
              <a:t>       Appearance</a:t>
            </a:r>
            <a:r>
              <a:rPr lang="pt-BR" dirty="0" smtClean="0"/>
              <a:t> </a:t>
            </a:r>
            <a:r>
              <a:rPr lang="pt-BR" dirty="0"/>
              <a:t>&amp; </a:t>
            </a:r>
            <a:r>
              <a:rPr lang="pt-BR" dirty="0" err="1"/>
              <a:t>Behavior</a:t>
            </a:r>
            <a:r>
              <a:rPr lang="pt-BR" dirty="0"/>
              <a:t> → System Settings </a:t>
            </a:r>
            <a:r>
              <a:rPr lang="pt-BR" dirty="0" smtClean="0"/>
              <a:t>	→ </a:t>
            </a:r>
            <a:r>
              <a:rPr lang="pt-BR" dirty="0"/>
              <a:t>Android SDK</a:t>
            </a:r>
            <a:endParaRPr lang="pt-BR" altLang="en-US" dirty="0" smtClean="0"/>
          </a:p>
          <a:p>
            <a:pPr marL="457200" indent="-457200">
              <a:buFont typeface="Arial" panose="02080604020202020204" pitchFamily="34" charset="0"/>
              <a:buChar char="•"/>
            </a:pPr>
            <a:endParaRPr lang="pt-B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Instalação react-native-cli (Linux)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Instalar </a:t>
            </a:r>
            <a:r>
              <a:rPr lang="pt-BR" dirty="0"/>
              <a:t>o Android Software </a:t>
            </a:r>
            <a:r>
              <a:rPr lang="pt-BR" dirty="0" err="1"/>
              <a:t>Development</a:t>
            </a:r>
            <a:r>
              <a:rPr lang="pt-BR" dirty="0"/>
              <a:t> Kit:</a:t>
            </a:r>
            <a:endParaRPr lang="pt-BR" dirty="0"/>
          </a:p>
          <a:p>
            <a:pPr lvl="1"/>
            <a:r>
              <a:rPr lang="pt-BR" altLang="en-US" dirty="0"/>
              <a:t>No SDK Manager do Android Studio selecione a aba "SDK </a:t>
            </a:r>
            <a:r>
              <a:rPr lang="pt-BR" altLang="en-US" dirty="0" err="1"/>
              <a:t>Platforms</a:t>
            </a:r>
            <a:r>
              <a:rPr lang="pt-BR" altLang="en-US" dirty="0"/>
              <a:t>" e marque a caixa "Show </a:t>
            </a:r>
            <a:r>
              <a:rPr lang="pt-BR" altLang="en-US" dirty="0" err="1"/>
              <a:t>Package</a:t>
            </a:r>
            <a:r>
              <a:rPr lang="pt-BR" altLang="en-US" dirty="0"/>
              <a:t> </a:t>
            </a:r>
            <a:r>
              <a:rPr lang="pt-BR" altLang="en-US" dirty="0" err="1"/>
              <a:t>Details</a:t>
            </a:r>
            <a:r>
              <a:rPr lang="pt-BR" altLang="en-US" dirty="0"/>
              <a:t>" no canto inferior direito. Procure por  Android 9 (Pie</a:t>
            </a:r>
            <a:r>
              <a:rPr lang="pt-BR" altLang="en-US" dirty="0" smtClean="0"/>
              <a:t>)  </a:t>
            </a:r>
            <a:r>
              <a:rPr lang="pt-BR" altLang="en-US" dirty="0"/>
              <a:t>expanda a caixa dele e </a:t>
            </a:r>
            <a:r>
              <a:rPr lang="pt-BR" altLang="en-US" dirty="0" smtClean="0"/>
              <a:t>certifique-se que </a:t>
            </a:r>
            <a:r>
              <a:rPr lang="pt-BR" altLang="en-US" dirty="0"/>
              <a:t>seguintes itens </a:t>
            </a:r>
            <a:r>
              <a:rPr lang="pt-BR" altLang="en-US" dirty="0" smtClean="0"/>
              <a:t>estejam </a:t>
            </a:r>
            <a:r>
              <a:rPr lang="pt-BR" altLang="en-US" dirty="0"/>
              <a:t>marcados</a:t>
            </a:r>
            <a:r>
              <a:rPr lang="pt-BR" altLang="en-US" dirty="0" smtClean="0"/>
              <a:t>:</a:t>
            </a:r>
            <a:endParaRPr lang="pt-BR" altLang="en-US" dirty="0" smtClean="0"/>
          </a:p>
          <a:p>
            <a:pPr lvl="2"/>
            <a:r>
              <a:rPr lang="pt-BR" altLang="en-US" dirty="0" smtClean="0">
                <a:solidFill>
                  <a:schemeClr val="accent2">
                    <a:lumMod val="75000"/>
                  </a:schemeClr>
                </a:solidFill>
              </a:rPr>
              <a:t>Android </a:t>
            </a:r>
            <a:r>
              <a:rPr lang="pt-BR" altLang="en-US" dirty="0">
                <a:solidFill>
                  <a:schemeClr val="accent2">
                    <a:lumMod val="75000"/>
                  </a:schemeClr>
                </a:solidFill>
              </a:rPr>
              <a:t>SDK Platform </a:t>
            </a:r>
            <a:r>
              <a:rPr lang="pt-BR" altLang="en-US" dirty="0" smtClean="0">
                <a:solidFill>
                  <a:schemeClr val="accent2">
                    <a:lumMod val="75000"/>
                  </a:schemeClr>
                </a:solidFill>
              </a:rPr>
              <a:t>28</a:t>
            </a:r>
            <a:endParaRPr lang="pt-BR" alt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pt-BR" altLang="en-US" dirty="0">
                <a:solidFill>
                  <a:schemeClr val="accent2">
                    <a:lumMod val="75000"/>
                  </a:schemeClr>
                </a:solidFill>
              </a:rPr>
              <a:t>Intel x86 Atom_64 System </a:t>
            </a:r>
            <a:r>
              <a:rPr lang="pt-BR" altLang="en-US" dirty="0" err="1">
                <a:solidFill>
                  <a:schemeClr val="accent2">
                    <a:lumMod val="75000"/>
                  </a:schemeClr>
                </a:solidFill>
              </a:rPr>
              <a:t>Image</a:t>
            </a:r>
            <a:r>
              <a:rPr lang="pt-BR" altLang="en-US" dirty="0">
                <a:solidFill>
                  <a:schemeClr val="accent2">
                    <a:lumMod val="75000"/>
                  </a:schemeClr>
                </a:solidFill>
              </a:rPr>
              <a:t>  ou  Google </a:t>
            </a:r>
            <a:r>
              <a:rPr lang="pt-BR" altLang="en-US" dirty="0" err="1">
                <a:solidFill>
                  <a:schemeClr val="accent2">
                    <a:lumMod val="75000"/>
                  </a:schemeClr>
                </a:solidFill>
              </a:rPr>
              <a:t>APIs</a:t>
            </a:r>
            <a:r>
              <a:rPr lang="pt-BR" altLang="en-US" dirty="0">
                <a:solidFill>
                  <a:schemeClr val="accent2">
                    <a:lumMod val="75000"/>
                  </a:schemeClr>
                </a:solidFill>
              </a:rPr>
              <a:t> Intel x86 </a:t>
            </a:r>
            <a:r>
              <a:rPr lang="pt-BR" altLang="en-US" dirty="0" err="1">
                <a:solidFill>
                  <a:schemeClr val="accent2">
                    <a:lumMod val="75000"/>
                  </a:schemeClr>
                </a:solidFill>
              </a:rPr>
              <a:t>Atom</a:t>
            </a:r>
            <a:r>
              <a:rPr lang="pt-BR" altLang="en-US" dirty="0">
                <a:solidFill>
                  <a:schemeClr val="accent2">
                    <a:lumMod val="75000"/>
                  </a:schemeClr>
                </a:solidFill>
              </a:rPr>
              <a:t> System </a:t>
            </a:r>
            <a:r>
              <a:rPr lang="pt-BR" altLang="en-US" dirty="0" err="1" smtClean="0">
                <a:solidFill>
                  <a:schemeClr val="accent2">
                    <a:lumMod val="75000"/>
                  </a:schemeClr>
                </a:solidFill>
              </a:rPr>
              <a:t>Image</a:t>
            </a:r>
            <a:endParaRPr lang="pt-BR" alt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914400" lvl="2" indent="0">
              <a:buNone/>
            </a:pPr>
            <a:endParaRPr lang="pt-BR" alt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pt-BR" altLang="en-US" dirty="0"/>
              <a:t>A seguir selecione a aba "SDK Tools" e marque a caixa "Show </a:t>
            </a:r>
            <a:r>
              <a:rPr lang="pt-BR" altLang="en-US" dirty="0" err="1"/>
              <a:t>Package</a:t>
            </a:r>
            <a:r>
              <a:rPr lang="pt-BR" altLang="en-US" dirty="0"/>
              <a:t> </a:t>
            </a:r>
            <a:r>
              <a:rPr lang="pt-BR" altLang="en-US" dirty="0" err="1"/>
              <a:t>Details</a:t>
            </a:r>
            <a:r>
              <a:rPr lang="pt-BR" altLang="en-US" dirty="0"/>
              <a:t>" novamente. Procure "Android SDK Build-Tools" e expanda-a, certifique-se que está selecionado o </a:t>
            </a:r>
            <a:r>
              <a:rPr lang="pt-BR" altLang="en-US" dirty="0" smtClean="0"/>
              <a:t>28.0.3.</a:t>
            </a:r>
            <a:endParaRPr lang="pt-BR" altLang="en-US" dirty="0"/>
          </a:p>
          <a:p>
            <a:endParaRPr lang="en-US" altLang="en-US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Instalação react-native-cli (Linux)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Configurar</a:t>
            </a:r>
            <a:r>
              <a:rPr lang="en-US" dirty="0" smtClean="0"/>
              <a:t> </a:t>
            </a:r>
            <a:r>
              <a:rPr lang="en-US" dirty="0" err="1" smtClean="0"/>
              <a:t>variável</a:t>
            </a:r>
            <a:r>
              <a:rPr lang="en-US" dirty="0" smtClean="0"/>
              <a:t> de </a:t>
            </a:r>
            <a:r>
              <a:rPr lang="en-US" dirty="0" err="1" smtClean="0"/>
              <a:t>ambiente</a:t>
            </a:r>
            <a:r>
              <a:rPr lang="en-US" dirty="0" smtClean="0"/>
              <a:t> ANDROID_HOME</a:t>
            </a:r>
            <a:endParaRPr lang="en-US" dirty="0" smtClean="0"/>
          </a:p>
          <a:p>
            <a:pPr lvl="1"/>
            <a:r>
              <a:rPr lang="pt-BR" altLang="en-US" dirty="0" smtClean="0"/>
              <a:t>Na pasta Home do seu Linux, pressione </a:t>
            </a:r>
            <a:r>
              <a:rPr lang="pt-BR" altLang="en-US" dirty="0" err="1" smtClean="0"/>
              <a:t>ctrl+h</a:t>
            </a:r>
            <a:r>
              <a:rPr lang="pt-BR" altLang="en-US" dirty="0" smtClean="0"/>
              <a:t> para ver os arquivos ocultos e abra </a:t>
            </a:r>
            <a:r>
              <a:rPr lang="pt-BR" dirty="0" smtClean="0"/>
              <a:t>.</a:t>
            </a:r>
            <a:r>
              <a:rPr lang="pt-BR" dirty="0" err="1" smtClean="0"/>
              <a:t>bash_profile</a:t>
            </a:r>
            <a:r>
              <a:rPr lang="pt-BR" dirty="0" smtClean="0"/>
              <a:t> no editor de texto. Adicione as seguintes linhas:</a:t>
            </a:r>
            <a:endParaRPr lang="pt-BR" dirty="0" smtClean="0"/>
          </a:p>
          <a:p>
            <a:pPr lvl="2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export ANDROID_HOME=$HOME/Android/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Sdk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export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PATH=$PATH:$ANDROID_HOME/emulator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export PATH=$PATH:$ANDROID_HOME/tools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export PATH=$PATH:$ANDROID_HOME/tools/bin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export PATH=$PATH:$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ANDROID_HOME/platform-tools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1"/>
            <a:r>
              <a:rPr lang="en-US" altLang="en-US" dirty="0" smtClean="0"/>
              <a:t>No terminal </a:t>
            </a:r>
            <a:r>
              <a:rPr lang="en-US" altLang="en-US" dirty="0" err="1" smtClean="0"/>
              <a:t>digite</a:t>
            </a:r>
            <a:r>
              <a:rPr lang="en-US" altLang="en-US" dirty="0" smtClean="0"/>
              <a:t> </a:t>
            </a:r>
            <a:r>
              <a:rPr lang="pt-BR" i="1" dirty="0" err="1">
                <a:solidFill>
                  <a:srgbClr val="C55A11"/>
                </a:solidFill>
              </a:rPr>
              <a:t>source</a:t>
            </a:r>
            <a:r>
              <a:rPr lang="pt-BR" i="1" dirty="0">
                <a:solidFill>
                  <a:srgbClr val="C55A11"/>
                </a:solidFill>
              </a:rPr>
              <a:t> $HOME/.</a:t>
            </a:r>
            <a:r>
              <a:rPr lang="pt-BR" i="1" dirty="0" err="1" smtClean="0">
                <a:solidFill>
                  <a:srgbClr val="C55A11"/>
                </a:solidFill>
              </a:rPr>
              <a:t>bash_profile</a:t>
            </a:r>
            <a:r>
              <a:rPr lang="pt-BR" i="1" dirty="0" smtClean="0">
                <a:solidFill>
                  <a:srgbClr val="C55A11"/>
                </a:solidFill>
              </a:rPr>
              <a:t> </a:t>
            </a:r>
            <a:r>
              <a:rPr lang="pt-BR" dirty="0" smtClean="0"/>
              <a:t>para carregar as novas configurações.</a:t>
            </a:r>
            <a:endParaRPr lang="pt-BR" altLang="en-US" i="1" dirty="0">
              <a:solidFill>
                <a:srgbClr val="C55A11"/>
              </a:solidFill>
            </a:endParaRPr>
          </a:p>
          <a:p>
            <a:endParaRPr lang="en-US" altLang="en-US" i="1" dirty="0">
              <a:solidFill>
                <a:srgbClr val="C55A1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Usar um dispositivo físico</a:t>
            </a:r>
            <a:endParaRPr lang="en-US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199" y="1825625"/>
            <a:ext cx="10715171" cy="4351338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Para </a:t>
            </a:r>
            <a:r>
              <a:rPr lang="en-US" altLang="en-US" sz="2400" dirty="0" err="1"/>
              <a:t>rodar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projeto</a:t>
            </a:r>
            <a:r>
              <a:rPr lang="en-US" altLang="en-US" sz="2400" dirty="0"/>
              <a:t> em um </a:t>
            </a:r>
            <a:r>
              <a:rPr lang="en-US" altLang="en-US" sz="2400" dirty="0" err="1"/>
              <a:t>dispositivo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físico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são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necessários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algumas</a:t>
            </a:r>
            <a:r>
              <a:rPr lang="en-US" altLang="en-US" sz="2400" dirty="0"/>
              <a:t> configurações</a:t>
            </a:r>
            <a:r>
              <a:rPr lang="en-US" altLang="en-US" sz="2400" dirty="0" smtClean="0"/>
              <a:t>;</a:t>
            </a:r>
            <a:endParaRPr lang="en-US" altLang="en-US" sz="2400" dirty="0" smtClean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950" y="2600325"/>
            <a:ext cx="7003415" cy="411099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838199" y="2844800"/>
            <a:ext cx="3777344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80604020202020204" pitchFamily="34" charset="0"/>
              <a:buChar char="•"/>
            </a:pPr>
            <a:r>
              <a:rPr lang="pt-BR" altLang="en-US" sz="2400" dirty="0" smtClean="0"/>
              <a:t>Desbloqueie as configurações de desenvolvedor no seu celular (procure no </a:t>
            </a:r>
            <a:r>
              <a:rPr lang="pt-BR" altLang="en-US" sz="2400" dirty="0"/>
              <a:t>G</a:t>
            </a:r>
            <a:r>
              <a:rPr lang="pt-BR" altLang="en-US" sz="2400" dirty="0" smtClean="0"/>
              <a:t>oogle pelo seu aparelho específico)</a:t>
            </a:r>
            <a:endParaRPr lang="pt-BR" altLang="en-US" sz="2400" dirty="0" smtClean="0"/>
          </a:p>
          <a:p>
            <a:pPr marL="285750" indent="-285750">
              <a:buFont typeface="Arial" panose="02080604020202020204" pitchFamily="34" charset="0"/>
              <a:buChar char="•"/>
            </a:pPr>
            <a:r>
              <a:rPr lang="pt-BR" altLang="en-US" sz="2400" dirty="0" smtClean="0"/>
              <a:t>Nas opções de desenvolvedor habilite a depuração USB</a:t>
            </a:r>
            <a:endParaRPr lang="pt-B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7118</Words>
  <Application>WPS Presentation</Application>
  <PresentationFormat>Widescreen</PresentationFormat>
  <Paragraphs>227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5" baseType="lpstr">
      <vt:lpstr>Arial</vt:lpstr>
      <vt:lpstr>SimSun</vt:lpstr>
      <vt:lpstr>Wingdings</vt:lpstr>
      <vt:lpstr>inherit</vt:lpstr>
      <vt:lpstr>Consolas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Gubbi</vt:lpstr>
      <vt:lpstr>Liberation Sans Narrow</vt:lpstr>
      <vt:lpstr>Office Theme</vt:lpstr>
      <vt:lpstr>React Native</vt:lpstr>
      <vt:lpstr>Tópicos do curso</vt:lpstr>
      <vt:lpstr>Instalação Expo (Linux)</vt:lpstr>
      <vt:lpstr>Instalação Expo (Linux)</vt:lpstr>
      <vt:lpstr>Instalação react-native-cli (Linux)</vt:lpstr>
      <vt:lpstr>Instalação react-native-cli (Linux)</vt:lpstr>
      <vt:lpstr>Instalação react-native-cli (Linux)</vt:lpstr>
      <vt:lpstr>Instalação react-native-cli (Linux)</vt:lpstr>
      <vt:lpstr>Usar um dispositivo físico</vt:lpstr>
      <vt:lpstr>Usar um dispositivo físico</vt:lpstr>
      <vt:lpstr>Usar um dispositivo físico</vt:lpstr>
      <vt:lpstr>Começar um projeto</vt:lpstr>
      <vt:lpstr>Primeiro Projeto - Hello World</vt:lpstr>
      <vt:lpstr>Primeiro Projeto - Hello World</vt:lpstr>
      <vt:lpstr>Primeiro Projeto - Hello World</vt:lpstr>
      <vt:lpstr>PowerPoint 演示文稿</vt:lpstr>
      <vt:lpstr>Primeiro Projeto - Hello World</vt:lpstr>
      <vt:lpstr>Primeiro Projeto - Hello World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rone</dc:creator>
  <cp:lastModifiedBy>rone</cp:lastModifiedBy>
  <cp:revision>30</cp:revision>
  <dcterms:created xsi:type="dcterms:W3CDTF">2019-07-12T13:28:27Z</dcterms:created>
  <dcterms:modified xsi:type="dcterms:W3CDTF">2019-07-12T13:28:27Z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