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8" r:id="rId4"/>
    <p:sldId id="308" r:id="rId5"/>
    <p:sldId id="309" r:id="rId6"/>
    <p:sldId id="310" r:id="rId7"/>
    <p:sldId id="311" r:id="rId8"/>
    <p:sldId id="313" r:id="rId9"/>
    <p:sldId id="318" r:id="rId10"/>
    <p:sldId id="312" r:id="rId11"/>
    <p:sldId id="314" r:id="rId12"/>
    <p:sldId id="315" r:id="rId13"/>
    <p:sldId id="316" r:id="rId14"/>
    <p:sldId id="317" r:id="rId15"/>
    <p:sldId id="319" r:id="rId16"/>
    <p:sldId id="320" r:id="rId17"/>
    <p:sldId id="321" r:id="rId18"/>
    <p:sldId id="322" r:id="rId19"/>
    <p:sldId id="323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41" r:id="rId30"/>
    <p:sldId id="342" r:id="rId31"/>
    <p:sldId id="340" r:id="rId32"/>
    <p:sldId id="338" r:id="rId33"/>
    <p:sldId id="339" r:id="rId34"/>
    <p:sldId id="343" r:id="rId35"/>
    <p:sldId id="344" r:id="rId36"/>
    <p:sldId id="345" r:id="rId37"/>
    <p:sldId id="346" r:id="rId38"/>
    <p:sldId id="347" r:id="rId39"/>
    <p:sldId id="348" r:id="rId40"/>
    <p:sldId id="349" r:id="rId41"/>
    <p:sldId id="350" r:id="rId42"/>
    <p:sldId id="351" r:id="rId43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6" Type="http://schemas.openxmlformats.org/officeDocument/2006/relationships/tableStyles" Target="tableStyles.xml"/><Relationship Id="rId45" Type="http://schemas.openxmlformats.org/officeDocument/2006/relationships/viewProps" Target="viewProps.xml"/><Relationship Id="rId44" Type="http://schemas.openxmlformats.org/officeDocument/2006/relationships/presProps" Target="presProps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US"/>
              <a:t>Java Script</a:t>
            </a:r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 altLang="en-US"/>
              <a:t>Prof. Rone Ilídio</a:t>
            </a: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Números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Valores especiais Infinity e -Infinity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x = 1/0;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console.log(x);   //resultado &gt; Infitiny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			ou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x = -1/0;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console.log(x);   //resultado &gt; -Infitiny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A função parseFloat() converte para float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x = parseFloat("123.4");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console.log(x);   //resultado &gt; 123.4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Strings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/>
              <a:t>Valores entre aspas 'simples' ou “duplas”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x = 'ufsj';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console.log(x);   //resultado &gt; ufsj</a:t>
            </a:r>
            <a:endParaRPr lang="en-US" altLang="en-US"/>
          </a:p>
          <a:p>
            <a:r>
              <a:rPr lang="en-US" altLang="en-US"/>
              <a:t>Número de caracteres da string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x = 'ufsj';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console.log(x.length);   //resultado &gt; 4</a:t>
            </a:r>
            <a:endParaRPr lang="en-US" altLang="en-US"/>
          </a:p>
          <a:p>
            <a:r>
              <a:rPr lang="en-US" altLang="en-US"/>
              <a:t>Caractere dentro da string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x = 'ufsj';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console.log(x.charAt(2));   //resultado &gt; s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Strings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105515" cy="4351655"/>
          </a:xfrm>
        </p:spPr>
        <p:txBody>
          <a:bodyPr/>
          <a:p>
            <a:r>
              <a:rPr lang="en-US" altLang="en-US"/>
              <a:t>Valor tratado como uma variável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en-US" altLang="en-US" sz="2400"/>
              <a:t>console.log("hello".charAt(0));   //resultado &gt; h</a:t>
            </a:r>
            <a:endParaRPr lang="en-US" altLang="en-US" sz="2400"/>
          </a:p>
          <a:p>
            <a:r>
              <a:rPr lang="en-US" altLang="en-US"/>
              <a:t>Tudo maiúsculo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en-US" altLang="en-US" sz="2400"/>
              <a:t>console.log("hello".toUpperCase());   //resultado &gt; HELLO</a:t>
            </a:r>
            <a:endParaRPr lang="en-US" altLang="en-US"/>
          </a:p>
          <a:p>
            <a:r>
              <a:rPr lang="en-US" altLang="en-US"/>
              <a:t>Tudo minúsculo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r>
              <a:rPr lang="en-US" altLang="en-US" sz="2400"/>
              <a:t>console.log("hello".toLowerCase());   //resultado &gt; hello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Outros tipos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>
                <a:sym typeface="+mn-ea"/>
              </a:rPr>
              <a:t>undefined --&gt; variável cujo valor ainda não foi declarado (detalhes a seguir)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r>
              <a:rPr lang="en-US" altLang="en-US"/>
              <a:t>null --&gt; objeto que define vazio (variável com ausência de valor)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y = null;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console.log(y);   //resultado &gt; null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Operadores numéricos e condicionais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Operadores numéricos de JavaScript são +, -, *, / e % </a:t>
            </a:r>
            <a:r>
              <a:rPr lang="en-US" altLang="en-US"/>
              <a:t>, os mesmos de C e Java</a:t>
            </a:r>
            <a:endParaRPr lang="en-US" altLang="en-US"/>
          </a:p>
          <a:p>
            <a:pPr lvl="1"/>
            <a:r>
              <a:rPr lang="en-US" altLang="en-US"/>
              <a:t>+ --&gt; também utilizado para concatenação de string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x = "Ouro";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y = "Branco";</a:t>
            </a:r>
            <a:endParaRPr lang="en-US" altLang="en-US"/>
          </a:p>
          <a:p>
            <a:pPr marL="914400" lvl="2" indent="0">
              <a:buNone/>
            </a:pPr>
            <a:r>
              <a:rPr lang="en-US" altLang="en-US"/>
              <a:t>console.log(x+" "+y);</a:t>
            </a:r>
            <a:endParaRPr lang="en-US" altLang="en-US"/>
          </a:p>
          <a:p>
            <a:pPr lvl="1"/>
            <a:r>
              <a:rPr lang="en-US" altLang="en-US"/>
              <a:t>Tudo que é concatenado com string vira string</a:t>
            </a:r>
            <a:endParaRPr lang="en-US" altLang="en-US"/>
          </a:p>
          <a:p>
            <a:pPr lvl="1"/>
            <a:endParaRPr lang="en-US" altLang="en-US"/>
          </a:p>
          <a:p>
            <a:pPr lvl="0"/>
            <a:r>
              <a:rPr lang="en-US" altLang="en-US"/>
              <a:t>Operadores condicionais iguais ao C e Java: ==, !=, &lt;, &gt;, &lt;= e &gt;=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Comandos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If / else --&gt; iguais ao C</a:t>
            </a:r>
            <a:endParaRPr lang="en-US" altLang="en-US"/>
          </a:p>
          <a:p>
            <a:r>
              <a:rPr lang="en-US" altLang="en-US"/>
              <a:t>while / do-while --&gt; iguais ao C</a:t>
            </a:r>
            <a:endParaRPr lang="en-US" altLang="en-US"/>
          </a:p>
          <a:p>
            <a:r>
              <a:rPr lang="en-US" altLang="en-US"/>
              <a:t>for --&gt; igual ao C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for (var i = 0; i &lt; 5; i++) {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// Executará 5 vezes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Comandos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en-US" altLang="en-US">
                <a:sym typeface="+mn-ea"/>
              </a:rPr>
              <a:t>switch --&gt; permite averiguação de vários tipos de variáveis (C somente int e derivados)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457200" lvl="1" indent="0">
              <a:buNone/>
            </a:pPr>
            <a:r>
              <a:rPr lang="en-US"/>
              <a:t>action = "ufsj"</a:t>
            </a:r>
            <a:endParaRPr lang="en-US"/>
          </a:p>
          <a:p>
            <a:pPr marL="457200" lvl="1" indent="0">
              <a:buNone/>
            </a:pPr>
            <a:r>
              <a:rPr lang="en-US"/>
              <a:t>switch(action) {</a:t>
            </a:r>
            <a:endParaRPr lang="en-US"/>
          </a:p>
          <a:p>
            <a:pPr marL="457200" lvl="1" indent="0">
              <a:buNone/>
            </a:pPr>
            <a:r>
              <a:rPr lang="en-US"/>
              <a:t>    case 'rone':</a:t>
            </a:r>
            <a:endParaRPr lang="en-US"/>
          </a:p>
          <a:p>
            <a:pPr marL="457200" lvl="1" indent="0">
              <a:buNone/>
            </a:pPr>
            <a:r>
              <a:rPr lang="en-US"/>
              <a:t>        console.log("professor");</a:t>
            </a:r>
            <a:endParaRPr lang="en-US"/>
          </a:p>
          <a:p>
            <a:pPr marL="457200" lvl="1" indent="0">
              <a:buNone/>
            </a:pPr>
            <a:r>
              <a:rPr lang="en-US"/>
              <a:t>        break;</a:t>
            </a:r>
            <a:endParaRPr lang="en-US"/>
          </a:p>
          <a:p>
            <a:pPr marL="457200" lvl="1" indent="0">
              <a:buNone/>
            </a:pPr>
            <a:r>
              <a:rPr lang="en-US"/>
              <a:t>    case 'ufsj':</a:t>
            </a:r>
            <a:endParaRPr lang="en-US"/>
          </a:p>
          <a:p>
            <a:pPr marL="457200" lvl="1" indent="0">
              <a:buNone/>
            </a:pPr>
            <a:r>
              <a:rPr lang="en-US"/>
              <a:t>        console.log("Universidade");</a:t>
            </a:r>
            <a:endParaRPr lang="en-US"/>
          </a:p>
          <a:p>
            <a:pPr marL="457200" lvl="1" indent="0">
              <a:buNone/>
            </a:pPr>
            <a:r>
              <a:rPr lang="en-US"/>
              <a:t>        break;</a:t>
            </a:r>
            <a:endParaRPr lang="en-US"/>
          </a:p>
          <a:p>
            <a:pPr marL="457200" lvl="1" indent="0">
              <a:buNone/>
            </a:pPr>
            <a:r>
              <a:rPr lang="en-US"/>
              <a:t>    default:</a:t>
            </a:r>
            <a:endParaRPr lang="en-US"/>
          </a:p>
          <a:p>
            <a:pPr marL="457200" lvl="1" indent="0">
              <a:buNone/>
            </a:pPr>
            <a:r>
              <a:rPr lang="en-US"/>
              <a:t>        console.log("valor não reconhecido");</a:t>
            </a:r>
            <a:endParaRPr lang="en-US"/>
          </a:p>
          <a:p>
            <a:pPr marL="457200" lvl="1" indent="0">
              <a:buNone/>
            </a:pPr>
            <a:r>
              <a:rPr lang="en-US"/>
              <a:t>}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Operador Ternário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Escolhe entre dois valores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idade = 17;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var permitido = (idade &gt;= 18) ? "sim" : "não";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console.log(permitido);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pPr marL="0" indent="0">
              <a:buNone/>
            </a:pPr>
            <a:r>
              <a:rPr lang="en-US" altLang="en-US"/>
              <a:t>O valor de permitido é finido pelo resultado da expressão idade &gt;= 18</a:t>
            </a: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/>
              <a:t>Objetos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O</a:t>
            </a:r>
            <a:r>
              <a:rPr lang="en-US"/>
              <a:t>bjetos JavaScript são simplesmente coleções de pares nome-valor.</a:t>
            </a:r>
            <a:endParaRPr lang="en-US"/>
          </a:p>
          <a:p>
            <a:r>
              <a:rPr lang="en-US" altLang="en-US"/>
              <a:t>Equivalentes a HashMaps em Java e hash tables em C++</a:t>
            </a:r>
            <a:endParaRPr lang="en-US" altLang="en-US"/>
          </a:p>
          <a:p>
            <a:r>
              <a:rPr lang="en-US" altLang="en-US"/>
              <a:t>Declaração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var obj = new Object(); 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ou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var obj = {};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Objeto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r>
              <a:rPr lang="en-US" altLang="en-US">
                <a:sym typeface="+mn-ea"/>
              </a:rPr>
              <a:t>Acessando as propriedades de um objeto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	var obj = new Object(); // var obj = {};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	obj.nome = "Zé Mané";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	console.log(obj.nome);  // resultado: Zé Mané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Forma equivalente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	var obj = new Object(); // var obj = {};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	obj["nome"] = "Zé Mané";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r>
              <a:rPr lang="en-US" altLang="en-US">
                <a:sym typeface="+mn-ea"/>
              </a:rPr>
              <a:t>	console.log(obj["nome"]);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Obs: Não utilizar palavras reservadas como propriedades, 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>
                <a:sym typeface="+mn-ea"/>
              </a:rPr>
              <a:t>obj.for = “dado”; //Erro de sintaxe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>
                <a:sym typeface="+mn-ea"/>
              </a:rPr>
              <a:t>obj[“for”] = “dados” ; //ok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Introdução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Linguagem de script --&gt; não é compilada, é interpretada no cliente (normalmente o navegador)</a:t>
            </a:r>
            <a:endParaRPr lang="en-US" altLang="en-US"/>
          </a:p>
          <a:p>
            <a:r>
              <a:rPr lang="en-US" altLang="en-US"/>
              <a:t>Utilizaremos o Visual Studio Code para desenvolver e Node para interpretar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Objeto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 sz="2400"/>
              <a:t>Um objeto mais complexo pode ser criado no formato JSON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var obj = {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  nome: "martelo",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  tipo: "ferramenta",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  componentes: {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      principal: "cabeça",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      secundario: "cabo"}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};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console.log(obj.nome);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console.log(obj.componentes.principal); //propriedade encadeada</a:t>
            </a:r>
            <a:endParaRPr lang="en-US" alt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Vetores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Vetores são objetos, ex: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var v = new Array();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v[0]="ufsj";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v[1]="ufop";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v[2]="ufmg";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v[3]="ufv";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console.log(v.length); //resultado 4</a:t>
            </a:r>
            <a:endParaRPr lang="en-US" altLang="en-US"/>
          </a:p>
          <a:p>
            <a:r>
              <a:rPr lang="en-US" altLang="en-US"/>
              <a:t>Sintaxe semelhante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var v = ["ufjs", "ufop", "ufmg", "ufv"];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console.log(v.length); //resultado 4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Vetores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O tamanho de um vetor pode aumentar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var v = ["ufjs", "ufop", "ufmg", "ufv"];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v[100] = "uff";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console.log(v.length); //resultado 101</a:t>
            </a:r>
            <a:endParaRPr lang="en-US" altLang="en-US"/>
          </a:p>
          <a:p>
            <a:r>
              <a:rPr lang="en-US" altLang="en-US"/>
              <a:t>Obs</a:t>
            </a:r>
            <a:endParaRPr lang="en-US" altLang="en-US"/>
          </a:p>
          <a:p>
            <a:pPr marL="0" lvl="1" indent="0">
              <a:buNone/>
            </a:pPr>
            <a:r>
              <a:rPr lang="en-US" altLang="en-US">
                <a:sym typeface="+mn-ea"/>
              </a:rPr>
              <a:t>	console.log(v[10]); //resultado undefined</a:t>
            </a:r>
            <a:endParaRPr lang="en-US" altLang="en-US"/>
          </a:p>
          <a:p>
            <a:pPr lvl="0"/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Vetores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Acesso aos dados de um vetor com for, 3 exemplos</a:t>
            </a:r>
            <a:endParaRPr lang="en-US" altLang="en-US"/>
          </a:p>
          <a:p>
            <a:pPr lvl="1"/>
            <a:r>
              <a:rPr lang="en-US" altLang="en-US" sz="2400"/>
              <a:t>ex1: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for (var i = 0; i &lt; a.length; i++) {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  // Faça algo com a[i]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lvl="1"/>
            <a:r>
              <a:rPr lang="en-US" altLang="en-US"/>
              <a:t>ex2: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for (var i = 0, len = a.length; i &lt; len; i++) {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  // Faça algo com a[i]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lvl="1"/>
            <a:r>
              <a:rPr lang="en-US" altLang="en-US"/>
              <a:t>ex3: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for (var i = 0, item; item = a[i++];) {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  // Faça algo com item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}</a:t>
            </a: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Vetores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Acesso com for ... in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var v = ["ufjs", "ufop", "ufmg", "ufv"];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for(var i in v){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    console.log(i);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Funções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Função básica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function soma(x, y)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var total = x + y;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return total;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console.log(soma(2,3));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Funções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Função na sintaxa ES6 (atualização do JavaScript)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soma = (x, y) =&gt;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var total = x + y;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return total;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console.log(soma(2,3));</a:t>
            </a:r>
            <a:endParaRPr lang="en-US" altLang="en-US"/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Funções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/>
              <a:t>O número argumentos de uma função podem variar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function somar(){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s = 0;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for(var i=0, a=arguments.length; i&lt;a; i++){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s = s + arguments[i];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return s;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console.log(somar(1,2,3,4,5));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Funções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" altLang="en-US"/>
              <a:t>Outra forma de declara uma função com número variável de argumentos é utilizando ...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0" indent="0">
              <a:buNone/>
            </a:pPr>
            <a:r>
              <a:rPr lang="" altLang="en-US"/>
              <a:t>function indef(...r){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console.log(r.length);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indef(1,8,3,5); //resultado 4</a:t>
            </a:r>
            <a:endParaRPr lang="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Funções anônimas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" altLang="en-US"/>
              <a:t>São funções que não possuem um identificador</a:t>
            </a:r>
            <a:endParaRPr lang="" altLang="en-US"/>
          </a:p>
          <a:p>
            <a:r>
              <a:rPr lang="" altLang="en-US"/>
              <a:t>São associadas a variáveis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0" indent="0">
              <a:buNone/>
            </a:pPr>
            <a:r>
              <a:rPr lang="" altLang="en-US"/>
              <a:t>var x = function (){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console.log("Executou");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x();</a:t>
            </a:r>
            <a:endParaRPr lang="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/>
              <a:t>Iniciando JavaScript Visual Studio Code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No Visual Studio Code, clique em “Extensions” e digite “Live Server.</a:t>
            </a:r>
            <a:endParaRPr lang="en-US" altLang="en-US"/>
          </a:p>
          <a:p>
            <a:r>
              <a:rPr lang="en-US" altLang="en-US"/>
              <a:t>Instale o Live Server</a:t>
            </a:r>
            <a:endParaRPr lang="en-US" altLang="en-US"/>
          </a:p>
          <a:p>
            <a:r>
              <a:rPr lang="en-US" altLang="en-US"/>
              <a:t>Veja figura:</a:t>
            </a:r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2245" y="2558415"/>
            <a:ext cx="3818890" cy="3885565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2971800" y="4690110"/>
            <a:ext cx="16465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/>
              <a:t>Extentions</a:t>
            </a:r>
            <a:endParaRPr lang="en-US" altLang="en-US"/>
          </a:p>
        </p:txBody>
      </p:sp>
      <p:cxnSp>
        <p:nvCxnSpPr>
          <p:cNvPr id="6" name="Straight Arrow Connector 5"/>
          <p:cNvCxnSpPr>
            <a:stCxn id="5" idx="3"/>
          </p:cNvCxnSpPr>
          <p:nvPr/>
        </p:nvCxnSpPr>
        <p:spPr>
          <a:xfrm>
            <a:off x="4618355" y="4874260"/>
            <a:ext cx="2434590" cy="64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3134360" y="3803650"/>
            <a:ext cx="23628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en-US"/>
              <a:t>Digite Live Server</a:t>
            </a:r>
            <a:endParaRPr lang="en-US" altLang="en-US"/>
          </a:p>
        </p:txBody>
      </p:sp>
      <p:cxnSp>
        <p:nvCxnSpPr>
          <p:cNvPr id="8" name="Straight Arrow Connector 7"/>
          <p:cNvCxnSpPr>
            <a:stCxn id="7" idx="3"/>
          </p:cNvCxnSpPr>
          <p:nvPr/>
        </p:nvCxnSpPr>
        <p:spPr>
          <a:xfrm flipV="1">
            <a:off x="5497195" y="3921125"/>
            <a:ext cx="2182495" cy="666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Funções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" altLang="en-US"/>
              <a:t>As funções podem ser declaradas junto com o código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0" indent="0">
              <a:buNone/>
            </a:pPr>
            <a:r>
              <a:rPr lang="" altLang="en-US"/>
              <a:t>function primeira(){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console.log("ufsj");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primeira();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function segunda (){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console.log("universidade");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segunda(); 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//resultado: ufsj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               universidade</a:t>
            </a:r>
            <a:endParaRPr lang="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Objetos Personalizados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893435" cy="4793615"/>
          </a:xfrm>
        </p:spPr>
        <p:txBody>
          <a:bodyPr>
            <a:normAutofit fontScale="50000"/>
          </a:bodyPr>
          <a:p>
            <a:r>
              <a:rPr lang="en-US" altLang="en-US"/>
              <a:t>Funções são objetos que podem ser definidos por protótipos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criarPessoa = (primeiro, ultimo) =&gt; {</a:t>
            </a:r>
            <a:endParaRPr lang="en-US" altLang="en-US" b="1"/>
          </a:p>
          <a:p>
            <a:pPr marL="0" indent="0">
              <a:buNone/>
            </a:pPr>
            <a:r>
              <a:rPr lang="en-US" altLang="en-US"/>
              <a:t>    return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primeiro: primeiro,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ultimo: ultimo,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nomeCompleto: function(){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return this.primeiro+" "+this.ultimo;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},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invertido: function(){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return this.ultimo+","+this.primeiro;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p = criarPessoa("Rone", "Ilídio");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console.log(p.nomeCompleto());</a:t>
            </a:r>
            <a:endParaRPr lang="en-US" alt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177280" y="2175510"/>
            <a:ext cx="5893435" cy="448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5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b="1"/>
              <a:t>function criarPessoa (primeiro, ultimo)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return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primeiro: primeiro,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ultimo: ultimo,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nomeCompleto: function(){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return this.primeiro+" "+this.ultimo;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},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invertido: function(){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return this.ultimo+","+this.primeiro;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p = criarPessoa("Rone", "Ilídio");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console.log(p.nomeCompleto());</a:t>
            </a:r>
            <a:endParaRPr lang="en-US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" altLang="en-US">
                <a:sym typeface="+mn-ea"/>
              </a:rPr>
              <a:t>ES6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" altLang="en-US"/>
              <a:t>ES6, ECMAScript ou JavaScript6 define as mais novas modificações incorporadas ao JavaScript</a:t>
            </a:r>
            <a:endParaRPr lang="" altLang="en-US"/>
          </a:p>
          <a:p>
            <a:r>
              <a:rPr lang="" altLang="en-US"/>
              <a:t>As principais mudanças são</a:t>
            </a:r>
            <a:endParaRPr lang="" altLang="en-US"/>
          </a:p>
          <a:p>
            <a:pPr lvl="1"/>
            <a:r>
              <a:rPr lang="" altLang="en-US" sz="2400"/>
              <a:t>let</a:t>
            </a:r>
            <a:endParaRPr lang="" altLang="en-US" sz="2400"/>
          </a:p>
          <a:p>
            <a:pPr lvl="1"/>
            <a:r>
              <a:rPr lang="" altLang="en-US" sz="2400"/>
              <a:t>const</a:t>
            </a:r>
            <a:endParaRPr lang="" altLang="en-US" sz="2400"/>
          </a:p>
          <a:p>
            <a:pPr lvl="1"/>
            <a:r>
              <a:rPr lang="" altLang="en-US" sz="2400"/>
              <a:t>arrows functions</a:t>
            </a:r>
            <a:endParaRPr lang="" altLang="en-US" sz="2400"/>
          </a:p>
          <a:p>
            <a:pPr lvl="1"/>
            <a:r>
              <a:rPr lang="" altLang="en-US" sz="2400"/>
              <a:t>classes</a:t>
            </a:r>
            <a:endParaRPr lang="" altLang="en-US" sz="2400"/>
          </a:p>
          <a:p>
            <a:pPr lvl="1"/>
            <a:r>
              <a:rPr lang="" altLang="en-US" sz="2400"/>
              <a:t>default parameter values</a:t>
            </a:r>
            <a:endParaRPr lang="" altLang="en-US" sz="2400"/>
          </a:p>
          <a:p>
            <a:pPr lvl="1"/>
            <a:r>
              <a:rPr lang="" altLang="en-US" sz="2400"/>
              <a:t>Array.find()</a:t>
            </a:r>
            <a:endParaRPr lang="" altLang="en-US" sz="2400"/>
          </a:p>
          <a:p>
            <a:pPr lvl="1"/>
            <a:r>
              <a:rPr lang="" altLang="en-US" sz="2400"/>
              <a:t>Array.findIndex()</a:t>
            </a:r>
            <a:endParaRPr lang="" altLang="en-US" sz="2400"/>
          </a:p>
          <a:p>
            <a:pPr lvl="1"/>
            <a:r>
              <a:rPr lang="" altLang="en-US"/>
              <a:t>Exponentiation (**) </a:t>
            </a:r>
            <a:endParaRPr lang="" altLang="en-US"/>
          </a:p>
          <a:p>
            <a:endParaRPr lang="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let e const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0000"/>
          </a:bodyPr>
          <a:p>
            <a:r>
              <a:rPr lang="" altLang="en-US"/>
              <a:t>let permite a declaração de variável de escopo local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914400" lvl="2" indent="0">
              <a:buNone/>
            </a:pPr>
            <a:r>
              <a:rPr lang="" altLang="en-US"/>
              <a:t>var x = 10;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console.log(x); //10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{ 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  let x = 2;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  console.log(x); //2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 console.log(x); //10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r>
              <a:rPr lang="" altLang="en-US"/>
              <a:t>const : semelhante ao let, mas o valor da variável não pode mudar</a:t>
            </a:r>
            <a:endParaRPr lang="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Arrow Functions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/>
          </a:bodyPr>
          <a:p>
            <a:r>
              <a:rPr lang="" altLang="en-US"/>
              <a:t>Definição de funções sem a palavra function</a:t>
            </a:r>
            <a:endParaRPr lang="" altLang="en-US"/>
          </a:p>
          <a:p>
            <a:r>
              <a:rPr lang="" altLang="en-US"/>
              <a:t>Veja definições equivalentes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914400" lvl="2" indent="0">
              <a:buNone/>
            </a:pPr>
            <a:r>
              <a:rPr lang="" altLang="en-US"/>
              <a:t>// ES5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var x = function(x, y) {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   return x * y;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914400" lvl="2" indent="0">
              <a:buNone/>
            </a:pPr>
            <a:endParaRPr lang="" altLang="en-US"/>
          </a:p>
          <a:p>
            <a:pPr marL="914400" lvl="2" indent="0">
              <a:buNone/>
            </a:pPr>
            <a:r>
              <a:rPr lang="" altLang="en-US"/>
              <a:t>// ES6</a:t>
            </a:r>
            <a:endParaRPr lang="" altLang="en-US"/>
          </a:p>
          <a:p>
            <a:pPr marL="914400" lvl="2" indent="0">
              <a:buNone/>
            </a:pPr>
            <a:r>
              <a:rPr lang="" altLang="en-US"/>
              <a:t>const x = (x, y) =&gt; x * y;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>
              <a:buFont typeface="Arial" panose="02080604020202020204" pitchFamily="34" charset="0"/>
              <a:buChar char="•"/>
            </a:pPr>
            <a:r>
              <a:rPr lang="en-US" altLang="en-US">
                <a:sym typeface="+mn-ea"/>
              </a:rPr>
              <a:t>O comando return pode é opcional quando existe somente uma expressão</a:t>
            </a:r>
            <a:r>
              <a:rPr lang="" altLang="en-US">
                <a:sym typeface="+mn-ea"/>
              </a:rPr>
              <a:t>, como no exemplo acima</a:t>
            </a:r>
            <a:endParaRPr lang="en-US" altLang="en-US"/>
          </a:p>
          <a:p>
            <a:pPr>
              <a:buFont typeface="Arial" panose="02080604020202020204" pitchFamily="34" charset="0"/>
              <a:buChar char="•"/>
            </a:pPr>
            <a:endParaRPr lang="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Classes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r>
              <a:rPr lang="" altLang="en-US"/>
              <a:t>Um tipo de função que usa a palavra class ao invés de function</a:t>
            </a:r>
            <a:endParaRPr lang="" altLang="en-US"/>
          </a:p>
          <a:p>
            <a:r>
              <a:rPr lang="" altLang="en-US"/>
              <a:t>Precisa sempre de um construtor (método executado quando um objeto é criado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class Carro {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    constructor(n) {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      this.carname = n;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    }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mycar = new Carro("Ford");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console.log(mycar.carname);</a:t>
            </a:r>
            <a:endParaRPr lang="" altLang="en-US"/>
          </a:p>
          <a:p>
            <a:pPr marL="0" indent="0">
              <a:buNone/>
            </a:pPr>
            <a:endParaRPr lang="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Parâmetro default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" altLang="en-US"/>
              <a:t>Um parâmetro de uma função que não receber valor na chamada recebe um valor default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pPr marL="0" indent="0">
              <a:buNone/>
            </a:pPr>
            <a:r>
              <a:rPr lang="" altLang="en-US"/>
              <a:t>multiplica = (x, y=2) =&gt;{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 return x * y;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console.log(multiplica(10)) ; //resultado 20</a:t>
            </a:r>
            <a:endParaRPr lang="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Array.find()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" altLang="en-US"/>
              <a:t>Retorna o primeiro elemento que passa pela função teste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var vetor = [4, 9, 16, 25, 29];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var first = vetor.find(funcTeste);</a:t>
            </a:r>
            <a:endParaRPr lang="" altLang="en-US"/>
          </a:p>
          <a:p>
            <a:pPr marL="457200" lvl="1" indent="0">
              <a:buNone/>
            </a:pPr>
            <a:endParaRPr lang="" altLang="en-US"/>
          </a:p>
          <a:p>
            <a:pPr marL="457200" lvl="1" indent="0">
              <a:buNone/>
            </a:pPr>
            <a:r>
              <a:rPr lang="" altLang="en-US"/>
              <a:t>function funcTeste(value) {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  return value &gt; 18;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console.log(first); //resultado 25</a:t>
            </a:r>
            <a:endParaRPr lang="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Array.findIndex()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Retorna </a:t>
            </a:r>
            <a:r>
              <a:rPr lang="" altLang="en-US">
                <a:sym typeface="+mn-ea"/>
              </a:rPr>
              <a:t>o índice d</a:t>
            </a:r>
            <a:r>
              <a:rPr lang="en-US" altLang="en-US">
                <a:sym typeface="+mn-ea"/>
              </a:rPr>
              <a:t>o primeiro elemento que passa pela função teste</a:t>
            </a:r>
            <a:endParaRPr lang="en-US" altLang="en-US">
              <a:sym typeface="+mn-ea"/>
            </a:endParaRPr>
          </a:p>
          <a:p>
            <a:pPr marL="0" indent="0">
              <a:buNone/>
            </a:pPr>
            <a:endParaRPr lang="en-US" altLang="en-US"/>
          </a:p>
          <a:p>
            <a:pPr marL="457200" lvl="1" indent="0">
              <a:buNone/>
            </a:pPr>
            <a:r>
              <a:rPr lang="en-US"/>
              <a:t>var vetor = [4, 9, 16, 25, 29];</a:t>
            </a:r>
            <a:endParaRPr lang="en-US"/>
          </a:p>
          <a:p>
            <a:pPr marL="457200" lvl="1" indent="0">
              <a:buNone/>
            </a:pPr>
            <a:r>
              <a:rPr lang="en-US"/>
              <a:t>var first = vetor.findIndex(funcTeste);</a:t>
            </a:r>
            <a:endParaRPr lang="en-US"/>
          </a:p>
          <a:p>
            <a:pPr marL="457200" lvl="1" indent="0">
              <a:buNone/>
            </a:pPr>
            <a:endParaRPr lang="en-US"/>
          </a:p>
          <a:p>
            <a:pPr marL="457200" lvl="1" indent="0">
              <a:buNone/>
            </a:pPr>
            <a:r>
              <a:rPr lang="en-US"/>
              <a:t>function funcTeste(value) {</a:t>
            </a:r>
            <a:endParaRPr lang="en-US"/>
          </a:p>
          <a:p>
            <a:pPr marL="457200" lvl="1" indent="0">
              <a:buNone/>
            </a:pPr>
            <a:r>
              <a:rPr lang="en-US"/>
              <a:t>  return value &gt; 18;</a:t>
            </a:r>
            <a:endParaRPr lang="en-US"/>
          </a:p>
          <a:p>
            <a:pPr marL="457200" lvl="1" indent="0">
              <a:buNone/>
            </a:pPr>
            <a:r>
              <a:rPr lang="en-US"/>
              <a:t>}</a:t>
            </a:r>
            <a:endParaRPr lang="en-US"/>
          </a:p>
          <a:p>
            <a:pPr marL="457200" lvl="1" indent="0">
              <a:buNone/>
            </a:pPr>
            <a:r>
              <a:rPr lang="en-US"/>
              <a:t>console.log(first); //resultado: 3</a:t>
            </a:r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Propriedades e Métodos de Number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" altLang="en-US"/>
              <a:t>Propriedades com valores fixos</a:t>
            </a:r>
            <a:endParaRPr lang="" altLang="en-US"/>
          </a:p>
          <a:p>
            <a:pPr marL="0" indent="0">
              <a:buNone/>
            </a:pPr>
            <a:endParaRPr lang="" altLang="en-US"/>
          </a:p>
          <a:p>
            <a:r>
              <a:rPr lang="" altLang="en-US"/>
              <a:t>var x = Number.EPSILON;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 console.log(x);</a:t>
            </a:r>
            <a:endParaRPr lang="" altLang="en-US"/>
          </a:p>
          <a:p>
            <a:r>
              <a:rPr lang="" altLang="en-US"/>
              <a:t>var x = Number.MIN_SAFE_INTEGER;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console.log(x);</a:t>
            </a:r>
            <a:endParaRPr lang="" altLang="en-US"/>
          </a:p>
          <a:p>
            <a:r>
              <a:rPr lang="" altLang="en-US"/>
              <a:t>var x = Number.MAX_SAFE_INTEGER;</a:t>
            </a:r>
            <a:endParaRPr lang="" altLang="en-US"/>
          </a:p>
          <a:p>
            <a:pPr marL="0" indent="0">
              <a:buNone/>
            </a:pPr>
            <a:r>
              <a:rPr lang="" altLang="en-US"/>
              <a:t>  console.log(x);</a:t>
            </a:r>
            <a:endParaRPr lang="" altLang="en-US"/>
          </a:p>
          <a:p>
            <a:endParaRPr lang="" altLang="en-US"/>
          </a:p>
        </p:txBody>
      </p:sp>
      <p:sp>
        <p:nvSpPr>
          <p:cNvPr id="4" name="Text Box 3"/>
          <p:cNvSpPr txBox="1"/>
          <p:nvPr/>
        </p:nvSpPr>
        <p:spPr>
          <a:xfrm>
            <a:off x="8744585" y="3666490"/>
            <a:ext cx="329501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" altLang="en-US"/>
              <a:t>Resultado:</a:t>
            </a:r>
            <a:endParaRPr lang="" altLang="en-US"/>
          </a:p>
          <a:p>
            <a:endParaRPr lang="" altLang="en-US"/>
          </a:p>
          <a:p>
            <a:r>
              <a:rPr lang="" altLang="en-US"/>
              <a:t>2.220446049250313e-16</a:t>
            </a:r>
            <a:endParaRPr lang="" altLang="en-US"/>
          </a:p>
          <a:p>
            <a:r>
              <a:rPr lang="" altLang="en-US"/>
              <a:t>-9007199254740991</a:t>
            </a:r>
            <a:endParaRPr lang="" altLang="en-US"/>
          </a:p>
          <a:p>
            <a:r>
              <a:rPr lang="" altLang="en-US"/>
              <a:t>9007199254740991</a:t>
            </a:r>
            <a:endParaRPr lang="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Iniciando JavaScript Visual Studio Code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Crie um pasta chamada Basics</a:t>
            </a:r>
            <a:endParaRPr lang="en-US" altLang="en-US"/>
          </a:p>
          <a:p>
            <a:r>
              <a:rPr lang="en-US" altLang="en-US"/>
              <a:t>Clique em File/Open Folder</a:t>
            </a:r>
            <a:endParaRPr lang="en-US" altLang="en-US"/>
          </a:p>
          <a:p>
            <a:r>
              <a:rPr lang="en-US" altLang="en-US"/>
              <a:t>Escolha sua pasta</a:t>
            </a:r>
            <a:endParaRPr lang="en-US" altLang="en-US"/>
          </a:p>
          <a:p>
            <a:r>
              <a:rPr lang="en-US" altLang="en-US"/>
              <a:t>Crie um novo arquivo chamado HelloWorld.js</a:t>
            </a:r>
            <a:endParaRPr lang="en-US" altLang="en-US"/>
          </a:p>
          <a:p>
            <a:r>
              <a:rPr lang="en-US" altLang="en-US"/>
              <a:t>Digite de acordo com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a figura</a:t>
            </a:r>
            <a:endParaRPr lang="en-US" altLang="en-US"/>
          </a:p>
          <a:p>
            <a:r>
              <a:rPr lang="en-US" altLang="en-US"/>
              <a:t>Salve</a:t>
            </a:r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49900" y="3798570"/>
            <a:ext cx="6247765" cy="2875915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Propriedades e Métodos de Number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" altLang="en-US"/>
              <a:t>Operador ** para Potência</a:t>
            </a:r>
            <a:endParaRPr lang="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var x = 2 ** 3;</a:t>
            </a:r>
            <a:endParaRPr lang="en-US"/>
          </a:p>
          <a:p>
            <a:r>
              <a:rPr lang="en-US"/>
              <a:t>console.log(x);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Iniciando JavaScript Visual Studio Code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Clique em Terminal/New Terminal</a:t>
            </a:r>
            <a:endParaRPr lang="en-US" altLang="en-US"/>
          </a:p>
          <a:p>
            <a:r>
              <a:rPr lang="en-US" altLang="en-US"/>
              <a:t>No terminal, digite: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node HelloWorld.js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Veja o resultado</a:t>
            </a:r>
            <a:endParaRPr lang="en-US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2775" y="4575175"/>
            <a:ext cx="7883525" cy="171831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Visão Geral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0000"/>
          </a:bodyPr>
          <a:p>
            <a:r>
              <a:rPr lang="en-US" altLang="en-US">
                <a:sym typeface="+mn-ea"/>
              </a:rPr>
              <a:t>Sintaxe baseada no C</a:t>
            </a:r>
            <a:endParaRPr lang="en-US" altLang="en-US">
              <a:sym typeface="+mn-ea"/>
            </a:endParaRPr>
          </a:p>
          <a:p>
            <a:r>
              <a:rPr lang="en-US" altLang="en-US"/>
              <a:t>Orientada a objetos:</a:t>
            </a:r>
            <a:endParaRPr lang="en-US" altLang="en-US"/>
          </a:p>
          <a:p>
            <a:r>
              <a:rPr lang="en-US" altLang="en-US"/>
              <a:t>Não possui classes --&gt; criação de protótipos</a:t>
            </a:r>
            <a:endParaRPr lang="en-US" altLang="en-US"/>
          </a:p>
          <a:p>
            <a:r>
              <a:rPr lang="en-US" altLang="en-US"/>
              <a:t>Funções são objetos --&gt; Funções podem ser passadas como parâmetros</a:t>
            </a:r>
            <a:endParaRPr lang="en-US" altLang="en-US"/>
          </a:p>
          <a:p>
            <a:pPr lvl="0"/>
            <a:r>
              <a:rPr lang="en-US" altLang="en-US"/>
              <a:t>Tipos</a:t>
            </a:r>
            <a:endParaRPr lang="en-US" altLang="en-US"/>
          </a:p>
          <a:p>
            <a:pPr lvl="1"/>
            <a:r>
              <a:rPr lang="en-US" altLang="en-US"/>
              <a:t>números (numbers)</a:t>
            </a:r>
            <a:endParaRPr lang="en-US" altLang="en-US"/>
          </a:p>
          <a:p>
            <a:pPr lvl="1"/>
            <a:r>
              <a:rPr lang="en-US" altLang="en-US"/>
              <a:t>strings (strings)</a:t>
            </a:r>
            <a:endParaRPr lang="en-US" altLang="en-US"/>
          </a:p>
          <a:p>
            <a:pPr lvl="1"/>
            <a:r>
              <a:rPr lang="en-US" altLang="en-US"/>
              <a:t>booleanos (booleans)</a:t>
            </a:r>
            <a:endParaRPr lang="en-US" altLang="en-US"/>
          </a:p>
          <a:p>
            <a:pPr lvl="1"/>
            <a:r>
              <a:rPr lang="en-US" altLang="en-US"/>
              <a:t>objetos (objects)</a:t>
            </a:r>
            <a:endParaRPr lang="en-US" altLang="en-US"/>
          </a:p>
          <a:p>
            <a:pPr lvl="1"/>
            <a:r>
              <a:rPr lang="en-US" altLang="en-US"/>
              <a:t>funções (functions)</a:t>
            </a:r>
            <a:endParaRPr lang="en-US" altLang="en-US"/>
          </a:p>
          <a:p>
            <a:pPr lvl="1"/>
            <a:r>
              <a:rPr lang="en-US" altLang="en-US"/>
              <a:t>vetores (arrays)</a:t>
            </a:r>
            <a:endParaRPr lang="en-US" altLang="en-US"/>
          </a:p>
          <a:p>
            <a:pPr lvl="1"/>
            <a:r>
              <a:rPr lang="en-US" altLang="en-US"/>
              <a:t>datas (dates)</a:t>
            </a:r>
            <a:endParaRPr lang="en-US" altLang="en-US"/>
          </a:p>
          <a:p>
            <a:pPr lvl="1"/>
            <a:r>
              <a:rPr lang="en-US" altLang="en-US"/>
              <a:t>expressoes regulares (regexp)</a:t>
            </a:r>
            <a:endParaRPr lang="en-US" altLang="en-US"/>
          </a:p>
          <a:p>
            <a:pPr lvl="1"/>
            <a:r>
              <a:rPr lang="en-US" altLang="en-US"/>
              <a:t>nulo (null)</a:t>
            </a:r>
            <a:endParaRPr lang="en-US" altLang="en-US"/>
          </a:p>
          <a:p>
            <a:pPr lvl="1"/>
            <a:r>
              <a:rPr lang="en-US" altLang="en-US"/>
              <a:t>indefinido (undefined)</a:t>
            </a:r>
            <a:endParaRPr lang="en-US" altLang="en-US"/>
          </a:p>
          <a:p>
            <a:pPr lvl="0"/>
            <a:r>
              <a:rPr lang="en-US" altLang="en-US"/>
              <a:t>Obs: array e data são objetos</a:t>
            </a:r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Variáveis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Utiliza-se a palavra reservada var (opcional)</a:t>
            </a:r>
            <a:endParaRPr lang="en-US" altLang="en-US"/>
          </a:p>
          <a:p>
            <a:r>
              <a:rPr lang="en-US" altLang="en-US"/>
              <a:t>O tipo não precisa ser colocado</a:t>
            </a:r>
            <a:endParaRPr lang="en-US" altLang="en-US"/>
          </a:p>
          <a:p>
            <a:r>
              <a:rPr lang="en-US" altLang="en-US"/>
              <a:t>Ex: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var nome = "Rone";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console.log("Meu nome é " + nome);</a:t>
            </a:r>
            <a:endParaRPr lang="en-US" altLang="en-US"/>
          </a:p>
          <a:p>
            <a:r>
              <a:rPr lang="en-US" altLang="en-US"/>
              <a:t>ou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nome = "Rone";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	console.log("Meu nome é " + nome);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Variáveis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1365"/>
            <a:ext cx="10515600" cy="4351338"/>
          </a:xfrm>
        </p:spPr>
        <p:txBody>
          <a:bodyPr>
            <a:normAutofit lnSpcReduction="10000"/>
          </a:bodyPr>
          <a:p>
            <a:r>
              <a:rPr lang="" altLang="en-US"/>
              <a:t>A variável criada sem var é global ao código, com o var é local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//Funciona 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function primeira(){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    n = "ufsj";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}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primeira();</a:t>
            </a:r>
            <a:endParaRPr lang="" altLang="en-US"/>
          </a:p>
          <a:p>
            <a:pPr marL="457200" lvl="1" indent="0">
              <a:buNone/>
            </a:pPr>
            <a:r>
              <a:rPr lang="" altLang="en-US"/>
              <a:t>console.log(n);</a:t>
            </a:r>
            <a:endParaRPr lang="" altLang="en-US"/>
          </a:p>
          <a:p>
            <a:pPr marL="457200" lvl="1" indent="0">
              <a:buNone/>
            </a:pPr>
            <a:endParaRPr lang="" altLang="en-US"/>
          </a:p>
          <a:p>
            <a:pPr marL="457200" lvl="1" indent="0">
              <a:buNone/>
            </a:pPr>
            <a:endParaRPr lang="" altLang="en-US"/>
          </a:p>
          <a:p>
            <a:pPr marL="457200" lvl="1" indent="0">
              <a:buNone/>
            </a:pPr>
            <a:r>
              <a:rPr lang="" altLang="en-US"/>
              <a:t>Obs: Se a função primeira() não for chamada, n não é criada</a:t>
            </a:r>
            <a:endParaRPr lang="" alt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557645" y="2722880"/>
            <a:ext cx="5031105" cy="326644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" altLang="en-US" sz="2400"/>
              <a:t>//Erro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function primeira(){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    </a:t>
            </a:r>
            <a:r>
              <a:rPr lang="" altLang="en-US" sz="2400"/>
              <a:t>var </a:t>
            </a:r>
            <a:r>
              <a:rPr lang="en-US" altLang="en-US" sz="2400"/>
              <a:t>n = "ufsj";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}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primeira();</a:t>
            </a:r>
            <a:endParaRPr lang="en-US" altLang="en-US" sz="2400"/>
          </a:p>
          <a:p>
            <a:pPr marL="0" indent="0">
              <a:buNone/>
            </a:pPr>
            <a:r>
              <a:rPr lang="en-US" altLang="en-US" sz="2400"/>
              <a:t>console.log(n);</a:t>
            </a:r>
            <a:endParaRPr lang="en-US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Números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0000"/>
          </a:bodyPr>
          <a:p>
            <a:r>
              <a:rPr lang="en-US" altLang="en-US"/>
              <a:t>Double ou Int</a:t>
            </a:r>
            <a:endParaRPr lang="en-US" altLang="en-US"/>
          </a:p>
          <a:p>
            <a:r>
              <a:rPr lang="en-US" altLang="en-US"/>
              <a:t>Conversão de string para inteiro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x = parseInt("123", 10)</a:t>
            </a:r>
            <a:endParaRPr lang="en-US" altLang="en-US"/>
          </a:p>
          <a:p>
            <a:pPr marL="457200" lvl="1" indent="0">
              <a:buNone/>
            </a:pPr>
            <a:r>
              <a:rPr lang="en-US" altLang="en-US"/>
              <a:t>console.log(x);     // resultado&gt; 123</a:t>
            </a:r>
            <a:endParaRPr lang="en-US" altLang="en-US"/>
          </a:p>
          <a:p>
            <a:r>
              <a:rPr lang="en-US" altLang="en-US"/>
              <a:t>Parâmetros de parseInt</a:t>
            </a:r>
            <a:endParaRPr lang="en-US" altLang="en-US"/>
          </a:p>
          <a:p>
            <a:pPr lvl="1"/>
            <a:r>
              <a:rPr lang="en-US" altLang="en-US" sz="2400"/>
              <a:t>Primeiro: string contendo um valor</a:t>
            </a:r>
            <a:endParaRPr lang="en-US" altLang="en-US" sz="2400"/>
          </a:p>
          <a:p>
            <a:pPr lvl="1"/>
            <a:r>
              <a:rPr lang="en-US" altLang="en-US" sz="2400"/>
              <a:t>Segundo: base (no caso base 10)</a:t>
            </a:r>
            <a:endParaRPr lang="en-US" altLang="en-US" sz="2400"/>
          </a:p>
          <a:p>
            <a:pPr lvl="0"/>
            <a:r>
              <a:rPr lang="en-US" altLang="en-US" sz="2800"/>
              <a:t>Convertendo binário para inteiro</a:t>
            </a:r>
            <a:endParaRPr lang="en-US" altLang="en-US" sz="2800"/>
          </a:p>
          <a:p>
            <a:pPr marL="0" lvl="0" indent="0">
              <a:buNone/>
            </a:pPr>
            <a:r>
              <a:rPr lang="en-US" altLang="en-US"/>
              <a:t>	</a:t>
            </a:r>
            <a:r>
              <a:rPr lang="en-US" altLang="en-US" sz="2400"/>
              <a:t>x = parseInt("111", 2)</a:t>
            </a:r>
            <a:endParaRPr lang="en-US" altLang="en-US" sz="2400"/>
          </a:p>
          <a:p>
            <a:pPr marL="0" lvl="0" indent="0">
              <a:buNone/>
            </a:pPr>
            <a:r>
              <a:rPr lang="en-US" altLang="en-US" sz="2400"/>
              <a:t>	console.log(x);   //resultado &gt; 7</a:t>
            </a:r>
            <a:endParaRPr lang="en-US" altLang="en-US" sz="2400"/>
          </a:p>
          <a:p>
            <a:r>
              <a:rPr lang="en-US" altLang="en-US" sz="2800">
                <a:sym typeface="+mn-ea"/>
              </a:rPr>
              <a:t>Quando ná é possível fazer uma conversão</a:t>
            </a:r>
            <a:endParaRPr lang="en-US" altLang="en-US" sz="2800"/>
          </a:p>
          <a:p>
            <a:pPr marL="457200" lvl="1" indent="0">
              <a:buNone/>
            </a:pPr>
            <a:r>
              <a:rPr lang="en-US" altLang="en-US" sz="2800">
                <a:sym typeface="+mn-ea"/>
              </a:rPr>
              <a:t>x = parseInt("hello", 10)</a:t>
            </a:r>
            <a:endParaRPr lang="en-US" altLang="en-US" sz="2800"/>
          </a:p>
          <a:p>
            <a:pPr marL="457200" lvl="1" indent="0">
              <a:buNone/>
            </a:pPr>
            <a:r>
              <a:rPr lang="en-US" altLang="en-US" sz="2800">
                <a:sym typeface="+mn-ea"/>
              </a:rPr>
              <a:t>console.log(x);   //resultado &gt; NAN</a:t>
            </a:r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9134</Words>
  <Application>WPS Presentation</Application>
  <PresentationFormat>Widescreen</PresentationFormat>
  <Paragraphs>510</Paragraphs>
  <Slides>41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55" baseType="lpstr">
      <vt:lpstr>Arial</vt:lpstr>
      <vt:lpstr>SimSun</vt:lpstr>
      <vt:lpstr>Wingdings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Abyssinica SIL</vt:lpstr>
      <vt:lpstr>OpenSymbol</vt:lpstr>
      <vt:lpstr>Gubbi</vt:lpstr>
      <vt:lpstr>Office Theme</vt:lpstr>
      <vt:lpstr>Java Script</vt:lpstr>
      <vt:lpstr>Introdução</vt:lpstr>
      <vt:lpstr>Iniciando JavaScript Visual Studio Code</vt:lpstr>
      <vt:lpstr>Iniciando JavaScript Visual Studio Code</vt:lpstr>
      <vt:lpstr>Iniciando JavaScript Visual Studio Code</vt:lpstr>
      <vt:lpstr>Visão Geral</vt:lpstr>
      <vt:lpstr>Variáveis</vt:lpstr>
      <vt:lpstr>Variáveis</vt:lpstr>
      <vt:lpstr>Números</vt:lpstr>
      <vt:lpstr>Números</vt:lpstr>
      <vt:lpstr>Strings</vt:lpstr>
      <vt:lpstr>Strings</vt:lpstr>
      <vt:lpstr>Outros tipos</vt:lpstr>
      <vt:lpstr>Operadores numéricos e condicionais</vt:lpstr>
      <vt:lpstr>Comandos</vt:lpstr>
      <vt:lpstr>Comandos</vt:lpstr>
      <vt:lpstr>Operador Ternário</vt:lpstr>
      <vt:lpstr>Objetos</vt:lpstr>
      <vt:lpstr>Objeto</vt:lpstr>
      <vt:lpstr>Objeto</vt:lpstr>
      <vt:lpstr>Vetores</vt:lpstr>
      <vt:lpstr>Vetores</vt:lpstr>
      <vt:lpstr>Vetores</vt:lpstr>
      <vt:lpstr>Vetores</vt:lpstr>
      <vt:lpstr>Funções</vt:lpstr>
      <vt:lpstr>Funções</vt:lpstr>
      <vt:lpstr>Funções</vt:lpstr>
      <vt:lpstr>PowerPoint 演示文稿</vt:lpstr>
      <vt:lpstr>PowerPoint 演示文稿</vt:lpstr>
      <vt:lpstr>PowerPoint 演示文稿</vt:lpstr>
      <vt:lpstr>Objetos Personalizados</vt:lpstr>
      <vt:lpstr>Objetos Personalizados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rone</dc:creator>
  <cp:lastModifiedBy>rone</cp:lastModifiedBy>
  <cp:revision>62</cp:revision>
  <dcterms:created xsi:type="dcterms:W3CDTF">2019-08-13T23:16:22Z</dcterms:created>
  <dcterms:modified xsi:type="dcterms:W3CDTF">2019-08-13T23:16:22Z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