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4" r:id="rId3"/>
    <p:sldId id="305" r:id="rId4"/>
    <p:sldId id="306" r:id="rId5"/>
    <p:sldId id="307" r:id="rId6"/>
    <p:sldId id="310" r:id="rId7"/>
    <p:sldId id="319" r:id="rId8"/>
    <p:sldId id="308" r:id="rId9"/>
    <p:sldId id="309" r:id="rId10"/>
    <p:sldId id="311" r:id="rId11"/>
    <p:sldId id="312" r:id="rId12"/>
    <p:sldId id="313" r:id="rId13"/>
    <p:sldId id="314" r:id="rId14"/>
    <p:sldId id="315" r:id="rId15"/>
    <p:sldId id="320" r:id="rId16"/>
    <p:sldId id="316" r:id="rId17"/>
    <p:sldId id="317" r:id="rId18"/>
    <p:sldId id="318" r:id="rId19"/>
    <p:sldId id="321" r:id="rId20"/>
    <p:sldId id="322" r:id="rId21"/>
    <p:sldId id="329" r:id="rId22"/>
    <p:sldId id="330" r:id="rId23"/>
    <p:sldId id="328" r:id="rId24"/>
    <p:sldId id="332" r:id="rId25"/>
    <p:sldId id="323" r:id="rId26"/>
    <p:sldId id="327" r:id="rId27"/>
    <p:sldId id="333" r:id="rId28"/>
    <p:sldId id="334" r:id="rId29"/>
    <p:sldId id="335" r:id="rId30"/>
    <p:sldId id="336" r:id="rId31"/>
    <p:sldId id="337" r:id="rId32"/>
    <p:sldId id="338" r:id="rId33"/>
    <p:sldId id="339" r:id="rId34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792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1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29216-6730-4842-A61C-DEBA5D18DA4A}" type="datetimeFigureOut">
              <a:rPr lang="pt-BR" smtClean="0"/>
              <a:pPr/>
              <a:t>20/09/2022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20848-7798-4991-936E-E04CEA032C3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612239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Realidade Aumenta</a:t>
            </a:r>
            <a:br>
              <a:rPr lang="pt-BR" dirty="0" smtClean="0"/>
            </a:br>
            <a:r>
              <a:rPr lang="pt-BR" dirty="0" smtClean="0"/>
              <a:t>Scripts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0166" y="4143386"/>
            <a:ext cx="6400800" cy="714380"/>
          </a:xfrm>
        </p:spPr>
        <p:txBody>
          <a:bodyPr/>
          <a:lstStyle/>
          <a:p>
            <a:r>
              <a:rPr lang="pt-BR" dirty="0" smtClean="0"/>
              <a:t>Prof. Rone Ilídio da Silva</a:t>
            </a:r>
            <a:endParaRPr lang="pt-BR" dirty="0"/>
          </a:p>
        </p:txBody>
      </p:sp>
      <p:sp>
        <p:nvSpPr>
          <p:cNvPr id="48130" name="AutoShape 2" descr="Guidelines for Using Unity Trademarks - Uni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14296"/>
            <a:ext cx="36195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1571604" cy="157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Inteiros</a:t>
            </a:r>
            <a:endParaRPr lang="pt-BR" dirty="0"/>
          </a:p>
        </p:txBody>
      </p:sp>
      <p:graphicFrame>
        <p:nvGraphicFramePr>
          <p:cNvPr id="4" name="Group 3"/>
          <p:cNvGraphicFramePr>
            <a:graphicFrameLocks/>
          </p:cNvGraphicFramePr>
          <p:nvPr/>
        </p:nvGraphicFramePr>
        <p:xfrm>
          <a:off x="571472" y="1357304"/>
          <a:ext cx="8072462" cy="3352800"/>
        </p:xfrm>
        <a:graphic>
          <a:graphicData uri="http://schemas.openxmlformats.org/drawingml/2006/table">
            <a:tbl>
              <a:tblPr/>
              <a:tblGrid>
                <a:gridCol w="875919"/>
                <a:gridCol w="1597674"/>
                <a:gridCol w="5598869"/>
              </a:tblGrid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  <a:r>
                        <a:rPr kumimoji="0" lang="pt-B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pt-B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Size (in bits) 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Range </a:t>
                      </a:r>
                      <a:endParaRPr kumimoji="0" lang="pt-B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sbyte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-128 to 127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3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byte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to 255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short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-32768 to 32767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ushort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to 65535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-2147483648 to 2147483647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uint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to 4294967295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73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long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-9223372036854775808 to 9223372036854775807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ulong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to 18446744073709551615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char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 to 65535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Ponto Flutuante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t-BR" dirty="0"/>
          </a:p>
        </p:txBody>
      </p:sp>
      <p:graphicFrame>
        <p:nvGraphicFramePr>
          <p:cNvPr id="4" name="Group 3"/>
          <p:cNvGraphicFramePr>
            <a:graphicFrameLocks/>
          </p:cNvGraphicFramePr>
          <p:nvPr/>
        </p:nvGraphicFramePr>
        <p:xfrm>
          <a:off x="539750" y="2122495"/>
          <a:ext cx="8207375" cy="1735139"/>
        </p:xfrm>
        <a:graphic>
          <a:graphicData uri="http://schemas.openxmlformats.org/drawingml/2006/table">
            <a:tbl>
              <a:tblPr/>
              <a:tblGrid>
                <a:gridCol w="1085850"/>
                <a:gridCol w="1657350"/>
                <a:gridCol w="2527300"/>
                <a:gridCol w="2936875"/>
              </a:tblGrid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  <a:r>
                        <a:rPr kumimoji="0" 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pt-B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Size (in bits)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precision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Range </a:t>
                      </a:r>
                      <a:endParaRPr kumimoji="0" lang="pt-B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float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32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 digits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1.5 x 10</a:t>
                      </a:r>
                      <a:r>
                        <a:rPr kumimoji="0" lang="pt-BR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-45</a:t>
                      </a: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to 3.4 x 10</a:t>
                      </a:r>
                      <a:r>
                        <a:rPr kumimoji="0" lang="pt-BR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double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64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15-16 digits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5.0 x 10</a:t>
                      </a:r>
                      <a:r>
                        <a:rPr kumimoji="0" lang="pt-BR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-324</a:t>
                      </a: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to 1.7 x 10</a:t>
                      </a:r>
                      <a:r>
                        <a:rPr kumimoji="0" lang="pt-BR" sz="2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308</a:t>
                      </a: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decimal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128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28-29 decimal places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1.0 x 10</a:t>
                      </a:r>
                      <a:r>
                        <a:rPr kumimoji="0" lang="pt-BR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-28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to 7.9 x 10</a:t>
                      </a:r>
                      <a:r>
                        <a:rPr kumimoji="0" lang="pt-BR" sz="20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28</a:t>
                      </a:r>
                      <a:r>
                        <a:rPr kumimoji="0" lang="pt-B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 decimal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É um </a:t>
            </a:r>
            <a:r>
              <a:rPr lang="pt-BR" dirty="0" err="1" smtClean="0"/>
              <a:t>float</a:t>
            </a:r>
            <a:r>
              <a:rPr lang="pt-BR" dirty="0" smtClean="0"/>
              <a:t> com menor </a:t>
            </a:r>
            <a:r>
              <a:rPr lang="pt-BR" i="1" dirty="0" smtClean="0"/>
              <a:t>range</a:t>
            </a:r>
            <a:r>
              <a:rPr lang="pt-BR" dirty="0" smtClean="0"/>
              <a:t> e maior precisão.</a:t>
            </a:r>
          </a:p>
          <a:p>
            <a:r>
              <a:rPr lang="pt-BR" dirty="0" smtClean="0"/>
              <a:t>Utilizado sempre o sufixo m ou M</a:t>
            </a:r>
          </a:p>
          <a:p>
            <a:r>
              <a:rPr lang="pt-BR" dirty="0" smtClean="0"/>
              <a:t>Exemplo (escreva o código dentro do método Start()):</a:t>
            </a:r>
          </a:p>
          <a:p>
            <a:pPr>
              <a:buFontTx/>
              <a:buNone/>
            </a:pPr>
            <a:endParaRPr lang="pt-BR" dirty="0" smtClean="0"/>
          </a:p>
          <a:p>
            <a:pPr>
              <a:buFontTx/>
              <a:buNone/>
            </a:pPr>
            <a:r>
              <a:rPr lang="pt-BR" dirty="0" smtClean="0"/>
              <a:t>	</a:t>
            </a:r>
            <a:r>
              <a:rPr lang="pt-BR" noProof="1" smtClean="0"/>
              <a:t>decimal d = 3.55M;</a:t>
            </a:r>
            <a:r>
              <a:rPr lang="pt-BR" dirty="0" smtClean="0"/>
              <a:t>//ou 3.55m</a:t>
            </a:r>
            <a:endParaRPr lang="pt-BR" noProof="1" smtClean="0"/>
          </a:p>
          <a:p>
            <a:pPr>
              <a:buFontTx/>
              <a:buNone/>
            </a:pPr>
            <a:r>
              <a:rPr lang="pt-BR" dirty="0" smtClean="0"/>
              <a:t>	</a:t>
            </a:r>
            <a:r>
              <a:rPr lang="pt-BR" noProof="1" smtClean="0"/>
              <a:t>double x =  (double) </a:t>
            </a:r>
            <a:r>
              <a:rPr lang="pt-BR" noProof="1" smtClean="0"/>
              <a:t>10d</a:t>
            </a:r>
            <a:r>
              <a:rPr lang="pt-BR" noProof="1" smtClean="0"/>
              <a:t>;</a:t>
            </a:r>
          </a:p>
          <a:p>
            <a:pPr>
              <a:buFontTx/>
              <a:buNone/>
            </a:pPr>
            <a:r>
              <a:rPr lang="pt-BR" noProof="1" smtClean="0"/>
              <a:t>	</a:t>
            </a:r>
            <a:r>
              <a:rPr lang="pt-BR" dirty="0" err="1" smtClean="0"/>
              <a:t>print</a:t>
            </a:r>
            <a:r>
              <a:rPr lang="pt-BR" dirty="0" smtClean="0"/>
              <a:t>("Valor de x: "+x);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 string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Conjunto de caracteres como em qualquer linguagem</a:t>
            </a:r>
          </a:p>
          <a:p>
            <a:r>
              <a:rPr lang="pt-BR" dirty="0" smtClean="0"/>
              <a:t>Nome do tipo em minúsculo</a:t>
            </a:r>
          </a:p>
          <a:p>
            <a:r>
              <a:rPr lang="pt-BR" dirty="0" smtClean="0"/>
              <a:t>Utiliza aspas duplas “”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Operadores</a:t>
            </a:r>
            <a:endParaRPr lang="pt-BR" dirty="0"/>
          </a:p>
        </p:txBody>
      </p:sp>
      <p:graphicFrame>
        <p:nvGraphicFramePr>
          <p:cNvPr id="4" name="Group 300"/>
          <p:cNvGraphicFramePr>
            <a:graphicFrameLocks/>
          </p:cNvGraphicFramePr>
          <p:nvPr/>
        </p:nvGraphicFramePr>
        <p:xfrm>
          <a:off x="1752610" y="1142990"/>
          <a:ext cx="5676910" cy="3960504"/>
        </p:xfrm>
        <a:graphic>
          <a:graphicData uri="http://schemas.openxmlformats.org/drawingml/2006/table">
            <a:tbl>
              <a:tblPr/>
              <a:tblGrid>
                <a:gridCol w="2918762"/>
                <a:gridCol w="2758148"/>
              </a:tblGrid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Categoria</a:t>
                      </a:r>
                      <a:r>
                        <a:rPr kumimoji="0" lang="en-US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(by precedence) 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Operadores</a:t>
                      </a:r>
                      <a:endParaRPr kumimoji="0" lang="en-US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Unary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  -  !  ~  ++x  --x  (T)x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Multiplicative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  /  %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Additive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  -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Shift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&lt;&lt;  &gt;&gt;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Relational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&lt;  &gt;  &lt;=  &gt;=  is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Equality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==  !=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Logical AND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&amp;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Logical XOR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^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Logical OR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|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Conditional AND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&amp;&amp;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0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Conditional OR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|| 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71684"/>
            <a:ext cx="8229600" cy="857250"/>
          </a:xfrm>
        </p:spPr>
        <p:txBody>
          <a:bodyPr/>
          <a:lstStyle/>
          <a:p>
            <a:r>
              <a:rPr lang="pt-BR" dirty="0" smtClean="0"/>
              <a:t>Comandos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Comandos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I</a:t>
            </a:r>
            <a:r>
              <a:rPr lang="pt-BR" sz="2800" dirty="0" smtClean="0"/>
              <a:t>dênticos ao Java/C:</a:t>
            </a:r>
          </a:p>
          <a:p>
            <a:pPr lvl="1"/>
            <a:r>
              <a:rPr lang="pt-BR" sz="2400" dirty="0" err="1" smtClean="0"/>
              <a:t>if</a:t>
            </a:r>
            <a:r>
              <a:rPr lang="pt-BR" sz="2400" dirty="0" smtClean="0"/>
              <a:t>/</a:t>
            </a:r>
            <a:r>
              <a:rPr lang="pt-BR" sz="2400" dirty="0" err="1" smtClean="0"/>
              <a:t>else</a:t>
            </a:r>
            <a:endParaRPr lang="pt-BR" sz="2400" dirty="0" smtClean="0"/>
          </a:p>
          <a:p>
            <a:pPr lvl="1"/>
            <a:r>
              <a:rPr lang="pt-BR" sz="2400" dirty="0" smtClean="0"/>
              <a:t>for</a:t>
            </a:r>
          </a:p>
          <a:p>
            <a:pPr lvl="1"/>
            <a:r>
              <a:rPr lang="pt-BR" sz="2400" dirty="0" err="1" smtClean="0"/>
              <a:t>while</a:t>
            </a:r>
            <a:endParaRPr lang="pt-BR" sz="2400" dirty="0" smtClean="0"/>
          </a:p>
          <a:p>
            <a:pPr lvl="1"/>
            <a:r>
              <a:rPr lang="pt-BR" sz="2400" dirty="0" smtClean="0"/>
              <a:t>do/</a:t>
            </a:r>
            <a:r>
              <a:rPr lang="pt-BR" sz="2400" dirty="0" err="1" smtClean="0"/>
              <a:t>while</a:t>
            </a:r>
            <a:endParaRPr lang="pt-BR" sz="2400" dirty="0" smtClean="0"/>
          </a:p>
          <a:p>
            <a:pPr lvl="1"/>
            <a:r>
              <a:rPr lang="pt-BR" sz="2400" dirty="0" smtClean="0"/>
              <a:t>switch</a:t>
            </a:r>
          </a:p>
          <a:p>
            <a:pPr lvl="1"/>
            <a:r>
              <a:rPr lang="pt-BR" sz="2400" dirty="0" err="1" smtClean="0"/>
              <a:t>break</a:t>
            </a:r>
            <a:endParaRPr lang="pt-BR" sz="2400" dirty="0" smtClean="0"/>
          </a:p>
          <a:p>
            <a:pPr lvl="1"/>
            <a:r>
              <a:rPr lang="pt-BR" sz="2400" dirty="0" smtClean="0"/>
              <a:t>continue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Camando</a:t>
            </a:r>
            <a:r>
              <a:rPr lang="pt-BR" dirty="0" smtClean="0"/>
              <a:t> </a:t>
            </a:r>
            <a:r>
              <a:rPr lang="pt-BR" dirty="0" err="1" smtClean="0"/>
              <a:t>foreach</a:t>
            </a:r>
            <a:endParaRPr lang="pt-BR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Exemplo: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        string [] nomes = {"Ana", "Maria", "José"};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foreach</a:t>
            </a:r>
            <a:r>
              <a:rPr lang="pt-BR" dirty="0" smtClean="0"/>
              <a:t> (string n in nomes){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print</a:t>
            </a:r>
            <a:r>
              <a:rPr lang="pt-BR" dirty="0" smtClean="0"/>
              <a:t>(n);  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43122"/>
            <a:ext cx="8229600" cy="857250"/>
          </a:xfrm>
        </p:spPr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Métodos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São funções declaradas dentro de uma classe</a:t>
            </a:r>
          </a:p>
          <a:p>
            <a:r>
              <a:rPr lang="pt-BR" dirty="0" smtClean="0"/>
              <a:t>Inicialmente, todos os métodos serão públicos</a:t>
            </a:r>
          </a:p>
          <a:p>
            <a:r>
              <a:rPr lang="pt-BR" dirty="0" smtClean="0"/>
              <a:t>Modifique o código de Teste.</a:t>
            </a:r>
            <a:r>
              <a:rPr lang="pt-BR" dirty="0" err="1" smtClean="0"/>
              <a:t>cs</a:t>
            </a:r>
            <a:r>
              <a:rPr lang="pt-BR" dirty="0" smtClean="0"/>
              <a:t> para: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Inserindo e Associando </a:t>
            </a:r>
            <a:r>
              <a:rPr lang="pt-BR" dirty="0" err="1" smtClean="0"/>
              <a:t>Scritps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Duas linguagens podem se utilizadas: C# e </a:t>
            </a:r>
            <a:r>
              <a:rPr lang="pt-BR" dirty="0" err="1" smtClean="0"/>
              <a:t>JavaScript</a:t>
            </a:r>
            <a:endParaRPr lang="pt-BR" dirty="0" smtClean="0"/>
          </a:p>
          <a:p>
            <a:r>
              <a:rPr lang="pt-BR" dirty="0" smtClean="0"/>
              <a:t>Exemplo simples:</a:t>
            </a:r>
          </a:p>
          <a:p>
            <a:pPr lvl="1"/>
            <a:r>
              <a:rPr lang="pt-BR" dirty="0" smtClean="0"/>
              <a:t>Crie um projeto novo </a:t>
            </a:r>
          </a:p>
          <a:p>
            <a:pPr lvl="1"/>
            <a:r>
              <a:rPr lang="pt-BR" dirty="0" smtClean="0"/>
              <a:t>Em </a:t>
            </a:r>
            <a:r>
              <a:rPr lang="pt-BR" i="1" dirty="0" smtClean="0"/>
              <a:t>Project</a:t>
            </a:r>
            <a:r>
              <a:rPr lang="pt-BR" dirty="0" smtClean="0"/>
              <a:t>, crie uma pasta chamada Scripts</a:t>
            </a:r>
          </a:p>
          <a:p>
            <a:pPr lvl="1"/>
            <a:r>
              <a:rPr lang="pt-BR" dirty="0" smtClean="0"/>
              <a:t>Selecione a pasta e com o botão direito clique em </a:t>
            </a:r>
            <a:r>
              <a:rPr lang="pt-BR" dirty="0" err="1" smtClean="0"/>
              <a:t>Create</a:t>
            </a:r>
            <a:r>
              <a:rPr lang="pt-BR" dirty="0" smtClean="0">
                <a:sym typeface="Wingdings" pitchFamily="2" charset="2"/>
              </a:rPr>
              <a:t>C# Script</a:t>
            </a:r>
          </a:p>
          <a:p>
            <a:pPr lvl="1"/>
            <a:r>
              <a:rPr lang="pt-BR" dirty="0" smtClean="0">
                <a:sym typeface="Wingdings" pitchFamily="2" charset="2"/>
              </a:rPr>
              <a:t>Dê o nome de Teste</a:t>
            </a:r>
          </a:p>
          <a:p>
            <a:pPr lvl="1"/>
            <a:r>
              <a:rPr lang="pt-BR" dirty="0" smtClean="0"/>
              <a:t>Insira um cubo na tela</a:t>
            </a:r>
          </a:p>
          <a:p>
            <a:pPr lvl="1"/>
            <a:r>
              <a:rPr lang="pt-BR" dirty="0" smtClean="0"/>
              <a:t>Arraste o script criado até o cubo</a:t>
            </a:r>
          </a:p>
          <a:p>
            <a:r>
              <a:rPr lang="pt-BR" dirty="0" smtClean="0"/>
              <a:t>Dê 2 cliques no script para editar seu código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-65316"/>
            <a:ext cx="8329642" cy="51435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.</a:t>
            </a:r>
            <a:r>
              <a:rPr lang="pt-BR" sz="1600" dirty="0" err="1" smtClean="0"/>
              <a:t>Generic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err="1" smtClean="0"/>
              <a:t>using</a:t>
            </a:r>
            <a:r>
              <a:rPr lang="pt-BR" sz="1600" dirty="0" smtClean="0"/>
              <a:t> </a:t>
            </a:r>
            <a:r>
              <a:rPr lang="pt-BR" sz="1600" dirty="0" err="1" smtClean="0"/>
              <a:t>UnityEngine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class</a:t>
            </a:r>
            <a:r>
              <a:rPr lang="pt-BR" sz="1600" dirty="0" smtClean="0"/>
              <a:t> Teste : </a:t>
            </a:r>
            <a:r>
              <a:rPr lang="pt-BR" sz="1600" dirty="0" err="1" smtClean="0"/>
              <a:t>MonoBehaviour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{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int</a:t>
            </a:r>
            <a:r>
              <a:rPr lang="pt-BR" sz="1600" dirty="0" smtClean="0"/>
              <a:t> fatorial(</a:t>
            </a:r>
            <a:r>
              <a:rPr lang="pt-BR" sz="1600" dirty="0" err="1" smtClean="0"/>
              <a:t>int</a:t>
            </a:r>
            <a:r>
              <a:rPr lang="pt-BR" sz="1600" dirty="0" smtClean="0"/>
              <a:t> n){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int</a:t>
            </a:r>
            <a:r>
              <a:rPr lang="pt-BR" sz="1600" dirty="0" smtClean="0"/>
              <a:t> f = 1;</a:t>
            </a:r>
          </a:p>
          <a:p>
            <a:pPr>
              <a:buNone/>
            </a:pPr>
            <a:r>
              <a:rPr lang="pt-BR" sz="1600" dirty="0" smtClean="0"/>
              <a:t>        for(</a:t>
            </a:r>
            <a:r>
              <a:rPr lang="pt-BR" sz="1600" dirty="0" err="1" smtClean="0"/>
              <a:t>int</a:t>
            </a:r>
            <a:r>
              <a:rPr lang="pt-BR" sz="1600" dirty="0" smtClean="0"/>
              <a:t> i=1; i&lt;=n; i++){</a:t>
            </a:r>
          </a:p>
          <a:p>
            <a:pPr>
              <a:buNone/>
            </a:pPr>
            <a:r>
              <a:rPr lang="pt-BR" sz="1600" dirty="0" smtClean="0"/>
              <a:t>            f = f * i;</a:t>
            </a:r>
          </a:p>
          <a:p>
            <a:pPr>
              <a:buNone/>
            </a:pPr>
            <a:r>
              <a:rPr lang="pt-BR" sz="1600" dirty="0" smtClean="0"/>
              <a:t>        }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return</a:t>
            </a:r>
            <a:r>
              <a:rPr lang="pt-BR" sz="1600" dirty="0" smtClean="0"/>
              <a:t> f;</a:t>
            </a:r>
          </a:p>
          <a:p>
            <a:pPr>
              <a:buNone/>
            </a:pPr>
            <a:r>
              <a:rPr lang="pt-BR" sz="1600" dirty="0" smtClean="0"/>
              <a:t>    }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void</a:t>
            </a:r>
            <a:r>
              <a:rPr lang="pt-BR" sz="1600" dirty="0" smtClean="0"/>
              <a:t> Start()    {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int</a:t>
            </a:r>
            <a:r>
              <a:rPr lang="pt-BR" sz="1600" dirty="0" smtClean="0"/>
              <a:t> numero = 5;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int</a:t>
            </a:r>
            <a:r>
              <a:rPr lang="pt-BR" sz="1600" dirty="0" smtClean="0"/>
              <a:t> </a:t>
            </a:r>
            <a:r>
              <a:rPr lang="pt-BR" sz="1600" dirty="0" err="1" smtClean="0"/>
              <a:t>fat</a:t>
            </a:r>
            <a:r>
              <a:rPr lang="pt-BR" sz="1600" dirty="0" smtClean="0"/>
              <a:t> = fatorial(numero);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print</a:t>
            </a:r>
            <a:r>
              <a:rPr lang="pt-BR" sz="1600" dirty="0" smtClean="0"/>
              <a:t>("O fatorial de "+numero+" é "+</a:t>
            </a:r>
            <a:r>
              <a:rPr lang="pt-BR" sz="1600" dirty="0" err="1" smtClean="0"/>
              <a:t>fat</a:t>
            </a:r>
            <a:r>
              <a:rPr lang="pt-BR" sz="1600" dirty="0" smtClean="0"/>
              <a:t>);</a:t>
            </a:r>
          </a:p>
          <a:p>
            <a:pPr>
              <a:buNone/>
            </a:pPr>
            <a:r>
              <a:rPr lang="pt-BR" sz="1600" dirty="0" smtClean="0"/>
              <a:t>    }</a:t>
            </a:r>
          </a:p>
          <a:p>
            <a:pPr>
              <a:buNone/>
            </a:pPr>
            <a:r>
              <a:rPr lang="pt-BR" sz="1600" dirty="0" smtClean="0"/>
              <a:t>}</a:t>
            </a:r>
          </a:p>
          <a:p>
            <a:pPr>
              <a:buNone/>
            </a:pPr>
            <a:r>
              <a:rPr lang="pt-BR" sz="1600" dirty="0" smtClean="0"/>
              <a:t/>
            </a:r>
            <a:br>
              <a:rPr lang="pt-BR" sz="1600" dirty="0" smtClean="0"/>
            </a:br>
            <a:endParaRPr lang="pt-BR" sz="1600" dirty="0" smtClean="0"/>
          </a:p>
          <a:p>
            <a:pPr>
              <a:buNone/>
            </a:pPr>
            <a:endParaRPr lang="pt-BR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08911"/>
          </a:xfrm>
        </p:spPr>
        <p:txBody>
          <a:bodyPr/>
          <a:lstStyle/>
          <a:p>
            <a:r>
              <a:rPr lang="pt-BR" dirty="0" smtClean="0"/>
              <a:t>Tratando Eventos do Mouse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Tratando Eventos do Mouse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Crie um projeto novo</a:t>
            </a:r>
          </a:p>
          <a:p>
            <a:r>
              <a:rPr lang="pt-BR" dirty="0" smtClean="0"/>
              <a:t>Insira um cubo</a:t>
            </a:r>
          </a:p>
          <a:p>
            <a:r>
              <a:rPr lang="pt-BR" dirty="0" smtClean="0"/>
              <a:t>Insira um script (pode dar o nome de Teste)</a:t>
            </a:r>
          </a:p>
          <a:p>
            <a:r>
              <a:rPr lang="pt-BR" dirty="0" smtClean="0"/>
              <a:t>Associe o script ao cubo</a:t>
            </a:r>
          </a:p>
          <a:p>
            <a:r>
              <a:rPr lang="pt-BR" dirty="0" smtClean="0"/>
              <a:t>Modifique a classe Teste de acordo com o próximo slide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Tratando Eventos do Mouse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43349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using</a:t>
            </a:r>
            <a:r>
              <a:rPr lang="pt-BR" dirty="0" smtClean="0"/>
              <a:t> System.</a:t>
            </a:r>
            <a:r>
              <a:rPr lang="pt-BR" dirty="0" err="1" smtClean="0"/>
              <a:t>Collections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using</a:t>
            </a:r>
            <a:r>
              <a:rPr lang="pt-BR" dirty="0" smtClean="0"/>
              <a:t> System.</a:t>
            </a:r>
            <a:r>
              <a:rPr lang="pt-BR" dirty="0" err="1" smtClean="0"/>
              <a:t>Collections</a:t>
            </a:r>
            <a:r>
              <a:rPr lang="pt-BR" dirty="0" smtClean="0"/>
              <a:t>.</a:t>
            </a:r>
            <a:r>
              <a:rPr lang="pt-BR" dirty="0" err="1" smtClean="0"/>
              <a:t>Generic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	</a:t>
            </a:r>
            <a:r>
              <a:rPr lang="pt-BR" dirty="0" err="1" smtClean="0"/>
              <a:t>using</a:t>
            </a:r>
            <a:r>
              <a:rPr lang="pt-BR" dirty="0" smtClean="0"/>
              <a:t> </a:t>
            </a:r>
            <a:r>
              <a:rPr lang="pt-BR" dirty="0" err="1" smtClean="0"/>
              <a:t>UnityEngine</a:t>
            </a:r>
            <a:r>
              <a:rPr lang="pt-BR" dirty="0" smtClean="0"/>
              <a:t>;</a:t>
            </a:r>
            <a:br>
              <a:rPr lang="pt-BR" dirty="0" smtClean="0"/>
            </a:b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Teste: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{</a:t>
            </a:r>
          </a:p>
          <a:p>
            <a:pPr>
              <a:buNone/>
            </a:pPr>
            <a:r>
              <a:rPr lang="pt-BR" dirty="0" smtClean="0"/>
              <a:t>		</a:t>
            </a:r>
            <a:r>
              <a:rPr lang="pt-BR" dirty="0" smtClean="0">
                <a:solidFill>
                  <a:srgbClr val="0070C0"/>
                </a:solidFill>
              </a:rPr>
              <a:t>// Start is </a:t>
            </a:r>
            <a:r>
              <a:rPr lang="pt-BR" dirty="0" err="1" smtClean="0">
                <a:solidFill>
                  <a:srgbClr val="0070C0"/>
                </a:solidFill>
              </a:rPr>
              <a:t>called</a:t>
            </a: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err="1" smtClean="0">
                <a:solidFill>
                  <a:srgbClr val="0070C0"/>
                </a:solidFill>
              </a:rPr>
              <a:t>before</a:t>
            </a: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err="1" smtClean="0">
                <a:solidFill>
                  <a:srgbClr val="0070C0"/>
                </a:solidFill>
              </a:rPr>
              <a:t>the</a:t>
            </a: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err="1" smtClean="0">
                <a:solidFill>
                  <a:srgbClr val="0070C0"/>
                </a:solidFill>
              </a:rPr>
              <a:t>first</a:t>
            </a:r>
            <a:r>
              <a:rPr lang="pt-BR" dirty="0" smtClean="0">
                <a:solidFill>
                  <a:srgbClr val="0070C0"/>
                </a:solidFill>
              </a:rPr>
              <a:t> frame </a:t>
            </a:r>
            <a:r>
              <a:rPr lang="pt-BR" dirty="0" err="1" smtClean="0">
                <a:solidFill>
                  <a:srgbClr val="0070C0"/>
                </a:solidFill>
              </a:rPr>
              <a:t>update</a:t>
            </a:r>
            <a:endParaRPr lang="pt-B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pt-BR" dirty="0" smtClean="0"/>
              <a:t>    		</a:t>
            </a:r>
            <a:r>
              <a:rPr lang="pt-BR" dirty="0" err="1" smtClean="0"/>
              <a:t>void</a:t>
            </a:r>
            <a:r>
              <a:rPr lang="pt-BR" dirty="0" smtClean="0"/>
              <a:t> Start()</a:t>
            </a:r>
          </a:p>
          <a:p>
            <a:pPr>
              <a:buNone/>
            </a:pPr>
            <a:r>
              <a:rPr lang="pt-BR" dirty="0" smtClean="0"/>
              <a:t>    		{    }</a:t>
            </a:r>
            <a:br>
              <a:rPr lang="pt-BR" dirty="0" smtClean="0"/>
            </a:br>
            <a:r>
              <a:rPr lang="pt-BR" dirty="0" smtClean="0"/>
              <a:t>    	</a:t>
            </a:r>
            <a:r>
              <a:rPr lang="pt-BR" dirty="0" smtClean="0">
                <a:solidFill>
                  <a:srgbClr val="0070C0"/>
                </a:solidFill>
              </a:rPr>
              <a:t>// </a:t>
            </a:r>
            <a:r>
              <a:rPr lang="pt-BR" dirty="0" err="1" smtClean="0">
                <a:solidFill>
                  <a:srgbClr val="0070C0"/>
                </a:solidFill>
              </a:rPr>
              <a:t>Update</a:t>
            </a:r>
            <a:r>
              <a:rPr lang="pt-BR" dirty="0" smtClean="0">
                <a:solidFill>
                  <a:srgbClr val="0070C0"/>
                </a:solidFill>
              </a:rPr>
              <a:t> is </a:t>
            </a:r>
            <a:r>
              <a:rPr lang="pt-BR" dirty="0" err="1" smtClean="0">
                <a:solidFill>
                  <a:srgbClr val="0070C0"/>
                </a:solidFill>
              </a:rPr>
              <a:t>called</a:t>
            </a:r>
            <a:r>
              <a:rPr lang="pt-BR" dirty="0" smtClean="0">
                <a:solidFill>
                  <a:srgbClr val="0070C0"/>
                </a:solidFill>
              </a:rPr>
              <a:t> </a:t>
            </a:r>
            <a:r>
              <a:rPr lang="pt-BR" dirty="0" err="1" smtClean="0">
                <a:solidFill>
                  <a:srgbClr val="0070C0"/>
                </a:solidFill>
              </a:rPr>
              <a:t>once</a:t>
            </a:r>
            <a:r>
              <a:rPr lang="pt-BR" dirty="0" smtClean="0">
                <a:solidFill>
                  <a:srgbClr val="0070C0"/>
                </a:solidFill>
              </a:rPr>
              <a:t> per frame</a:t>
            </a:r>
          </a:p>
          <a:p>
            <a:pPr>
              <a:buNone/>
            </a:pPr>
            <a:r>
              <a:rPr lang="pt-BR" dirty="0" smtClean="0"/>
              <a:t>    		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smtClean="0"/>
              <a:t>    		{    }</a:t>
            </a:r>
          </a:p>
          <a:p>
            <a:pPr>
              <a:buNone/>
            </a:pPr>
            <a:r>
              <a:rPr lang="pt-BR" dirty="0" smtClean="0"/>
              <a:t>		 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void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OnMouseDown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(){</a:t>
            </a:r>
          </a:p>
          <a:p>
            <a:pPr>
              <a:buNone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		        Debug.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Log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("Clicou no Cubo");</a:t>
            </a:r>
          </a:p>
          <a:p>
            <a:pPr>
              <a:buNone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		        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GetComponent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&lt;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Renderer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&gt;().material.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color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 = 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Color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pt-BR" b="1" dirty="0" err="1" smtClean="0">
                <a:solidFill>
                  <a:schemeClr val="accent3">
                    <a:lumMod val="50000"/>
                  </a:schemeClr>
                </a:solidFill>
              </a:rPr>
              <a:t>red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                   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403550" y="4702748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Pega a referência do objeto</a:t>
            </a:r>
          </a:p>
        </p:txBody>
      </p:sp>
      <p:sp>
        <p:nvSpPr>
          <p:cNvPr id="6" name="Chave direita 5"/>
          <p:cNvSpPr/>
          <p:nvPr/>
        </p:nvSpPr>
        <p:spPr>
          <a:xfrm rot="5400000">
            <a:off x="2783668" y="3355186"/>
            <a:ext cx="357190" cy="2362218"/>
          </a:xfrm>
          <a:prstGeom prst="rightBrac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6500826" y="2214560"/>
            <a:ext cx="264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Apague os conteúdos dos métodos Start e </a:t>
            </a:r>
            <a:r>
              <a:rPr lang="pt-BR" dirty="0" err="1" smtClean="0">
                <a:solidFill>
                  <a:srgbClr val="FF0000"/>
                </a:solidFill>
              </a:rPr>
              <a:t>Update</a:t>
            </a:r>
            <a:r>
              <a:rPr lang="pt-BR" dirty="0" smtClean="0">
                <a:solidFill>
                  <a:srgbClr val="FF0000"/>
                </a:solidFill>
              </a:rPr>
              <a:t>()</a:t>
            </a:r>
          </a:p>
        </p:txBody>
      </p:sp>
      <p:cxnSp>
        <p:nvCxnSpPr>
          <p:cNvPr id="12" name="Conector de seta reta 11"/>
          <p:cNvCxnSpPr/>
          <p:nvPr/>
        </p:nvCxnSpPr>
        <p:spPr>
          <a:xfrm rot="10800000" flipV="1">
            <a:off x="2571736" y="2571750"/>
            <a:ext cx="4071966" cy="714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 rot="10800000" flipV="1">
            <a:off x="2928926" y="2571750"/>
            <a:ext cx="3633814" cy="69086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8"/>
          <p:cNvSpPr txBox="1"/>
          <p:nvPr/>
        </p:nvSpPr>
        <p:spPr>
          <a:xfrm>
            <a:off x="7000892" y="4354311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Execute e clique no cubo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5348294" y="3143254"/>
            <a:ext cx="3652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Trata o evento de clique do mouse (botão esquerdo pressionado)</a:t>
            </a:r>
          </a:p>
        </p:txBody>
      </p:sp>
      <p:cxnSp>
        <p:nvCxnSpPr>
          <p:cNvPr id="22" name="Conector de seta reta 21"/>
          <p:cNvCxnSpPr>
            <a:stCxn id="20" idx="1"/>
          </p:cNvCxnSpPr>
          <p:nvPr/>
        </p:nvCxnSpPr>
        <p:spPr>
          <a:xfrm rot="10800000" flipV="1">
            <a:off x="3357554" y="3466420"/>
            <a:ext cx="1990740" cy="24833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Tratando Eventos do Mouse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Principais métodos para tratamento de eventos do mouse:</a:t>
            </a:r>
          </a:p>
          <a:p>
            <a:pPr lvl="1"/>
            <a:r>
              <a:rPr lang="pt-BR" dirty="0" err="1" smtClean="0"/>
              <a:t>OnMouseDown</a:t>
            </a:r>
            <a:r>
              <a:rPr lang="pt-BR" dirty="0" smtClean="0"/>
              <a:t>: botão esquerdo pressionado</a:t>
            </a:r>
          </a:p>
          <a:p>
            <a:pPr lvl="1"/>
            <a:r>
              <a:rPr lang="pt-BR" dirty="0" err="1" smtClean="0"/>
              <a:t>OnMouseUp</a:t>
            </a:r>
            <a:r>
              <a:rPr lang="pt-BR" dirty="0" smtClean="0"/>
              <a:t>: botão esquerdo liberado</a:t>
            </a:r>
          </a:p>
          <a:p>
            <a:pPr lvl="1"/>
            <a:r>
              <a:rPr lang="pt-BR" dirty="0" err="1" smtClean="0"/>
              <a:t>OnMouseDrag</a:t>
            </a:r>
            <a:r>
              <a:rPr lang="pt-BR" dirty="0" smtClean="0"/>
              <a:t>: </a:t>
            </a:r>
            <a:r>
              <a:rPr lang="pt-BR" dirty="0" smtClean="0"/>
              <a:t>arrasto</a:t>
            </a:r>
            <a:endParaRPr lang="pt-BR" dirty="0" smtClean="0"/>
          </a:p>
          <a:p>
            <a:pPr lvl="1"/>
            <a:r>
              <a:rPr lang="pt-BR" dirty="0" err="1" smtClean="0"/>
              <a:t>OnMouseEnter</a:t>
            </a:r>
            <a:r>
              <a:rPr lang="pt-BR" dirty="0" smtClean="0"/>
              <a:t>: entrou com o ponteiro</a:t>
            </a:r>
          </a:p>
          <a:p>
            <a:pPr lvl="1"/>
            <a:r>
              <a:rPr lang="pt-BR" dirty="0" err="1" smtClean="0"/>
              <a:t>OnMouseExit</a:t>
            </a:r>
            <a:r>
              <a:rPr lang="pt-BR" dirty="0" smtClean="0"/>
              <a:t>: saiu com o ponteiro</a:t>
            </a:r>
          </a:p>
          <a:p>
            <a:pPr lvl="1"/>
            <a:r>
              <a:rPr lang="pt-BR" dirty="0" err="1" smtClean="0"/>
              <a:t>OnMouseOver</a:t>
            </a:r>
            <a:r>
              <a:rPr lang="pt-BR" dirty="0" smtClean="0"/>
              <a:t>: ponteiro sobre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00252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 smtClean="0"/>
              <a:t>Acessando Outras Classes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Acessando Funções em Outro Script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dirty="0" smtClean="0"/>
              <a:t>Crie um novo projeto</a:t>
            </a:r>
          </a:p>
          <a:p>
            <a:r>
              <a:rPr lang="pt-BR" dirty="0" smtClean="0"/>
              <a:t>Insira um cubo</a:t>
            </a:r>
          </a:p>
          <a:p>
            <a:r>
              <a:rPr lang="pt-BR" dirty="0" smtClean="0"/>
              <a:t>Associe ao cubo um novo script chamado </a:t>
            </a:r>
            <a:r>
              <a:rPr lang="pt-BR" dirty="0" err="1" smtClean="0"/>
              <a:t>ScriptCubo</a:t>
            </a:r>
            <a:endParaRPr lang="pt-BR" dirty="0" smtClean="0"/>
          </a:p>
          <a:p>
            <a:r>
              <a:rPr lang="pt-BR" dirty="0" smtClean="0"/>
              <a:t>Insira uma cápsula</a:t>
            </a:r>
          </a:p>
          <a:p>
            <a:r>
              <a:rPr lang="pt-BR" dirty="0" smtClean="0"/>
              <a:t>Associe à cápsula um novo script chamado </a:t>
            </a:r>
            <a:r>
              <a:rPr lang="pt-BR" dirty="0" err="1" smtClean="0"/>
              <a:t>ScriptCapsula</a:t>
            </a:r>
            <a:endParaRPr lang="pt-BR" dirty="0" smtClean="0"/>
          </a:p>
          <a:p>
            <a:r>
              <a:rPr lang="pt-BR" dirty="0" smtClean="0"/>
              <a:t>Veja os códigos: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ScriptCubo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200151"/>
            <a:ext cx="8329642" cy="3394472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ScriptCubo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GameObject</a:t>
            </a:r>
            <a:r>
              <a:rPr lang="pt-BR" dirty="0" smtClean="0"/>
              <a:t> </a:t>
            </a:r>
            <a:r>
              <a:rPr lang="pt-BR" dirty="0" err="1" smtClean="0"/>
              <a:t>capsula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OnMouseDown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capsula</a:t>
            </a:r>
            <a:r>
              <a:rPr lang="pt-BR" dirty="0" smtClean="0"/>
              <a:t>.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ScriptCapsula</a:t>
            </a:r>
            <a:r>
              <a:rPr lang="pt-BR" dirty="0" smtClean="0"/>
              <a:t>&gt;().</a:t>
            </a:r>
            <a:r>
              <a:rPr lang="pt-BR" dirty="0" err="1" smtClean="0"/>
              <a:t>mudarCor</a:t>
            </a:r>
            <a:r>
              <a:rPr lang="pt-BR" dirty="0" smtClean="0"/>
              <a:t>();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ScriptCapsula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ScriptCapsula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mudarCor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smtClean="0"/>
              <a:t>   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GetComponent</a:t>
            </a:r>
            <a:r>
              <a:rPr lang="pt-BR" dirty="0" smtClean="0"/>
              <a:t>&lt;</a:t>
            </a:r>
            <a:r>
              <a:rPr lang="pt-BR" dirty="0" err="1" smtClean="0"/>
              <a:t>Renderer</a:t>
            </a:r>
            <a:r>
              <a:rPr lang="pt-BR" dirty="0" smtClean="0"/>
              <a:t>&gt;().material.</a:t>
            </a:r>
            <a:r>
              <a:rPr lang="pt-BR" dirty="0" err="1" smtClean="0"/>
              <a:t>color</a:t>
            </a:r>
            <a:r>
              <a:rPr lang="pt-BR" dirty="0" smtClean="0"/>
              <a:t> = </a:t>
            </a:r>
            <a:r>
              <a:rPr lang="pt-BR" dirty="0" err="1" smtClean="0"/>
              <a:t>Color</a:t>
            </a:r>
            <a:r>
              <a:rPr lang="pt-BR" dirty="0" smtClean="0"/>
              <a:t>.</a:t>
            </a:r>
            <a:r>
              <a:rPr lang="pt-BR" dirty="0" err="1" smtClean="0"/>
              <a:t>yellow</a:t>
            </a:r>
            <a:r>
              <a:rPr lang="pt-BR" dirty="0" smtClean="0"/>
              <a:t>;       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Associe o </a:t>
            </a:r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Capsula</a:t>
            </a:r>
            <a:r>
              <a:rPr lang="pt-BR" dirty="0" smtClean="0"/>
              <a:t> em </a:t>
            </a:r>
            <a:r>
              <a:rPr lang="pt-BR" dirty="0" err="1" smtClean="0"/>
              <a:t>ScriptCubo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Associe o objeto </a:t>
            </a:r>
            <a:r>
              <a:rPr lang="pt-BR" dirty="0" err="1" smtClean="0"/>
              <a:t>capsula</a:t>
            </a:r>
            <a:r>
              <a:rPr lang="pt-BR" dirty="0" smtClean="0"/>
              <a:t> ao atributo </a:t>
            </a:r>
            <a:r>
              <a:rPr lang="pt-BR" dirty="0" err="1" smtClean="0"/>
              <a:t>capsula</a:t>
            </a:r>
            <a:r>
              <a:rPr lang="pt-BR" dirty="0" smtClean="0"/>
              <a:t> em </a:t>
            </a:r>
            <a:r>
              <a:rPr lang="pt-BR" dirty="0" err="1" smtClean="0"/>
              <a:t>ScriptCubo</a:t>
            </a:r>
            <a:endParaRPr lang="pt-BR" dirty="0" smtClean="0"/>
          </a:p>
          <a:p>
            <a:pPr lvl="1"/>
            <a:r>
              <a:rPr lang="pt-BR" dirty="0" smtClean="0"/>
              <a:t>Selecione o Cubo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928940"/>
            <a:ext cx="3263900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214692"/>
            <a:ext cx="40132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Conector de seta reta 6"/>
          <p:cNvCxnSpPr/>
          <p:nvPr/>
        </p:nvCxnSpPr>
        <p:spPr>
          <a:xfrm flipV="1">
            <a:off x="2000232" y="3929072"/>
            <a:ext cx="4714908" cy="428628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5000628" y="4429138"/>
            <a:ext cx="3643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rgbClr val="FF0000"/>
                </a:solidFill>
              </a:rPr>
              <a:t>Execute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Script Básico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1600" dirty="0" smtClean="0"/>
              <a:t>Código de um script básico criado pelo </a:t>
            </a:r>
            <a:r>
              <a:rPr lang="pt-BR" sz="1600" dirty="0" err="1" smtClean="0"/>
              <a:t>Unity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	</a:t>
            </a:r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smtClean="0"/>
              <a:t>	</a:t>
            </a:r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.</a:t>
            </a:r>
            <a:r>
              <a:rPr lang="pt-BR" sz="1600" dirty="0" err="1" smtClean="0"/>
              <a:t>Generic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smtClean="0"/>
              <a:t>	</a:t>
            </a:r>
            <a:r>
              <a:rPr lang="pt-BR" sz="1600" dirty="0" err="1" smtClean="0"/>
              <a:t>using</a:t>
            </a:r>
            <a:r>
              <a:rPr lang="pt-BR" sz="1600" dirty="0" smtClean="0"/>
              <a:t> </a:t>
            </a:r>
            <a:r>
              <a:rPr lang="pt-BR" sz="1600" dirty="0" err="1" smtClean="0"/>
              <a:t>UnityEngine</a:t>
            </a:r>
            <a:r>
              <a:rPr lang="pt-BR" sz="1600" dirty="0" smtClean="0"/>
              <a:t>;</a:t>
            </a:r>
            <a:br>
              <a:rPr lang="pt-BR" sz="1600" dirty="0" smtClean="0"/>
            </a:b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class</a:t>
            </a:r>
            <a:r>
              <a:rPr lang="pt-BR" sz="1600" dirty="0" smtClean="0"/>
              <a:t> Teste: </a:t>
            </a:r>
            <a:r>
              <a:rPr lang="pt-BR" sz="1600" dirty="0" err="1" smtClean="0"/>
              <a:t>MonoBehaviour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	{</a:t>
            </a:r>
          </a:p>
          <a:p>
            <a:pPr>
              <a:buNone/>
            </a:pPr>
            <a:r>
              <a:rPr lang="pt-BR" sz="1600" dirty="0" smtClean="0"/>
              <a:t>		</a:t>
            </a:r>
            <a:r>
              <a:rPr lang="pt-BR" sz="1600" dirty="0" smtClean="0">
                <a:solidFill>
                  <a:srgbClr val="0070C0"/>
                </a:solidFill>
              </a:rPr>
              <a:t>// Start is </a:t>
            </a:r>
            <a:r>
              <a:rPr lang="pt-BR" sz="1600" dirty="0" err="1" smtClean="0">
                <a:solidFill>
                  <a:srgbClr val="0070C0"/>
                </a:solidFill>
              </a:rPr>
              <a:t>called</a:t>
            </a:r>
            <a:r>
              <a:rPr lang="pt-BR" sz="1600" dirty="0" smtClean="0">
                <a:solidFill>
                  <a:srgbClr val="0070C0"/>
                </a:solidFill>
              </a:rPr>
              <a:t> </a:t>
            </a:r>
            <a:r>
              <a:rPr lang="pt-BR" sz="1600" dirty="0" err="1" smtClean="0">
                <a:solidFill>
                  <a:srgbClr val="0070C0"/>
                </a:solidFill>
              </a:rPr>
              <a:t>before</a:t>
            </a:r>
            <a:r>
              <a:rPr lang="pt-BR" sz="1600" dirty="0" smtClean="0">
                <a:solidFill>
                  <a:srgbClr val="0070C0"/>
                </a:solidFill>
              </a:rPr>
              <a:t> </a:t>
            </a:r>
            <a:r>
              <a:rPr lang="pt-BR" sz="1600" dirty="0" err="1" smtClean="0">
                <a:solidFill>
                  <a:srgbClr val="0070C0"/>
                </a:solidFill>
              </a:rPr>
              <a:t>the</a:t>
            </a:r>
            <a:r>
              <a:rPr lang="pt-BR" sz="1600" dirty="0" smtClean="0">
                <a:solidFill>
                  <a:srgbClr val="0070C0"/>
                </a:solidFill>
              </a:rPr>
              <a:t> </a:t>
            </a:r>
            <a:r>
              <a:rPr lang="pt-BR" sz="1600" dirty="0" err="1" smtClean="0">
                <a:solidFill>
                  <a:srgbClr val="0070C0"/>
                </a:solidFill>
              </a:rPr>
              <a:t>first</a:t>
            </a:r>
            <a:r>
              <a:rPr lang="pt-BR" sz="1600" dirty="0" smtClean="0">
                <a:solidFill>
                  <a:srgbClr val="0070C0"/>
                </a:solidFill>
              </a:rPr>
              <a:t> frame </a:t>
            </a:r>
            <a:r>
              <a:rPr lang="pt-BR" sz="1600" dirty="0" err="1" smtClean="0">
                <a:solidFill>
                  <a:srgbClr val="0070C0"/>
                </a:solidFill>
              </a:rPr>
              <a:t>update</a:t>
            </a:r>
            <a:endParaRPr lang="pt-BR" sz="1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pt-BR" sz="1600" dirty="0" smtClean="0"/>
              <a:t>    		</a:t>
            </a:r>
            <a:r>
              <a:rPr lang="pt-BR" sz="1600" dirty="0" err="1" smtClean="0"/>
              <a:t>void</a:t>
            </a:r>
            <a:r>
              <a:rPr lang="pt-BR" sz="1600" dirty="0" smtClean="0"/>
              <a:t> Start()</a:t>
            </a:r>
          </a:p>
          <a:p>
            <a:pPr>
              <a:buNone/>
            </a:pPr>
            <a:r>
              <a:rPr lang="pt-BR" sz="1600" dirty="0" smtClean="0"/>
              <a:t>    		{    }</a:t>
            </a:r>
            <a:br>
              <a:rPr lang="pt-BR" sz="1600" dirty="0" smtClean="0"/>
            </a:br>
            <a:r>
              <a:rPr lang="pt-BR" sz="1600" dirty="0" smtClean="0"/>
              <a:t>    	</a:t>
            </a:r>
            <a:r>
              <a:rPr lang="pt-BR" sz="1600" dirty="0" smtClean="0">
                <a:solidFill>
                  <a:srgbClr val="0070C0"/>
                </a:solidFill>
              </a:rPr>
              <a:t>// </a:t>
            </a:r>
            <a:r>
              <a:rPr lang="pt-BR" sz="1600" dirty="0" err="1" smtClean="0">
                <a:solidFill>
                  <a:srgbClr val="0070C0"/>
                </a:solidFill>
              </a:rPr>
              <a:t>Update</a:t>
            </a:r>
            <a:r>
              <a:rPr lang="pt-BR" sz="1600" dirty="0" smtClean="0">
                <a:solidFill>
                  <a:srgbClr val="0070C0"/>
                </a:solidFill>
              </a:rPr>
              <a:t> is </a:t>
            </a:r>
            <a:r>
              <a:rPr lang="pt-BR" sz="1600" dirty="0" err="1" smtClean="0">
                <a:solidFill>
                  <a:srgbClr val="0070C0"/>
                </a:solidFill>
              </a:rPr>
              <a:t>called</a:t>
            </a:r>
            <a:r>
              <a:rPr lang="pt-BR" sz="1600" dirty="0" smtClean="0">
                <a:solidFill>
                  <a:srgbClr val="0070C0"/>
                </a:solidFill>
              </a:rPr>
              <a:t> </a:t>
            </a:r>
            <a:r>
              <a:rPr lang="pt-BR" sz="1600" dirty="0" err="1" smtClean="0">
                <a:solidFill>
                  <a:srgbClr val="0070C0"/>
                </a:solidFill>
              </a:rPr>
              <a:t>once</a:t>
            </a:r>
            <a:r>
              <a:rPr lang="pt-BR" sz="1600" dirty="0" smtClean="0">
                <a:solidFill>
                  <a:srgbClr val="0070C0"/>
                </a:solidFill>
              </a:rPr>
              <a:t> per frame</a:t>
            </a:r>
          </a:p>
          <a:p>
            <a:pPr>
              <a:buNone/>
            </a:pPr>
            <a:r>
              <a:rPr lang="pt-BR" sz="1600" dirty="0" smtClean="0"/>
              <a:t>    		</a:t>
            </a:r>
            <a:r>
              <a:rPr lang="pt-BR" sz="1600" dirty="0" err="1" smtClean="0"/>
              <a:t>void</a:t>
            </a:r>
            <a:r>
              <a:rPr lang="pt-BR" sz="1600" dirty="0" smtClean="0"/>
              <a:t> </a:t>
            </a:r>
            <a:r>
              <a:rPr lang="pt-BR" sz="1600" dirty="0" err="1" smtClean="0"/>
              <a:t>Update</a:t>
            </a:r>
            <a:r>
              <a:rPr lang="pt-BR" sz="1600" dirty="0" smtClean="0"/>
              <a:t>()</a:t>
            </a:r>
          </a:p>
          <a:p>
            <a:pPr>
              <a:buNone/>
            </a:pPr>
            <a:r>
              <a:rPr lang="pt-BR" sz="1600" dirty="0" smtClean="0"/>
              <a:t>    		{    }</a:t>
            </a:r>
          </a:p>
          <a:p>
            <a:pPr>
              <a:buNone/>
            </a:pPr>
            <a:r>
              <a:rPr lang="pt-BR" sz="1600" dirty="0" smtClean="0"/>
              <a:t>}</a:t>
            </a:r>
          </a:p>
          <a:p>
            <a:pPr>
              <a:buNone/>
            </a:pP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357818" y="3214692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Evento executado uma vez no início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143504" y="4000510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Evento executado a cada frame</a:t>
            </a:r>
          </a:p>
        </p:txBody>
      </p:sp>
      <p:cxnSp>
        <p:nvCxnSpPr>
          <p:cNvPr id="7" name="Conector de seta reta 6"/>
          <p:cNvCxnSpPr>
            <a:stCxn id="4" idx="1"/>
          </p:cNvCxnSpPr>
          <p:nvPr/>
        </p:nvCxnSpPr>
        <p:spPr>
          <a:xfrm rot="10800000">
            <a:off x="2714612" y="3357568"/>
            <a:ext cx="2643206" cy="417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rot="10800000">
            <a:off x="2714613" y="4213235"/>
            <a:ext cx="257176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Recebendo Dados do Usuário pela Interface 2D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000" dirty="0" smtClean="0"/>
              <a:t>Crie um novo projeto</a:t>
            </a:r>
          </a:p>
          <a:p>
            <a:r>
              <a:rPr lang="pt-BR" sz="2000" dirty="0" smtClean="0"/>
              <a:t>Insira dois quaisquer objetos (serão somente decorativos)</a:t>
            </a:r>
          </a:p>
          <a:p>
            <a:r>
              <a:rPr lang="pt-BR" sz="2000" dirty="0" smtClean="0"/>
              <a:t>Insira os seguintes </a:t>
            </a:r>
            <a:r>
              <a:rPr lang="pt-BR" sz="2000" dirty="0" err="1" smtClean="0"/>
              <a:t>GameObjects</a:t>
            </a:r>
            <a:r>
              <a:rPr lang="pt-BR" sz="2000" dirty="0" smtClean="0"/>
              <a:t>:</a:t>
            </a:r>
          </a:p>
          <a:p>
            <a:pPr lvl="1"/>
            <a:r>
              <a:rPr lang="pt-BR" sz="2000" dirty="0" err="1" smtClean="0"/>
              <a:t>GameObject</a:t>
            </a:r>
            <a:r>
              <a:rPr lang="pt-BR" sz="2000" dirty="0" smtClean="0"/>
              <a:t>/UI/</a:t>
            </a:r>
            <a:r>
              <a:rPr lang="pt-BR" sz="2000" dirty="0" err="1" smtClean="0"/>
              <a:t>Text</a:t>
            </a:r>
            <a:r>
              <a:rPr lang="pt-BR" sz="2000" dirty="0" smtClean="0"/>
              <a:t> – </a:t>
            </a:r>
            <a:r>
              <a:rPr lang="pt-BR" sz="2000" dirty="0" err="1" smtClean="0"/>
              <a:t>TextMeshPro</a:t>
            </a:r>
            <a:endParaRPr lang="pt-BR" sz="2000" dirty="0" smtClean="0"/>
          </a:p>
          <a:p>
            <a:pPr lvl="1"/>
            <a:r>
              <a:rPr lang="pt-BR" sz="2000" dirty="0" err="1" smtClean="0"/>
              <a:t>GameObject</a:t>
            </a:r>
            <a:r>
              <a:rPr lang="pt-BR" sz="2000" dirty="0" smtClean="0"/>
              <a:t>/UI/Input Fiel – </a:t>
            </a:r>
            <a:r>
              <a:rPr lang="pt-BR" sz="2000" dirty="0" err="1" smtClean="0"/>
              <a:t>TextMeshPro</a:t>
            </a:r>
            <a:endParaRPr lang="pt-BR" sz="2000" dirty="0" smtClean="0"/>
          </a:p>
          <a:p>
            <a:pPr lvl="1"/>
            <a:r>
              <a:rPr lang="pt-BR" sz="2000" dirty="0" err="1" smtClean="0"/>
              <a:t>GameObject</a:t>
            </a:r>
            <a:r>
              <a:rPr lang="pt-BR" sz="2000" dirty="0" smtClean="0"/>
              <a:t>/UI/Button – </a:t>
            </a:r>
            <a:r>
              <a:rPr lang="pt-BR" sz="2000" dirty="0" err="1" smtClean="0"/>
              <a:t>TextMeshPro</a:t>
            </a:r>
            <a:endParaRPr lang="pt-BR" sz="2000" dirty="0" smtClean="0"/>
          </a:p>
          <a:p>
            <a:r>
              <a:rPr lang="pt-BR" sz="2000" dirty="0" smtClean="0"/>
              <a:t>Em Project, dê dois clique no objeto </a:t>
            </a:r>
            <a:r>
              <a:rPr lang="pt-BR" sz="2000" dirty="0" err="1" smtClean="0"/>
              <a:t>Canvas</a:t>
            </a:r>
            <a:r>
              <a:rPr lang="pt-BR" sz="2000" dirty="0" smtClean="0"/>
              <a:t> (atenção com o Zoom para conseguir ver o </a:t>
            </a:r>
            <a:r>
              <a:rPr lang="pt-BR" sz="2000" dirty="0" err="1" smtClean="0"/>
              <a:t>Canvas</a:t>
            </a:r>
            <a:r>
              <a:rPr lang="pt-BR" sz="2000" dirty="0" smtClean="0"/>
              <a:t> todo)</a:t>
            </a:r>
          </a:p>
          <a:p>
            <a:r>
              <a:rPr lang="pt-BR" sz="2000" dirty="0" smtClean="0"/>
              <a:t>A tela criada deve ficar como na figura: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3734701"/>
            <a:ext cx="3571868" cy="140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Recebendo Dados do Usuário pela Interface 2D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Crie uma pasta chamada Script</a:t>
            </a:r>
          </a:p>
          <a:p>
            <a:r>
              <a:rPr lang="pt-BR" dirty="0" smtClean="0"/>
              <a:t>Crie um script chamado </a:t>
            </a:r>
            <a:r>
              <a:rPr lang="pt-BR" dirty="0" err="1" smtClean="0"/>
              <a:t>Script_Test</a:t>
            </a:r>
            <a:endParaRPr lang="pt-BR" dirty="0" smtClean="0"/>
          </a:p>
          <a:p>
            <a:r>
              <a:rPr lang="pt-BR" dirty="0" smtClean="0"/>
              <a:t>Crie um </a:t>
            </a:r>
            <a:r>
              <a:rPr lang="pt-BR" dirty="0" err="1" smtClean="0"/>
              <a:t>GameObject</a:t>
            </a:r>
            <a:r>
              <a:rPr lang="pt-BR" dirty="0" smtClean="0"/>
              <a:t> vazio e dê o nome de _</a:t>
            </a:r>
            <a:r>
              <a:rPr lang="pt-BR" dirty="0" err="1" smtClean="0"/>
              <a:t>ButtonActions</a:t>
            </a:r>
            <a:endParaRPr lang="pt-BR" dirty="0" smtClean="0"/>
          </a:p>
          <a:p>
            <a:r>
              <a:rPr lang="pt-BR" dirty="0" smtClean="0"/>
              <a:t>Associe </a:t>
            </a:r>
            <a:r>
              <a:rPr lang="pt-BR" dirty="0" err="1" smtClean="0"/>
              <a:t>Script_Test</a:t>
            </a:r>
            <a:r>
              <a:rPr lang="pt-BR" dirty="0" smtClean="0"/>
              <a:t> a _</a:t>
            </a:r>
            <a:r>
              <a:rPr lang="pt-BR" dirty="0" err="1" smtClean="0"/>
              <a:t>ButtonActions</a:t>
            </a:r>
            <a:endParaRPr lang="pt-BR" dirty="0" smtClean="0"/>
          </a:p>
          <a:p>
            <a:r>
              <a:rPr lang="pt-BR" dirty="0" smtClean="0"/>
              <a:t>Insira o seguinte código em </a:t>
            </a:r>
            <a:r>
              <a:rPr lang="pt-BR" dirty="0" err="1" smtClean="0"/>
              <a:t>Script_Test</a:t>
            </a:r>
            <a:endParaRPr lang="pt-B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Script_Test</a:t>
            </a:r>
            <a:r>
              <a:rPr lang="pt-BR" dirty="0" smtClean="0"/>
              <a:t>.</a:t>
            </a:r>
            <a:r>
              <a:rPr lang="pt-BR" dirty="0" err="1" smtClean="0"/>
              <a:t>cs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2905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System.</a:t>
            </a:r>
            <a:r>
              <a:rPr lang="pt-BR" dirty="0" err="1" smtClean="0"/>
              <a:t>Collections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System.</a:t>
            </a:r>
            <a:r>
              <a:rPr lang="pt-BR" dirty="0" err="1" smtClean="0"/>
              <a:t>Collections</a:t>
            </a:r>
            <a:r>
              <a:rPr lang="pt-BR" dirty="0" smtClean="0"/>
              <a:t>.</a:t>
            </a:r>
            <a:r>
              <a:rPr lang="pt-BR" dirty="0" err="1" smtClean="0"/>
              <a:t>Generic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</a:t>
            </a:r>
            <a:r>
              <a:rPr lang="pt-BR" dirty="0" err="1" smtClean="0"/>
              <a:t>UnityEngine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</a:t>
            </a:r>
            <a:r>
              <a:rPr lang="pt-BR" dirty="0" err="1" smtClean="0"/>
              <a:t>UnityEngine</a:t>
            </a:r>
            <a:r>
              <a:rPr lang="pt-BR" dirty="0" smtClean="0"/>
              <a:t>.UI;</a:t>
            </a:r>
          </a:p>
          <a:p>
            <a:pPr>
              <a:buNone/>
            </a:pPr>
            <a:r>
              <a:rPr lang="pt-BR" dirty="0" err="1" smtClean="0"/>
              <a:t>using</a:t>
            </a:r>
            <a:r>
              <a:rPr lang="pt-BR" dirty="0" smtClean="0"/>
              <a:t> </a:t>
            </a:r>
            <a:r>
              <a:rPr lang="pt-BR" dirty="0" err="1" smtClean="0"/>
              <a:t>TMPro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class</a:t>
            </a:r>
            <a:r>
              <a:rPr lang="pt-BR" dirty="0" smtClean="0"/>
              <a:t> </a:t>
            </a:r>
            <a:r>
              <a:rPr lang="pt-BR" dirty="0" err="1" smtClean="0"/>
              <a:t>Script_Test</a:t>
            </a:r>
            <a:r>
              <a:rPr lang="pt-BR" dirty="0" smtClean="0"/>
              <a:t> : </a:t>
            </a:r>
            <a:r>
              <a:rPr lang="pt-BR" dirty="0" err="1" smtClean="0"/>
              <a:t>MonoBehaviour</a:t>
            </a:r>
            <a:r>
              <a:rPr lang="pt-BR" dirty="0" smtClean="0"/>
              <a:t> {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TextMeshProUGUI</a:t>
            </a:r>
            <a:r>
              <a:rPr lang="pt-BR" dirty="0" smtClean="0"/>
              <a:t> </a:t>
            </a:r>
            <a:r>
              <a:rPr lang="pt-BR" dirty="0" err="1" smtClean="0"/>
              <a:t>saida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TMP_InputField</a:t>
            </a:r>
            <a:r>
              <a:rPr lang="pt-BR" dirty="0" smtClean="0"/>
              <a:t> entrada;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public</a:t>
            </a:r>
            <a:r>
              <a:rPr lang="pt-BR" dirty="0" smtClean="0"/>
              <a:t> </a:t>
            </a: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click</a:t>
            </a:r>
            <a:r>
              <a:rPr lang="pt-BR" dirty="0" smtClean="0"/>
              <a:t>(){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saida</a:t>
            </a:r>
            <a:r>
              <a:rPr lang="pt-BR" dirty="0" smtClean="0"/>
              <a:t>.</a:t>
            </a:r>
            <a:r>
              <a:rPr lang="pt-BR" dirty="0" err="1" smtClean="0"/>
              <a:t>text</a:t>
            </a:r>
            <a:r>
              <a:rPr lang="pt-BR" dirty="0" smtClean="0"/>
              <a:t> = entrada.</a:t>
            </a:r>
            <a:r>
              <a:rPr lang="pt-BR" dirty="0" err="1" smtClean="0"/>
              <a:t>text</a:t>
            </a:r>
            <a:r>
              <a:rPr lang="pt-BR" dirty="0" smtClean="0"/>
              <a:t>;         </a:t>
            </a:r>
          </a:p>
          <a:p>
            <a:pPr>
              <a:buNone/>
            </a:pPr>
            <a:r>
              <a:rPr lang="pt-BR" dirty="0" smtClean="0"/>
              <a:t>        Debug.</a:t>
            </a:r>
            <a:r>
              <a:rPr lang="pt-BR" dirty="0" err="1" smtClean="0"/>
              <a:t>Log</a:t>
            </a:r>
            <a:r>
              <a:rPr lang="pt-BR" dirty="0" smtClean="0"/>
              <a:t>("</a:t>
            </a:r>
            <a:r>
              <a:rPr lang="pt-BR" dirty="0" err="1" smtClean="0"/>
              <a:t>rone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}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000364" y="2071684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Atenção com </a:t>
            </a:r>
            <a:r>
              <a:rPr lang="pt-BR" dirty="0" err="1" smtClean="0">
                <a:solidFill>
                  <a:srgbClr val="FF0000"/>
                </a:solidFill>
              </a:rPr>
              <a:t>using</a:t>
            </a:r>
            <a:endParaRPr lang="pt-BR" dirty="0" smtClean="0">
              <a:solidFill>
                <a:srgbClr val="FF0000"/>
              </a:solidFill>
            </a:endParaRPr>
          </a:p>
        </p:txBody>
      </p:sp>
      <p:sp>
        <p:nvSpPr>
          <p:cNvPr id="5" name="Chave direita 4"/>
          <p:cNvSpPr/>
          <p:nvPr/>
        </p:nvSpPr>
        <p:spPr>
          <a:xfrm>
            <a:off x="2643174" y="2000246"/>
            <a:ext cx="428628" cy="571504"/>
          </a:xfrm>
          <a:prstGeom prst="rightBrac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357304"/>
            <a:ext cx="3533771" cy="336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Script_Test</a:t>
            </a:r>
            <a:r>
              <a:rPr lang="pt-BR" dirty="0" smtClean="0"/>
              <a:t>.</a:t>
            </a:r>
            <a:r>
              <a:rPr lang="pt-BR" dirty="0" err="1" smtClean="0"/>
              <a:t>cs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4900618" cy="339447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Selecione o objeto do botão</a:t>
            </a:r>
          </a:p>
          <a:p>
            <a:pPr lvl="1"/>
            <a:r>
              <a:rPr lang="pt-BR" sz="2000" dirty="0" smtClean="0"/>
              <a:t>Associe o objeto _</a:t>
            </a:r>
            <a:r>
              <a:rPr lang="pt-BR" sz="2000" dirty="0" err="1" smtClean="0"/>
              <a:t>ButtonActions</a:t>
            </a:r>
            <a:r>
              <a:rPr lang="pt-BR" sz="2000" dirty="0" smtClean="0"/>
              <a:t> ao evento </a:t>
            </a:r>
            <a:r>
              <a:rPr lang="pt-BR" sz="2000" dirty="0" err="1" smtClean="0"/>
              <a:t>OnClick</a:t>
            </a:r>
            <a:r>
              <a:rPr lang="pt-BR" sz="2000" dirty="0" smtClean="0"/>
              <a:t>()</a:t>
            </a:r>
          </a:p>
          <a:p>
            <a:pPr lvl="1"/>
            <a:r>
              <a:rPr lang="pt-BR" sz="2000" dirty="0" smtClean="0"/>
              <a:t>Escolha o método </a:t>
            </a:r>
            <a:r>
              <a:rPr lang="pt-BR" sz="2000" dirty="0" err="1" smtClean="0"/>
              <a:t>click</a:t>
            </a:r>
            <a:r>
              <a:rPr lang="pt-BR" sz="2000" dirty="0" smtClean="0"/>
              <a:t>() de </a:t>
            </a:r>
            <a:r>
              <a:rPr lang="pt-BR" sz="2000" dirty="0" err="1" smtClean="0"/>
              <a:t>Script_Test</a:t>
            </a:r>
            <a:endParaRPr lang="pt-BR" sz="2000" dirty="0" smtClean="0"/>
          </a:p>
          <a:p>
            <a:pPr>
              <a:buNone/>
            </a:pPr>
            <a:endParaRPr lang="pt-BR" sz="2400" dirty="0" smtClean="0"/>
          </a:p>
          <a:p>
            <a:pPr algn="ctr">
              <a:buNone/>
            </a:pPr>
            <a:r>
              <a:rPr lang="pt-BR" sz="2400" dirty="0" smtClean="0">
                <a:solidFill>
                  <a:srgbClr val="FF0000"/>
                </a:solidFill>
              </a:rPr>
              <a:t>Execute</a:t>
            </a:r>
            <a:r>
              <a:rPr lang="pt-BR" sz="2400" dirty="0" smtClean="0"/>
              <a:t> </a:t>
            </a:r>
          </a:p>
          <a:p>
            <a:endParaRPr lang="pt-BR" sz="24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285866"/>
            <a:ext cx="116205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Conector de seta reta 7"/>
          <p:cNvCxnSpPr>
            <a:stCxn id="2052" idx="2"/>
          </p:cNvCxnSpPr>
          <p:nvPr/>
        </p:nvCxnSpPr>
        <p:spPr>
          <a:xfrm rot="16200000" flipH="1">
            <a:off x="6003138" y="1002492"/>
            <a:ext cx="361954" cy="13478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Escrevendo no console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Modifique o método Start() e </a:t>
            </a:r>
            <a:r>
              <a:rPr lang="pt-BR" dirty="0" err="1" smtClean="0"/>
              <a:t>Update</a:t>
            </a:r>
            <a:r>
              <a:rPr lang="pt-BR" dirty="0" smtClean="0"/>
              <a:t>() para:</a:t>
            </a:r>
          </a:p>
          <a:p>
            <a:pPr>
              <a:buNone/>
            </a:pPr>
            <a:r>
              <a:rPr lang="pt-BR" dirty="0" err="1" smtClean="0"/>
              <a:t>void</a:t>
            </a:r>
            <a:r>
              <a:rPr lang="pt-BR" dirty="0" smtClean="0"/>
              <a:t> Start()</a:t>
            </a:r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print</a:t>
            </a:r>
            <a:r>
              <a:rPr lang="pt-BR" dirty="0" smtClean="0"/>
              <a:t>("Texto exibido no console");</a:t>
            </a:r>
          </a:p>
          <a:p>
            <a:pPr>
              <a:buNone/>
            </a:pPr>
            <a:r>
              <a:rPr lang="pt-BR" dirty="0" smtClean="0"/>
              <a:t>        Debug.</a:t>
            </a:r>
            <a:r>
              <a:rPr lang="pt-BR" dirty="0" err="1" smtClean="0"/>
              <a:t>Log</a:t>
            </a:r>
            <a:r>
              <a:rPr lang="pt-BR" dirty="0" smtClean="0"/>
              <a:t>("Debug também exibido");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err="1" smtClean="0"/>
              <a:t>void</a:t>
            </a:r>
            <a:r>
              <a:rPr lang="pt-BR" dirty="0" smtClean="0"/>
              <a:t> </a:t>
            </a:r>
            <a:r>
              <a:rPr lang="pt-BR" dirty="0" err="1" smtClean="0"/>
              <a:t>Update</a:t>
            </a:r>
            <a:r>
              <a:rPr lang="pt-BR" dirty="0" smtClean="0"/>
              <a:t>()</a:t>
            </a:r>
          </a:p>
          <a:p>
            <a:pPr>
              <a:buNone/>
            </a:pPr>
            <a:r>
              <a:rPr lang="pt-BR" dirty="0" smtClean="0"/>
              <a:t>{</a:t>
            </a:r>
          </a:p>
          <a:p>
            <a:pPr>
              <a:buNone/>
            </a:pPr>
            <a:r>
              <a:rPr lang="pt-BR" dirty="0" smtClean="0"/>
              <a:t>        Debug.</a:t>
            </a:r>
            <a:r>
              <a:rPr lang="pt-BR" dirty="0" err="1" smtClean="0"/>
              <a:t>Log</a:t>
            </a:r>
            <a:r>
              <a:rPr lang="pt-BR" dirty="0" smtClean="0"/>
              <a:t>("Debug também exibido");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072198" y="235743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Execute e veja o Console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Um pouco de teoria!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“Teste” é uma classe filha de </a:t>
            </a:r>
            <a:r>
              <a:rPr lang="pt-BR" dirty="0" err="1" smtClean="0"/>
              <a:t>MonoBehaviour</a:t>
            </a:r>
            <a:endParaRPr lang="pt-BR" dirty="0" smtClean="0"/>
          </a:p>
          <a:p>
            <a:r>
              <a:rPr lang="pt-BR" dirty="0" err="1" smtClean="0"/>
              <a:t>MonoBehaviour</a:t>
            </a:r>
            <a:r>
              <a:rPr lang="pt-BR" dirty="0" smtClean="0"/>
              <a:t> classe que possui métodos executado a partir de eventos nos objetos, como Start() e </a:t>
            </a:r>
            <a:r>
              <a:rPr lang="pt-BR" dirty="0" err="1" smtClean="0"/>
              <a:t>Update</a:t>
            </a:r>
            <a:r>
              <a:rPr lang="pt-BR" dirty="0" smtClean="0"/>
              <a:t>()</a:t>
            </a:r>
          </a:p>
          <a:p>
            <a:r>
              <a:rPr lang="pt-BR" dirty="0" smtClean="0"/>
              <a:t>Somente scripts com classes filhas de </a:t>
            </a:r>
            <a:r>
              <a:rPr lang="pt-BR" dirty="0" err="1" smtClean="0"/>
              <a:t>MonoBehaviour</a:t>
            </a:r>
            <a:r>
              <a:rPr lang="pt-BR" dirty="0" smtClean="0"/>
              <a:t> podem ser associadas a um </a:t>
            </a:r>
            <a:r>
              <a:rPr lang="pt-BR" dirty="0" err="1" smtClean="0"/>
              <a:t>GameObject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 ao C#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Nosso foco será C#</a:t>
            </a:r>
          </a:p>
          <a:p>
            <a:r>
              <a:rPr lang="pt-BR" dirty="0" err="1" smtClean="0"/>
              <a:t>Unity</a:t>
            </a:r>
            <a:r>
              <a:rPr lang="pt-BR" dirty="0" smtClean="0"/>
              <a:t> trabalha com outras linguagens, como </a:t>
            </a:r>
            <a:r>
              <a:rPr lang="pt-BR" dirty="0" err="1" smtClean="0"/>
              <a:t>JavaScript</a:t>
            </a:r>
            <a:endParaRPr lang="pt-BR" dirty="0" smtClean="0"/>
          </a:p>
          <a:p>
            <a:r>
              <a:rPr lang="pt-BR" dirty="0" smtClean="0"/>
              <a:t>C# possui a mesma sintaxe C para comandos e do Java orientação a objetos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2071684"/>
            <a:ext cx="8229600" cy="857250"/>
          </a:xfrm>
        </p:spPr>
        <p:txBody>
          <a:bodyPr/>
          <a:lstStyle/>
          <a:p>
            <a:r>
              <a:rPr lang="pt-BR" dirty="0" smtClean="0"/>
              <a:t>Atributos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Atributos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São as “variáveis” criadas dentro de um classe</a:t>
            </a:r>
          </a:p>
          <a:p>
            <a:r>
              <a:rPr lang="pt-BR" dirty="0" smtClean="0"/>
              <a:t>Atributos públicos podem ser acessados pelo </a:t>
            </a:r>
            <a:r>
              <a:rPr lang="pt-BR" i="1" dirty="0" err="1" smtClean="0"/>
              <a:t>Inspector</a:t>
            </a:r>
            <a:endParaRPr lang="pt-BR" dirty="0" smtClean="0"/>
          </a:p>
          <a:p>
            <a:r>
              <a:rPr lang="pt-BR" dirty="0" smtClean="0"/>
              <a:t>Altere o código da classe Teste para o seguinte: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18"/>
            <a:ext cx="8329642" cy="51435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err="1" smtClean="0"/>
              <a:t>using</a:t>
            </a:r>
            <a:r>
              <a:rPr lang="pt-BR" sz="1600" dirty="0" smtClean="0"/>
              <a:t> System.</a:t>
            </a:r>
            <a:r>
              <a:rPr lang="pt-BR" sz="1600" dirty="0" err="1" smtClean="0"/>
              <a:t>Collections</a:t>
            </a:r>
            <a:r>
              <a:rPr lang="pt-BR" sz="1600" dirty="0" smtClean="0"/>
              <a:t>.</a:t>
            </a:r>
            <a:r>
              <a:rPr lang="pt-BR" sz="1600" dirty="0" err="1" smtClean="0"/>
              <a:t>Generic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err="1" smtClean="0"/>
              <a:t>using</a:t>
            </a:r>
            <a:r>
              <a:rPr lang="pt-BR" sz="1600" dirty="0" smtClean="0"/>
              <a:t> </a:t>
            </a:r>
            <a:r>
              <a:rPr lang="pt-BR" sz="1600" dirty="0" err="1" smtClean="0"/>
              <a:t>UnityEngine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class</a:t>
            </a:r>
            <a:r>
              <a:rPr lang="pt-BR" sz="1600" dirty="0" smtClean="0"/>
              <a:t> Teste : </a:t>
            </a:r>
            <a:r>
              <a:rPr lang="pt-BR" sz="1600" dirty="0" err="1" smtClean="0"/>
              <a:t>MonoBehaviour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{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public</a:t>
            </a:r>
            <a:r>
              <a:rPr lang="pt-BR" sz="1600" dirty="0" smtClean="0"/>
              <a:t> string texto;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public</a:t>
            </a:r>
            <a:r>
              <a:rPr lang="pt-BR" sz="1600" dirty="0" smtClean="0"/>
              <a:t> </a:t>
            </a:r>
            <a:r>
              <a:rPr lang="pt-BR" sz="1600" dirty="0" err="1" smtClean="0"/>
              <a:t>Color</a:t>
            </a:r>
            <a:r>
              <a:rPr lang="pt-BR" sz="1600" dirty="0" smtClean="0"/>
              <a:t> cor;</a:t>
            </a:r>
          </a:p>
          <a:p>
            <a:pPr>
              <a:buNone/>
            </a:pP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   // Start is </a:t>
            </a:r>
            <a:r>
              <a:rPr lang="pt-BR" sz="1600" dirty="0" err="1" smtClean="0"/>
              <a:t>called</a:t>
            </a:r>
            <a:r>
              <a:rPr lang="pt-BR" sz="1600" dirty="0" smtClean="0"/>
              <a:t> </a:t>
            </a:r>
            <a:r>
              <a:rPr lang="pt-BR" sz="1600" dirty="0" err="1" smtClean="0"/>
              <a:t>before</a:t>
            </a:r>
            <a:r>
              <a:rPr lang="pt-BR" sz="1600" dirty="0" smtClean="0"/>
              <a:t> </a:t>
            </a:r>
            <a:r>
              <a:rPr lang="pt-BR" sz="1600" dirty="0" err="1" smtClean="0"/>
              <a:t>the</a:t>
            </a:r>
            <a:r>
              <a:rPr lang="pt-BR" sz="1600" dirty="0" smtClean="0"/>
              <a:t> </a:t>
            </a:r>
            <a:r>
              <a:rPr lang="pt-BR" sz="1600" dirty="0" err="1" smtClean="0"/>
              <a:t>first</a:t>
            </a:r>
            <a:r>
              <a:rPr lang="pt-BR" sz="1600" dirty="0" smtClean="0"/>
              <a:t> frame </a:t>
            </a:r>
            <a:r>
              <a:rPr lang="pt-BR" sz="1600" dirty="0" err="1" smtClean="0"/>
              <a:t>update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void</a:t>
            </a:r>
            <a:r>
              <a:rPr lang="pt-BR" sz="1600" dirty="0" smtClean="0"/>
              <a:t> Start()</a:t>
            </a:r>
          </a:p>
          <a:p>
            <a:pPr>
              <a:buNone/>
            </a:pPr>
            <a:r>
              <a:rPr lang="pt-BR" sz="1600" dirty="0" smtClean="0"/>
              <a:t>    {</a:t>
            </a:r>
          </a:p>
          <a:p>
            <a:pPr>
              <a:buNone/>
            </a:pPr>
            <a:r>
              <a:rPr lang="pt-BR" sz="1600" dirty="0" smtClean="0"/>
              <a:t>        Debug.</a:t>
            </a:r>
            <a:r>
              <a:rPr lang="pt-BR" sz="1600" dirty="0" err="1" smtClean="0"/>
              <a:t>Log</a:t>
            </a:r>
            <a:r>
              <a:rPr lang="pt-BR" sz="1600" dirty="0" smtClean="0"/>
              <a:t>(texto);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GetComponent</a:t>
            </a:r>
            <a:r>
              <a:rPr lang="pt-BR" sz="1600" dirty="0" smtClean="0"/>
              <a:t>&lt;</a:t>
            </a:r>
            <a:r>
              <a:rPr lang="pt-BR" sz="1600" dirty="0" err="1" smtClean="0"/>
              <a:t>Renderer</a:t>
            </a:r>
            <a:r>
              <a:rPr lang="pt-BR" sz="1600" dirty="0" smtClean="0"/>
              <a:t>&gt;().material.</a:t>
            </a:r>
            <a:r>
              <a:rPr lang="pt-BR" sz="1600" dirty="0" err="1" smtClean="0"/>
              <a:t>color</a:t>
            </a:r>
            <a:r>
              <a:rPr lang="pt-BR" sz="1600" dirty="0" smtClean="0"/>
              <a:t> = cor;        </a:t>
            </a:r>
          </a:p>
          <a:p>
            <a:pPr>
              <a:buNone/>
            </a:pPr>
            <a:r>
              <a:rPr lang="pt-BR" sz="1600" dirty="0" smtClean="0"/>
              <a:t>    }</a:t>
            </a:r>
          </a:p>
          <a:p>
            <a:pPr>
              <a:buNone/>
            </a:pPr>
            <a:r>
              <a:rPr lang="pt-BR" sz="1600" dirty="0" smtClean="0"/>
              <a:t>}</a:t>
            </a:r>
          </a:p>
          <a:p>
            <a:pPr>
              <a:buNone/>
            </a:pPr>
            <a:r>
              <a:rPr lang="pt-BR" sz="1600" dirty="0" smtClean="0"/>
              <a:t/>
            </a:r>
            <a:br>
              <a:rPr lang="pt-BR" sz="1600" dirty="0" smtClean="0"/>
            </a:br>
            <a:endParaRPr lang="pt-BR" sz="1600" dirty="0" smtClean="0"/>
          </a:p>
          <a:p>
            <a:pPr>
              <a:buNone/>
            </a:pP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5972866" y="142858"/>
            <a:ext cx="314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Selecione o cubo e veja no </a:t>
            </a:r>
            <a:r>
              <a:rPr lang="pt-BR" i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Inspector</a:t>
            </a:r>
            <a:endParaRPr lang="pt-BR" i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7" name="Conector de seta reta 6"/>
          <p:cNvCxnSpPr>
            <a:stCxn id="5" idx="2"/>
          </p:cNvCxnSpPr>
          <p:nvPr/>
        </p:nvCxnSpPr>
        <p:spPr>
          <a:xfrm rot="16200000" flipH="1">
            <a:off x="7407738" y="925952"/>
            <a:ext cx="282363" cy="88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ixaDeTexto 7"/>
          <p:cNvSpPr txBox="1"/>
          <p:nvPr/>
        </p:nvSpPr>
        <p:spPr>
          <a:xfrm>
            <a:off x="5929322" y="2857502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err="1" smtClean="0">
                <a:solidFill>
                  <a:srgbClr val="FF0000"/>
                </a:solidFill>
              </a:rPr>
              <a:t>Obs</a:t>
            </a:r>
            <a:r>
              <a:rPr lang="pt-BR" dirty="0" smtClean="0">
                <a:solidFill>
                  <a:srgbClr val="FF0000"/>
                </a:solidFill>
              </a:rPr>
              <a:t>: só aparecem atributos públicos, privados não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54598" y="1285866"/>
            <a:ext cx="40132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aixaDeTexto 8"/>
          <p:cNvSpPr txBox="1"/>
          <p:nvPr/>
        </p:nvSpPr>
        <p:spPr>
          <a:xfrm>
            <a:off x="5929322" y="4211435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Execute</a:t>
            </a:r>
            <a:endParaRPr lang="pt-B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F0000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smtClean="0">
            <a:solidFill>
              <a:srgbClr val="FF0000"/>
            </a:solidFill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10908</TotalTime>
  <Words>841</Words>
  <Application>Microsoft Office PowerPoint</Application>
  <PresentationFormat>Apresentação na tela (16:9)</PresentationFormat>
  <Paragraphs>294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Tema do Office</vt:lpstr>
      <vt:lpstr>Realidade Aumenta Scripts</vt:lpstr>
      <vt:lpstr>Inserindo e Associando Scritps</vt:lpstr>
      <vt:lpstr>Script Básico</vt:lpstr>
      <vt:lpstr>Escrevendo no console</vt:lpstr>
      <vt:lpstr>Um pouco de teoria!</vt:lpstr>
      <vt:lpstr>Introdução ao C#</vt:lpstr>
      <vt:lpstr>Atributos</vt:lpstr>
      <vt:lpstr>Atributos</vt:lpstr>
      <vt:lpstr>Slide 9</vt:lpstr>
      <vt:lpstr>Tipos Inteiros</vt:lpstr>
      <vt:lpstr>Tipos de Ponto Flutuante</vt:lpstr>
      <vt:lpstr>Tipo decimal</vt:lpstr>
      <vt:lpstr>Tipo string</vt:lpstr>
      <vt:lpstr>Operadores</vt:lpstr>
      <vt:lpstr>Comandos</vt:lpstr>
      <vt:lpstr>Comandos</vt:lpstr>
      <vt:lpstr>Camando foreach</vt:lpstr>
      <vt:lpstr>Métodos</vt:lpstr>
      <vt:lpstr>Métodos</vt:lpstr>
      <vt:lpstr>Slide 20</vt:lpstr>
      <vt:lpstr>Tratando Eventos do Mouse</vt:lpstr>
      <vt:lpstr>Tratando Eventos do Mouse</vt:lpstr>
      <vt:lpstr>Tratando Eventos do Mouse</vt:lpstr>
      <vt:lpstr>Tratando Eventos do Mouse</vt:lpstr>
      <vt:lpstr>Acessando Outras Classes</vt:lpstr>
      <vt:lpstr>Acessando Funções em Outro Script</vt:lpstr>
      <vt:lpstr>ScriptCubo</vt:lpstr>
      <vt:lpstr>ScriptCapsula</vt:lpstr>
      <vt:lpstr>Associe o Object Capsula em ScriptCubo</vt:lpstr>
      <vt:lpstr>Recebendo Dados do Usuário pela Interface 2D</vt:lpstr>
      <vt:lpstr>Recebendo Dados do Usuário pela Interface 2D</vt:lpstr>
      <vt:lpstr>Script_Test.cs</vt:lpstr>
      <vt:lpstr>Script_Test.cs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Instalação</dc:title>
  <dc:creator>Rone Ilídio Silva</dc:creator>
  <cp:lastModifiedBy>Rone Ilídio Silva</cp:lastModifiedBy>
  <cp:revision>50</cp:revision>
  <dcterms:created xsi:type="dcterms:W3CDTF">2021-06-01T13:49:05Z</dcterms:created>
  <dcterms:modified xsi:type="dcterms:W3CDTF">2022-09-20T17:47:46Z</dcterms:modified>
</cp:coreProperties>
</file>