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6" r:id="rId4"/>
    <p:sldId id="305" r:id="rId5"/>
    <p:sldId id="308" r:id="rId6"/>
    <p:sldId id="309" r:id="rId7"/>
    <p:sldId id="307" r:id="rId8"/>
    <p:sldId id="310" r:id="rId9"/>
    <p:sldId id="311" r:id="rId10"/>
    <p:sldId id="312" r:id="rId11"/>
    <p:sldId id="313" r:id="rId12"/>
    <p:sldId id="314" r:id="rId13"/>
    <p:sldId id="316" r:id="rId14"/>
    <p:sldId id="315" r:id="rId15"/>
    <p:sldId id="317" r:id="rId16"/>
    <p:sldId id="318" r:id="rId17"/>
    <p:sldId id="319" r:id="rId18"/>
    <p:sldId id="345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  <p:sldId id="338" r:id="rId35"/>
    <p:sldId id="336" r:id="rId36"/>
    <p:sldId id="335" r:id="rId37"/>
    <p:sldId id="339" r:id="rId38"/>
    <p:sldId id="337" r:id="rId39"/>
    <p:sldId id="340" r:id="rId40"/>
    <p:sldId id="341" r:id="rId41"/>
    <p:sldId id="342" r:id="rId42"/>
    <p:sldId id="343" r:id="rId43"/>
    <p:sldId id="344" r:id="rId44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92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1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29216-6730-4842-A61C-DEBA5D18DA4A}" type="datetimeFigureOut">
              <a:rPr lang="pt-BR" smtClean="0"/>
              <a:pPr/>
              <a:t>18/10/2022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1223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Realidade Aumenta</a:t>
            </a:r>
            <a:br>
              <a:rPr lang="pt-BR" dirty="0" smtClean="0"/>
            </a:br>
            <a:r>
              <a:rPr lang="pt-BR" dirty="0" smtClean="0"/>
              <a:t>Segundo Jogo – </a:t>
            </a:r>
            <a:r>
              <a:rPr lang="pt-BR" dirty="0" err="1" smtClean="0"/>
              <a:t>Flappy</a:t>
            </a:r>
            <a:r>
              <a:rPr lang="pt-BR" dirty="0" smtClean="0"/>
              <a:t> </a:t>
            </a:r>
            <a:r>
              <a:rPr lang="pt-BR" dirty="0" err="1" smtClean="0"/>
              <a:t>Bird</a:t>
            </a:r>
            <a:r>
              <a:rPr lang="pt-BR" dirty="0" smtClean="0"/>
              <a:t> 3D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0166" y="4143386"/>
            <a:ext cx="6400800" cy="714380"/>
          </a:xfrm>
        </p:spPr>
        <p:txBody>
          <a:bodyPr/>
          <a:lstStyle/>
          <a:p>
            <a:r>
              <a:rPr lang="pt-BR" dirty="0" smtClean="0"/>
              <a:t>Prof. Rone Ilídio da Silva</a:t>
            </a:r>
            <a:endParaRPr lang="pt-BR" dirty="0"/>
          </a:p>
        </p:txBody>
      </p:sp>
      <p:sp>
        <p:nvSpPr>
          <p:cNvPr id="48130" name="AutoShape 2" descr="Guidelines for Using Unity Trademarks - Uni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6"/>
            <a:ext cx="36195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571604" cy="157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Inserindo o Pássaro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Crie um objeto vazio na </a:t>
            </a:r>
            <a:r>
              <a:rPr lang="pt-BR" dirty="0" err="1" smtClean="0"/>
              <a:t>Herarchy</a:t>
            </a:r>
            <a:r>
              <a:rPr lang="pt-BR" dirty="0" smtClean="0"/>
              <a:t> e dê o nome de jogador</a:t>
            </a:r>
          </a:p>
          <a:p>
            <a:r>
              <a:rPr lang="pt-BR" dirty="0" smtClean="0"/>
              <a:t>Arraste o objeto </a:t>
            </a:r>
            <a:r>
              <a:rPr lang="pt-BR" dirty="0" err="1" smtClean="0"/>
              <a:t>Resources</a:t>
            </a:r>
            <a:r>
              <a:rPr lang="pt-BR" dirty="0" smtClean="0"/>
              <a:t>/FELPUDO </a:t>
            </a:r>
            <a:r>
              <a:rPr lang="pt-BR" dirty="0" smtClean="0"/>
              <a:t>para dentro de jogador</a:t>
            </a:r>
          </a:p>
          <a:p>
            <a:pPr lvl="1"/>
            <a:r>
              <a:rPr lang="pt-BR" dirty="0" smtClean="0"/>
              <a:t>Se um objeto FELPUDO for criado, sua posição será sempre 0,0,0 ao iniciar o jogo</a:t>
            </a:r>
          </a:p>
          <a:p>
            <a:r>
              <a:rPr lang="pt-BR" dirty="0" smtClean="0"/>
              <a:t>Modifique a posição do objeto jogador para 0, 2.5,0 </a:t>
            </a:r>
          </a:p>
          <a:p>
            <a:r>
              <a:rPr lang="pt-BR" dirty="0" smtClean="0"/>
              <a:t>Selecione FELPUDO em </a:t>
            </a:r>
            <a:r>
              <a:rPr lang="pt-BR" i="1" dirty="0" smtClean="0"/>
              <a:t>Project </a:t>
            </a:r>
            <a:endParaRPr lang="pt-BR" dirty="0" smtClean="0"/>
          </a:p>
          <a:p>
            <a:pPr lvl="1"/>
            <a:r>
              <a:rPr lang="pt-BR" dirty="0" smtClean="0"/>
              <a:t>No </a:t>
            </a:r>
            <a:r>
              <a:rPr lang="pt-BR" i="1" dirty="0" err="1" smtClean="0"/>
              <a:t>Inspector</a:t>
            </a:r>
            <a:r>
              <a:rPr lang="pt-BR" dirty="0" smtClean="0"/>
              <a:t>, modifique </a:t>
            </a:r>
            <a:r>
              <a:rPr lang="pt-BR" i="1" dirty="0" err="1" smtClean="0"/>
              <a:t>Wrap</a:t>
            </a:r>
            <a:r>
              <a:rPr lang="pt-BR" i="1" dirty="0" smtClean="0"/>
              <a:t> </a:t>
            </a:r>
            <a:r>
              <a:rPr lang="pt-BR" i="1" dirty="0" err="1" smtClean="0"/>
              <a:t>Mode</a:t>
            </a:r>
            <a:r>
              <a:rPr lang="pt-BR" i="1" dirty="0" smtClean="0"/>
              <a:t> </a:t>
            </a:r>
            <a:r>
              <a:rPr lang="pt-BR" dirty="0" smtClean="0"/>
              <a:t>para </a:t>
            </a:r>
            <a:r>
              <a:rPr lang="pt-BR" i="1" dirty="0" smtClean="0"/>
              <a:t>Loop</a:t>
            </a:r>
            <a:endParaRPr lang="pt-BR" dirty="0" smtClean="0"/>
          </a:p>
          <a:p>
            <a:r>
              <a:rPr lang="pt-BR" dirty="0" err="1" smtClean="0"/>
              <a:t>Obs</a:t>
            </a:r>
            <a:r>
              <a:rPr lang="pt-BR" dirty="0" smtClean="0"/>
              <a:t>: um boa posição da </a:t>
            </a:r>
            <a:r>
              <a:rPr lang="pt-BR" i="1" dirty="0" err="1" smtClean="0"/>
              <a:t>Main</a:t>
            </a:r>
            <a:r>
              <a:rPr lang="pt-BR" i="1" dirty="0" smtClean="0"/>
              <a:t> </a:t>
            </a:r>
            <a:r>
              <a:rPr lang="pt-BR" i="1" dirty="0" err="1" smtClean="0"/>
              <a:t>Camera</a:t>
            </a:r>
            <a:r>
              <a:rPr lang="pt-BR" dirty="0" smtClean="0"/>
              <a:t> é:</a:t>
            </a:r>
          </a:p>
          <a:p>
            <a:r>
              <a:rPr lang="pt-BR" dirty="0" smtClean="0"/>
              <a:t>Execute o jogo para ver o resultado</a:t>
            </a:r>
          </a:p>
          <a:p>
            <a:pPr lvl="1"/>
            <a:r>
              <a:rPr lang="pt-BR" dirty="0" smtClean="0"/>
              <a:t>O FELPUDO já tem movimento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643320"/>
            <a:ext cx="25336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do Piso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943349"/>
          </a:xfrm>
        </p:spPr>
        <p:txBody>
          <a:bodyPr>
            <a:normAutofit/>
          </a:bodyPr>
          <a:lstStyle/>
          <a:p>
            <a:r>
              <a:rPr lang="pt-BR" sz="2400" dirty="0" smtClean="0"/>
              <a:t>Em </a:t>
            </a:r>
            <a:r>
              <a:rPr lang="pt-BR" sz="2400" i="1" dirty="0" smtClean="0"/>
              <a:t>Project</a:t>
            </a:r>
            <a:r>
              <a:rPr lang="pt-BR" sz="2400" dirty="0" smtClean="0"/>
              <a:t>, crie uma pasta chamada Scripts</a:t>
            </a:r>
          </a:p>
          <a:p>
            <a:pPr lvl="1"/>
            <a:r>
              <a:rPr lang="pt-BR" sz="2000" dirty="0" smtClean="0"/>
              <a:t>Crie um </a:t>
            </a:r>
            <a:r>
              <a:rPr lang="pt-BR" sz="2000" dirty="0" err="1" smtClean="0"/>
              <a:t>scritp</a:t>
            </a:r>
            <a:r>
              <a:rPr lang="pt-BR" sz="2000" dirty="0" smtClean="0"/>
              <a:t> chamado </a:t>
            </a:r>
            <a:r>
              <a:rPr lang="pt-BR" sz="2000" dirty="0" err="1" smtClean="0"/>
              <a:t>AnimaPiso</a:t>
            </a:r>
            <a:endParaRPr lang="pt-BR" sz="2000" dirty="0" smtClean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857356" y="1857370"/>
            <a:ext cx="8229600" cy="3943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AnimaPiso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MonoBehaviour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Material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materialPiso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velocidade = 0.75f;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Start()    {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Update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 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offset = Time.time * velocidade;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materialPiso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SetTextureOffset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("_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MainTex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",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Vector2(offset,0));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do Piso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Selecione o script </a:t>
            </a:r>
            <a:r>
              <a:rPr lang="pt-BR" sz="2400" dirty="0" err="1" smtClean="0"/>
              <a:t>AnimaPiso</a:t>
            </a:r>
            <a:r>
              <a:rPr lang="pt-BR" sz="2400" dirty="0" smtClean="0"/>
              <a:t> e associe o material </a:t>
            </a:r>
            <a:r>
              <a:rPr lang="pt-BR" sz="2400" dirty="0" err="1" smtClean="0"/>
              <a:t>tileChao</a:t>
            </a: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A cada um dos objetos do piso (plano, plano(1) e plano(2</a:t>
            </a:r>
            <a:r>
              <a:rPr lang="pt-BR" sz="2400" dirty="0" smtClean="0"/>
              <a:t>)) </a:t>
            </a:r>
            <a:r>
              <a:rPr lang="pt-BR" sz="2400" dirty="0" smtClean="0"/>
              <a:t>arraste e solte o script nele</a:t>
            </a:r>
            <a:endParaRPr lang="pt-BR" sz="24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32"/>
            <a:ext cx="25050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3929072"/>
            <a:ext cx="19716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071948"/>
            <a:ext cx="2295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4253604"/>
            <a:ext cx="12287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Conector de seta reta 9"/>
          <p:cNvCxnSpPr>
            <a:stCxn id="10245" idx="1"/>
          </p:cNvCxnSpPr>
          <p:nvPr/>
        </p:nvCxnSpPr>
        <p:spPr>
          <a:xfrm rot="10800000">
            <a:off x="3000364" y="4143387"/>
            <a:ext cx="3214710" cy="128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>
            <a:stCxn id="10245" idx="1"/>
          </p:cNvCxnSpPr>
          <p:nvPr/>
        </p:nvCxnSpPr>
        <p:spPr>
          <a:xfrm rot="10800000" flipV="1">
            <a:off x="2928926" y="4271972"/>
            <a:ext cx="3286148" cy="857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>
            <a:stCxn id="10245" idx="1"/>
          </p:cNvCxnSpPr>
          <p:nvPr/>
        </p:nvCxnSpPr>
        <p:spPr>
          <a:xfrm rot="10800000" flipV="1">
            <a:off x="3000364" y="4271972"/>
            <a:ext cx="3214710" cy="2286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3857620" y="478632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Execute </a:t>
            </a:r>
            <a:r>
              <a:rPr lang="pt-BR" smtClean="0">
                <a:solidFill>
                  <a:srgbClr val="FF0000"/>
                </a:solidFill>
              </a:rPr>
              <a:t>o jogo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45452E-6 C -0.18889 -0.01942 -0.37778 -0.03885 -0.46441 -0.0444 C -0.55104 -0.04995 -0.53577 -0.04193 -0.52032 -0.03392 " pathEditMode="relative" ptsTypes="aaA">
                                      <p:cBhvr>
                                        <p:cTn id="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da Cerca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dirty="0" smtClean="0"/>
              <a:t>Crie um script chamado Principal</a:t>
            </a:r>
          </a:p>
          <a:p>
            <a:r>
              <a:rPr lang="pt-BR" sz="1800" dirty="0" smtClean="0"/>
              <a:t>Associe à </a:t>
            </a:r>
            <a:r>
              <a:rPr lang="pt-BR" sz="1800" i="1" dirty="0" err="1" smtClean="0"/>
              <a:t>Main</a:t>
            </a:r>
            <a:r>
              <a:rPr lang="pt-BR" sz="1800" i="1" dirty="0" smtClean="0"/>
              <a:t> </a:t>
            </a:r>
            <a:r>
              <a:rPr lang="pt-BR" sz="1800" i="1" dirty="0" err="1" smtClean="0"/>
              <a:t>Camera</a:t>
            </a:r>
            <a:endParaRPr lang="pt-BR" sz="1800" i="1" dirty="0" smtClean="0"/>
          </a:p>
          <a:p>
            <a:pPr>
              <a:buNone/>
            </a:pP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class</a:t>
            </a:r>
            <a:r>
              <a:rPr lang="pt-BR" sz="1200" dirty="0" smtClean="0"/>
              <a:t> Principal : </a:t>
            </a:r>
            <a:r>
              <a:rPr lang="pt-BR" sz="1200" dirty="0" err="1" smtClean="0"/>
              <a:t>MonoBehaviour</a:t>
            </a:r>
            <a:r>
              <a:rPr lang="pt-BR" sz="1200" dirty="0" smtClean="0"/>
              <a:t>{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GameObject</a:t>
            </a:r>
            <a:r>
              <a:rPr lang="pt-BR" sz="1200" dirty="0" smtClean="0"/>
              <a:t> cerca;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GameObject</a:t>
            </a:r>
            <a:r>
              <a:rPr lang="pt-BR" sz="1200" dirty="0" smtClean="0"/>
              <a:t> arbusto;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GameObject</a:t>
            </a:r>
            <a:r>
              <a:rPr lang="pt-BR" sz="1200" dirty="0" smtClean="0"/>
              <a:t> nuvem;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GameObject</a:t>
            </a:r>
            <a:r>
              <a:rPr lang="pt-BR" sz="1200" dirty="0" smtClean="0"/>
              <a:t> cano;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public</a:t>
            </a:r>
            <a:r>
              <a:rPr lang="pt-BR" sz="1200" dirty="0" smtClean="0"/>
              <a:t> </a:t>
            </a:r>
            <a:r>
              <a:rPr lang="pt-BR" sz="1200" dirty="0" err="1" smtClean="0"/>
              <a:t>GameObject</a:t>
            </a:r>
            <a:r>
              <a:rPr lang="pt-BR" sz="1200" dirty="0" smtClean="0"/>
              <a:t> pedra;</a:t>
            </a:r>
          </a:p>
          <a:p>
            <a:pPr>
              <a:buNone/>
            </a:pPr>
            <a:r>
              <a:rPr lang="pt-BR" sz="1200" dirty="0" smtClean="0"/>
              <a:t>     </a:t>
            </a:r>
            <a:r>
              <a:rPr lang="pt-BR" sz="1200" dirty="0" err="1" smtClean="0"/>
              <a:t>void</a:t>
            </a:r>
            <a:r>
              <a:rPr lang="pt-BR" sz="1200" dirty="0" smtClean="0"/>
              <a:t> Start()    {</a:t>
            </a:r>
          </a:p>
          <a:p>
            <a:pPr>
              <a:buNone/>
            </a:pPr>
            <a:r>
              <a:rPr lang="pt-BR" sz="1200" dirty="0" smtClean="0"/>
              <a:t>        //Após um segundo, chama </a:t>
            </a:r>
            <a:r>
              <a:rPr lang="pt-BR" sz="1200" dirty="0" err="1" smtClean="0"/>
              <a:t>CriaCerca</a:t>
            </a:r>
            <a:r>
              <a:rPr lang="pt-BR" sz="1200" dirty="0" smtClean="0"/>
              <a:t> a cada </a:t>
            </a:r>
            <a:r>
              <a:rPr lang="pt-BR" sz="1200" dirty="0" smtClean="0"/>
              <a:t>0.2 </a:t>
            </a:r>
            <a:r>
              <a:rPr lang="pt-BR" sz="1200" dirty="0" smtClean="0"/>
              <a:t>segundo</a:t>
            </a:r>
          </a:p>
          <a:p>
            <a:pPr>
              <a:buNone/>
            </a:pPr>
            <a:r>
              <a:rPr lang="pt-BR" sz="1200" dirty="0" smtClean="0"/>
              <a:t>        </a:t>
            </a:r>
            <a:r>
              <a:rPr lang="pt-BR" sz="1200" dirty="0" err="1" smtClean="0"/>
              <a:t>InvokeRepeating</a:t>
            </a:r>
            <a:r>
              <a:rPr lang="pt-BR" sz="1200" dirty="0" smtClean="0"/>
              <a:t>("</a:t>
            </a:r>
            <a:r>
              <a:rPr lang="pt-BR" sz="1200" dirty="0" err="1" smtClean="0"/>
              <a:t>CriaCerca</a:t>
            </a:r>
            <a:r>
              <a:rPr lang="pt-BR" sz="1200" dirty="0" smtClean="0"/>
              <a:t>", 1, 0.2f);</a:t>
            </a:r>
          </a:p>
          <a:p>
            <a:pPr>
              <a:buNone/>
            </a:pPr>
            <a:r>
              <a:rPr lang="pt-BR" sz="1200" dirty="0" smtClean="0"/>
              <a:t>    }</a:t>
            </a:r>
          </a:p>
          <a:p>
            <a:pPr>
              <a:buNone/>
            </a:pPr>
            <a:r>
              <a:rPr lang="pt-BR" sz="1200" dirty="0" smtClean="0"/>
              <a:t>    </a:t>
            </a:r>
            <a:r>
              <a:rPr lang="pt-BR" sz="1200" dirty="0" err="1" smtClean="0"/>
              <a:t>void</a:t>
            </a:r>
            <a:r>
              <a:rPr lang="pt-BR" sz="1200" dirty="0" smtClean="0"/>
              <a:t> </a:t>
            </a:r>
            <a:r>
              <a:rPr lang="pt-BR" sz="1200" dirty="0" err="1" smtClean="0"/>
              <a:t>CriaCerca</a:t>
            </a:r>
            <a:r>
              <a:rPr lang="pt-BR" sz="1200" dirty="0" smtClean="0"/>
              <a:t>()    {</a:t>
            </a:r>
          </a:p>
          <a:p>
            <a:pPr>
              <a:buNone/>
            </a:pPr>
            <a:r>
              <a:rPr lang="pt-BR" sz="1200" dirty="0" smtClean="0"/>
              <a:t>        </a:t>
            </a:r>
            <a:r>
              <a:rPr lang="pt-BR" sz="1200" dirty="0" err="1" smtClean="0"/>
              <a:t>Instantiate</a:t>
            </a:r>
            <a:r>
              <a:rPr lang="pt-BR" sz="1200" dirty="0" smtClean="0"/>
              <a:t>(cerca);</a:t>
            </a:r>
          </a:p>
          <a:p>
            <a:pPr>
              <a:buNone/>
            </a:pPr>
            <a:r>
              <a:rPr lang="pt-BR" sz="1200" dirty="0" smtClean="0"/>
              <a:t>    }</a:t>
            </a:r>
          </a:p>
          <a:p>
            <a:pPr>
              <a:buNone/>
            </a:pPr>
            <a:r>
              <a:rPr lang="pt-BR" sz="1200" dirty="0" smtClean="0"/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da Cerca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Selecione o script Principal</a:t>
            </a:r>
          </a:p>
          <a:p>
            <a:pPr lvl="1"/>
            <a:r>
              <a:rPr lang="pt-BR" sz="2000" dirty="0" smtClean="0"/>
              <a:t>Selecione </a:t>
            </a:r>
            <a:r>
              <a:rPr lang="pt-BR" sz="2000" dirty="0" err="1" smtClean="0"/>
              <a:t>Main</a:t>
            </a:r>
            <a:r>
              <a:rPr lang="pt-BR" sz="2000" dirty="0" smtClean="0"/>
              <a:t> </a:t>
            </a:r>
            <a:r>
              <a:rPr lang="pt-BR" sz="2000" dirty="0" err="1" smtClean="0"/>
              <a:t>Camera</a:t>
            </a:r>
            <a:r>
              <a:rPr lang="pt-BR" sz="2000" dirty="0" smtClean="0"/>
              <a:t> e associe cada </a:t>
            </a:r>
            <a:r>
              <a:rPr lang="pt-BR" sz="2000" dirty="0" err="1" smtClean="0"/>
              <a:t>Prefab</a:t>
            </a:r>
            <a:r>
              <a:rPr lang="pt-BR" sz="2000" dirty="0" smtClean="0"/>
              <a:t> ao objeto correspondente (basta arrastar o </a:t>
            </a:r>
            <a:r>
              <a:rPr lang="pt-BR" sz="2000" dirty="0" err="1" smtClean="0"/>
              <a:t>prefab</a:t>
            </a:r>
            <a:r>
              <a:rPr lang="pt-BR" sz="2000" dirty="0" smtClean="0"/>
              <a:t>)</a:t>
            </a:r>
          </a:p>
          <a:p>
            <a:pPr lvl="1"/>
            <a:endParaRPr lang="pt-BR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28" y="2357436"/>
            <a:ext cx="6586534" cy="2638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de seta reta 6"/>
          <p:cNvCxnSpPr/>
          <p:nvPr/>
        </p:nvCxnSpPr>
        <p:spPr>
          <a:xfrm rot="16200000" flipH="1">
            <a:off x="4750595" y="3250411"/>
            <a:ext cx="1143008" cy="928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rot="16200000" flipH="1">
            <a:off x="4643438" y="3500444"/>
            <a:ext cx="1357322" cy="928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>
            <a:off x="4857752" y="3429006"/>
            <a:ext cx="928694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4857752" y="3571882"/>
            <a:ext cx="928694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rot="16200000" flipH="1">
            <a:off x="4714876" y="3753538"/>
            <a:ext cx="1143008" cy="10001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da Cerca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Atenção na posição:</a:t>
            </a:r>
          </a:p>
          <a:p>
            <a:pPr lvl="1">
              <a:buNone/>
            </a:pPr>
            <a:r>
              <a:rPr lang="pt-BR" dirty="0" smtClean="0"/>
              <a:t>                                    </a:t>
            </a:r>
            <a:r>
              <a:rPr lang="pt-BR" dirty="0" err="1" smtClean="0"/>
              <a:t>ObjetoCerca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r>
              <a:rPr lang="pt-BR" dirty="0" smtClean="0"/>
              <a:t>Cerca</a:t>
            </a:r>
          </a:p>
          <a:p>
            <a:pPr lvl="1"/>
            <a:endParaRPr lang="pt-B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429006"/>
            <a:ext cx="2747201" cy="171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571618"/>
            <a:ext cx="2562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Animação da Cerca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dirty="0" smtClean="0"/>
              <a:t>Crie um script denominado </a:t>
            </a:r>
            <a:r>
              <a:rPr lang="pt-BR" sz="1800" dirty="0" err="1" smtClean="0"/>
              <a:t>Obstaculo</a:t>
            </a:r>
            <a:endParaRPr lang="pt-BR" sz="1800" dirty="0" smtClean="0"/>
          </a:p>
          <a:p>
            <a:pPr>
              <a:buNone/>
            </a:pP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class</a:t>
            </a:r>
            <a:r>
              <a:rPr lang="pt-BR" sz="1800" dirty="0" smtClean="0"/>
              <a:t> </a:t>
            </a:r>
            <a:r>
              <a:rPr lang="pt-BR" sz="1800" dirty="0" err="1" smtClean="0"/>
              <a:t>Obstaculo</a:t>
            </a:r>
            <a:r>
              <a:rPr lang="pt-BR" sz="1800" dirty="0" smtClean="0"/>
              <a:t> : </a:t>
            </a:r>
            <a:r>
              <a:rPr lang="pt-BR" sz="1800" dirty="0" err="1" smtClean="0"/>
              <a:t>MonoBehaviour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{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void</a:t>
            </a:r>
            <a:r>
              <a:rPr lang="pt-BR" sz="1800" dirty="0" smtClean="0"/>
              <a:t> Start()    {</a:t>
            </a:r>
          </a:p>
          <a:p>
            <a:pPr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GetComponent</a:t>
            </a:r>
            <a:r>
              <a:rPr lang="pt-BR" sz="1800" dirty="0" smtClean="0"/>
              <a:t>&lt;</a:t>
            </a:r>
            <a:r>
              <a:rPr lang="pt-BR" sz="1800" dirty="0" err="1" smtClean="0"/>
              <a:t>Rigidbody</a:t>
            </a:r>
            <a:r>
              <a:rPr lang="pt-BR" sz="1800" dirty="0" smtClean="0"/>
              <a:t>&gt;().</a:t>
            </a:r>
            <a:r>
              <a:rPr lang="pt-BR" sz="1800" dirty="0" err="1" smtClean="0"/>
              <a:t>velocity</a:t>
            </a:r>
            <a:r>
              <a:rPr lang="pt-BR" sz="1800" dirty="0" smtClean="0"/>
              <a:t> = </a:t>
            </a:r>
            <a:r>
              <a:rPr lang="pt-BR" sz="1800" dirty="0" err="1" smtClean="0"/>
              <a:t>new</a:t>
            </a:r>
            <a:r>
              <a:rPr lang="pt-BR" sz="1800" dirty="0" smtClean="0"/>
              <a:t> Vector3(0, 0, -7.5f);</a:t>
            </a:r>
          </a:p>
          <a:p>
            <a:pPr>
              <a:buNone/>
            </a:pPr>
            <a:r>
              <a:rPr lang="pt-BR" sz="1800" dirty="0" smtClean="0"/>
              <a:t>    }</a:t>
            </a:r>
          </a:p>
          <a:p>
            <a:pPr>
              <a:buNone/>
            </a:pPr>
            <a:r>
              <a:rPr lang="pt-BR" sz="1800" dirty="0" smtClean="0"/>
              <a:t>  </a:t>
            </a:r>
            <a:r>
              <a:rPr lang="pt-BR" sz="1800" dirty="0" err="1" smtClean="0"/>
              <a:t>void</a:t>
            </a:r>
            <a:r>
              <a:rPr lang="pt-BR" sz="1800" dirty="0" smtClean="0"/>
              <a:t> </a:t>
            </a:r>
            <a:r>
              <a:rPr lang="pt-BR" sz="1800" dirty="0" err="1" smtClean="0"/>
              <a:t>Update</a:t>
            </a:r>
            <a:r>
              <a:rPr lang="pt-BR" sz="1800" dirty="0" smtClean="0"/>
              <a:t>()     {</a:t>
            </a:r>
          </a:p>
          <a:p>
            <a:pPr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if</a:t>
            </a:r>
            <a:r>
              <a:rPr lang="pt-BR" sz="1800" dirty="0" smtClean="0"/>
              <a:t>(</a:t>
            </a:r>
            <a:r>
              <a:rPr lang="pt-BR" sz="1800" dirty="0" err="1" smtClean="0"/>
              <a:t>transform</a:t>
            </a:r>
            <a:r>
              <a:rPr lang="pt-BR" sz="1800" dirty="0" smtClean="0"/>
              <a:t>.</a:t>
            </a:r>
            <a:r>
              <a:rPr lang="pt-BR" sz="1800" dirty="0" err="1" smtClean="0"/>
              <a:t>position</a:t>
            </a:r>
            <a:r>
              <a:rPr lang="pt-BR" sz="1800" dirty="0" smtClean="0"/>
              <a:t>.z &lt; -10){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Destroy</a:t>
            </a:r>
            <a:r>
              <a:rPr lang="pt-BR" sz="1800" dirty="0" smtClean="0"/>
              <a:t>(</a:t>
            </a:r>
            <a:r>
              <a:rPr lang="pt-BR" sz="1800" dirty="0" err="1" smtClean="0"/>
              <a:t>this</a:t>
            </a:r>
            <a:r>
              <a:rPr lang="pt-BR" sz="1800" dirty="0" smtClean="0"/>
              <a:t>.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);</a:t>
            </a:r>
          </a:p>
          <a:p>
            <a:pPr>
              <a:buNone/>
            </a:pPr>
            <a:r>
              <a:rPr lang="pt-BR" sz="1800" dirty="0" smtClean="0"/>
              <a:t>        }</a:t>
            </a:r>
          </a:p>
          <a:p>
            <a:pPr>
              <a:buNone/>
            </a:pPr>
            <a:r>
              <a:rPr lang="pt-BR" sz="1800" dirty="0" smtClean="0"/>
              <a:t>    }</a:t>
            </a:r>
          </a:p>
          <a:p>
            <a:pPr>
              <a:buNone/>
            </a:pPr>
            <a:r>
              <a:rPr lang="pt-BR" sz="1800" dirty="0" smtClean="0"/>
              <a:t>} </a:t>
            </a:r>
            <a:endParaRPr lang="pt-BR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Configurando os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5829312" cy="3657615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Associe o script </a:t>
            </a:r>
            <a:r>
              <a:rPr lang="pt-BR" dirty="0" err="1" smtClean="0"/>
              <a:t>Obstaculo</a:t>
            </a:r>
            <a:r>
              <a:rPr lang="pt-BR" dirty="0" smtClean="0"/>
              <a:t> aos </a:t>
            </a:r>
            <a:r>
              <a:rPr lang="pt-BR" dirty="0" err="1" smtClean="0"/>
              <a:t>prefabs</a:t>
            </a:r>
            <a:r>
              <a:rPr lang="pt-BR" dirty="0" smtClean="0"/>
              <a:t>:</a:t>
            </a:r>
          </a:p>
          <a:p>
            <a:pPr lvl="1"/>
            <a:r>
              <a:rPr lang="pt-BR" dirty="0" err="1" smtClean="0"/>
              <a:t>ObjetoArbusto</a:t>
            </a:r>
            <a:endParaRPr lang="pt-BR" dirty="0" smtClean="0"/>
          </a:p>
          <a:p>
            <a:pPr lvl="1"/>
            <a:r>
              <a:rPr lang="pt-BR" dirty="0" err="1" smtClean="0"/>
              <a:t>ObjetoCano</a:t>
            </a:r>
            <a:endParaRPr lang="pt-BR" dirty="0" smtClean="0"/>
          </a:p>
          <a:p>
            <a:pPr lvl="1"/>
            <a:r>
              <a:rPr lang="pt-BR" dirty="0" err="1" smtClean="0"/>
              <a:t>ObjetoCerca</a:t>
            </a:r>
            <a:endParaRPr lang="pt-BR" dirty="0" smtClean="0"/>
          </a:p>
          <a:p>
            <a:pPr lvl="1"/>
            <a:r>
              <a:rPr lang="pt-BR" dirty="0" err="1" smtClean="0"/>
              <a:t>ObjetoNuvem</a:t>
            </a:r>
            <a:endParaRPr lang="pt-BR" dirty="0" smtClean="0"/>
          </a:p>
          <a:p>
            <a:pPr lvl="1"/>
            <a:r>
              <a:rPr lang="pt-BR" dirty="0" err="1" smtClean="0"/>
              <a:t>ObjetoPedra</a:t>
            </a:r>
            <a:endParaRPr lang="pt-BR" dirty="0" smtClean="0"/>
          </a:p>
          <a:p>
            <a:r>
              <a:rPr lang="pt-BR" dirty="0" smtClean="0"/>
              <a:t>Todos esses </a:t>
            </a:r>
            <a:r>
              <a:rPr lang="pt-BR" dirty="0" err="1" smtClean="0"/>
              <a:t>prefabs</a:t>
            </a:r>
            <a:r>
              <a:rPr lang="pt-BR" dirty="0" smtClean="0"/>
              <a:t> devem receber </a:t>
            </a:r>
            <a:r>
              <a:rPr lang="pt-BR" dirty="0" err="1" smtClean="0"/>
              <a:t>Rigidbory</a:t>
            </a:r>
            <a:endParaRPr lang="pt-BR" dirty="0" smtClean="0"/>
          </a:p>
          <a:p>
            <a:pPr lvl="1"/>
            <a:r>
              <a:rPr lang="pt-BR" dirty="0" err="1" smtClean="0"/>
              <a:t>Inspector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err="1" smtClean="0">
                <a:sym typeface="Wingdings" pitchFamily="2" charset="2"/>
              </a:rPr>
              <a:t>AddComponent</a:t>
            </a:r>
            <a:r>
              <a:rPr lang="pt-BR" dirty="0" smtClean="0">
                <a:sym typeface="Wingdings" pitchFamily="2" charset="2"/>
              </a:rPr>
              <a:t>/</a:t>
            </a:r>
            <a:r>
              <a:rPr lang="pt-BR" dirty="0" err="1" smtClean="0">
                <a:sym typeface="Wingdings" pitchFamily="2" charset="2"/>
              </a:rPr>
              <a:t>Phisics</a:t>
            </a:r>
            <a:r>
              <a:rPr lang="pt-BR" dirty="0" smtClean="0">
                <a:sym typeface="Wingdings" pitchFamily="2" charset="2"/>
              </a:rPr>
              <a:t>/</a:t>
            </a:r>
            <a:r>
              <a:rPr lang="pt-BR" dirty="0" err="1" smtClean="0">
                <a:sym typeface="Wingdings" pitchFamily="2" charset="2"/>
              </a:rPr>
              <a:t>Rigidbody</a:t>
            </a:r>
            <a:endParaRPr lang="pt-BR" dirty="0" smtClean="0">
              <a:sym typeface="Wingdings" pitchFamily="2" charset="2"/>
            </a:endParaRPr>
          </a:p>
          <a:p>
            <a:pPr lvl="1"/>
            <a:r>
              <a:rPr lang="pt-BR" dirty="0" smtClean="0">
                <a:sym typeface="Wingdings" pitchFamily="2" charset="2"/>
              </a:rPr>
              <a:t>Desmarque </a:t>
            </a:r>
            <a:r>
              <a:rPr lang="pt-BR" i="1" dirty="0" smtClean="0">
                <a:sym typeface="Wingdings" pitchFamily="2" charset="2"/>
              </a:rPr>
              <a:t>Use </a:t>
            </a:r>
            <a:r>
              <a:rPr lang="pt-BR" i="1" dirty="0" err="1" smtClean="0">
                <a:sym typeface="Wingdings" pitchFamily="2" charset="2"/>
              </a:rPr>
              <a:t>Gravity</a:t>
            </a:r>
            <a:endParaRPr lang="pt-BR" i="1" dirty="0" smtClean="0">
              <a:sym typeface="Wingdings" pitchFamily="2" charset="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000114"/>
            <a:ext cx="2324022" cy="3668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3571868" y="171449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Selecione o </a:t>
            </a:r>
            <a:r>
              <a:rPr lang="pt-BR" dirty="0" err="1" smtClean="0">
                <a:solidFill>
                  <a:srgbClr val="FF0000"/>
                </a:solidFill>
              </a:rPr>
              <a:t>Prefab</a:t>
            </a:r>
            <a:r>
              <a:rPr lang="pt-BR" dirty="0" smtClean="0">
                <a:solidFill>
                  <a:srgbClr val="FF0000"/>
                </a:solidFill>
              </a:rPr>
              <a:t> e adicione o componente Obstáculo</a:t>
            </a:r>
            <a:endParaRPr lang="pt-BR" dirty="0" smtClean="0">
              <a:solidFill>
                <a:srgbClr val="FF0000"/>
              </a:solidFill>
            </a:endParaRPr>
          </a:p>
        </p:txBody>
      </p:sp>
      <p:cxnSp>
        <p:nvCxnSpPr>
          <p:cNvPr id="12" name="Conector de seta reta 11"/>
          <p:cNvCxnSpPr>
            <a:stCxn id="10" idx="3"/>
          </p:cNvCxnSpPr>
          <p:nvPr/>
        </p:nvCxnSpPr>
        <p:spPr>
          <a:xfrm>
            <a:off x="6000760" y="2176159"/>
            <a:ext cx="1071570" cy="11099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Configurando os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4829180" cy="3394472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>
                <a:sym typeface="Wingdings" pitchFamily="2" charset="2"/>
              </a:rPr>
              <a:t>Selecione cada </a:t>
            </a:r>
            <a:r>
              <a:rPr lang="pt-BR" sz="2400" dirty="0" err="1" smtClean="0">
                <a:sym typeface="Wingdings" pitchFamily="2" charset="2"/>
              </a:rPr>
              <a:t>prefab</a:t>
            </a:r>
            <a:r>
              <a:rPr lang="pt-BR" sz="2400" dirty="0" smtClean="0">
                <a:sym typeface="Wingdings" pitchFamily="2" charset="2"/>
              </a:rPr>
              <a:t> e coloque suas posições em 0,0,0</a:t>
            </a:r>
          </a:p>
          <a:p>
            <a:r>
              <a:rPr lang="pt-BR" sz="2400" dirty="0" smtClean="0">
                <a:sym typeface="Wingdings" pitchFamily="2" charset="2"/>
              </a:rPr>
              <a:t>Dê dois cliques </a:t>
            </a:r>
            <a:r>
              <a:rPr lang="pt-BR" sz="2400" dirty="0" smtClean="0">
                <a:sym typeface="Wingdings" pitchFamily="2" charset="2"/>
              </a:rPr>
              <a:t>arbusto, pedra e nuvem </a:t>
            </a:r>
            <a:r>
              <a:rPr lang="pt-BR" sz="2400" dirty="0" smtClean="0">
                <a:sym typeface="Wingdings" pitchFamily="2" charset="2"/>
              </a:rPr>
              <a:t>(um de cada vez)</a:t>
            </a:r>
          </a:p>
          <a:p>
            <a:pPr lvl="1"/>
            <a:r>
              <a:rPr lang="pt-BR" sz="2000" dirty="0" smtClean="0">
                <a:sym typeface="Wingdings" pitchFamily="2" charset="2"/>
              </a:rPr>
              <a:t>Selecione o objeto dentro dele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C</a:t>
            </a:r>
            <a:r>
              <a:rPr lang="pt-BR" sz="2000" dirty="0" smtClean="0">
                <a:sym typeface="Wingdings" pitchFamily="2" charset="2"/>
              </a:rPr>
              <a:t>oloque </a:t>
            </a:r>
            <a:r>
              <a:rPr lang="pt-BR" sz="2000" dirty="0" smtClean="0">
                <a:sym typeface="Wingdings" pitchFamily="2" charset="2"/>
              </a:rPr>
              <a:t>a posição de todos esses objetos em 0,0,0</a:t>
            </a:r>
          </a:p>
          <a:p>
            <a:r>
              <a:rPr lang="pt-BR" sz="2400" dirty="0" smtClean="0">
                <a:sym typeface="Wingdings" pitchFamily="2" charset="2"/>
              </a:rPr>
              <a:t>Os </a:t>
            </a:r>
            <a:r>
              <a:rPr lang="pt-BR" sz="2400" dirty="0" smtClean="0">
                <a:sym typeface="Wingdings" pitchFamily="2" charset="2"/>
              </a:rPr>
              <a:t>objetos cerca, piso e cano com configurações próprias</a:t>
            </a:r>
            <a:endParaRPr lang="pt-BR" sz="2400" dirty="0" smtClean="0"/>
          </a:p>
          <a:p>
            <a:endParaRPr lang="pt-BR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714494"/>
            <a:ext cx="1752893" cy="105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1714494"/>
            <a:ext cx="1746587" cy="1065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3143254"/>
            <a:ext cx="1740282" cy="105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Configurando a Velocidade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Atenção para os valores</a:t>
            </a:r>
          </a:p>
          <a:p>
            <a:pPr lvl="1"/>
            <a:r>
              <a:rPr lang="pt-BR" dirty="0" smtClean="0"/>
              <a:t>Classe </a:t>
            </a:r>
            <a:r>
              <a:rPr lang="pt-BR" dirty="0" err="1" smtClean="0"/>
              <a:t>AnimaPiso</a:t>
            </a:r>
            <a:r>
              <a:rPr lang="pt-BR" dirty="0" smtClean="0"/>
              <a:t>: velocidade = </a:t>
            </a:r>
            <a:r>
              <a:rPr lang="pt-BR" b="1" dirty="0" smtClean="0"/>
              <a:t>0.75f</a:t>
            </a:r>
          </a:p>
          <a:p>
            <a:pPr lvl="1"/>
            <a:r>
              <a:rPr lang="pt-BR" dirty="0" smtClean="0"/>
              <a:t>Classe Principal:  </a:t>
            </a:r>
            <a:r>
              <a:rPr lang="pt-BR" dirty="0" err="1" smtClean="0"/>
              <a:t>InvokeRepeating</a:t>
            </a:r>
            <a:r>
              <a:rPr lang="pt-BR" dirty="0" smtClean="0"/>
              <a:t>("</a:t>
            </a:r>
            <a:r>
              <a:rPr lang="pt-BR" dirty="0" err="1" smtClean="0"/>
              <a:t>CriaCerca</a:t>
            </a:r>
            <a:r>
              <a:rPr lang="pt-BR" dirty="0" smtClean="0"/>
              <a:t>", 1, </a:t>
            </a:r>
            <a:r>
              <a:rPr lang="pt-BR" b="1" dirty="0" smtClean="0"/>
              <a:t>0.2f</a:t>
            </a:r>
            <a:r>
              <a:rPr lang="pt-BR" dirty="0" smtClean="0"/>
              <a:t>);</a:t>
            </a:r>
          </a:p>
          <a:p>
            <a:pPr lvl="1"/>
            <a:r>
              <a:rPr lang="pt-BR" dirty="0" smtClean="0"/>
              <a:t>Classe </a:t>
            </a:r>
            <a:r>
              <a:rPr lang="pt-BR" dirty="0" err="1" smtClean="0"/>
              <a:t>Obstaculo</a:t>
            </a:r>
            <a:r>
              <a:rPr lang="pt-BR" dirty="0" smtClean="0"/>
              <a:t>:  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velocity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Vector3(0, 0, </a:t>
            </a:r>
            <a:r>
              <a:rPr lang="pt-BR" b="1" dirty="0" smtClean="0"/>
              <a:t>-7.5f</a:t>
            </a:r>
            <a:r>
              <a:rPr lang="pt-BR" dirty="0" smtClean="0"/>
              <a:t>);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00151"/>
            <a:ext cx="9144000" cy="3394472"/>
          </a:xfrm>
        </p:spPr>
        <p:txBody>
          <a:bodyPr>
            <a:noAutofit/>
          </a:bodyPr>
          <a:lstStyle/>
          <a:p>
            <a:r>
              <a:rPr lang="pt-BR" sz="2000" dirty="0" smtClean="0"/>
              <a:t>Crie um novo projeto 3D </a:t>
            </a:r>
            <a:r>
              <a:rPr lang="pt-BR" sz="2000" dirty="0" err="1" smtClean="0"/>
              <a:t>denomidado</a:t>
            </a:r>
            <a:r>
              <a:rPr lang="pt-BR" sz="2000" dirty="0" smtClean="0"/>
              <a:t> </a:t>
            </a:r>
            <a:r>
              <a:rPr lang="pt-BR" sz="2000" dirty="0" err="1" smtClean="0"/>
              <a:t>Flappy</a:t>
            </a:r>
            <a:r>
              <a:rPr lang="pt-BR" sz="2000" dirty="0" smtClean="0"/>
              <a:t> </a:t>
            </a:r>
            <a:r>
              <a:rPr lang="pt-BR" sz="2000" dirty="0" err="1" smtClean="0"/>
              <a:t>Bird</a:t>
            </a:r>
            <a:r>
              <a:rPr lang="pt-BR" sz="2000" dirty="0" smtClean="0"/>
              <a:t> 3D</a:t>
            </a:r>
          </a:p>
          <a:p>
            <a:r>
              <a:rPr lang="pt-BR" sz="2000" dirty="0" smtClean="0"/>
              <a:t>Em Project, crie duas pastas: </a:t>
            </a:r>
            <a:r>
              <a:rPr lang="pt-BR" sz="2000" dirty="0" err="1" smtClean="0"/>
              <a:t>Resources</a:t>
            </a:r>
            <a:r>
              <a:rPr lang="pt-BR" sz="2000" dirty="0" smtClean="0"/>
              <a:t> e </a:t>
            </a:r>
            <a:r>
              <a:rPr lang="pt-BR" sz="2000" dirty="0" err="1" smtClean="0"/>
              <a:t>Prefabs</a:t>
            </a:r>
            <a:endParaRPr lang="pt-BR" sz="2000" dirty="0" smtClean="0"/>
          </a:p>
          <a:p>
            <a:r>
              <a:rPr lang="pt-BR" sz="2000" dirty="0" smtClean="0"/>
              <a:t>Faça download do arquivo FlappyBird3D_Uteis.zip (o link na página da disciplina)</a:t>
            </a:r>
          </a:p>
          <a:p>
            <a:r>
              <a:rPr lang="pt-BR" sz="2000" dirty="0" smtClean="0"/>
              <a:t>Insira o conteúdo da pasta modelos3D na pasta </a:t>
            </a:r>
            <a:r>
              <a:rPr lang="pt-BR" sz="2000" dirty="0" err="1" smtClean="0"/>
              <a:t>Resources</a:t>
            </a:r>
            <a:r>
              <a:rPr lang="pt-BR" sz="2000" dirty="0" smtClean="0"/>
              <a:t> criada no </a:t>
            </a:r>
            <a:r>
              <a:rPr lang="pt-BR" sz="2000" dirty="0" err="1" smtClean="0"/>
              <a:t>Unity</a:t>
            </a:r>
            <a:endParaRPr lang="pt-BR" sz="2000" dirty="0" smtClean="0"/>
          </a:p>
          <a:p>
            <a:endParaRPr lang="pt-BR" sz="2000" dirty="0" smtClean="0"/>
          </a:p>
          <a:p>
            <a:pPr lvl="1"/>
            <a:endParaRPr lang="pt-BR" sz="2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676525"/>
            <a:ext cx="22098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Forma 8"/>
          <p:cNvCxnSpPr/>
          <p:nvPr/>
        </p:nvCxnSpPr>
        <p:spPr>
          <a:xfrm rot="10800000" flipH="1">
            <a:off x="3643306" y="3071816"/>
            <a:ext cx="2840512" cy="1439646"/>
          </a:xfrm>
          <a:prstGeom prst="bentConnector3">
            <a:avLst>
              <a:gd name="adj1" fmla="val 45556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786182" y="4497169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Selecione todos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5072066" y="371475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Arraste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000628" y="271462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Solte aqui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3" y="2714626"/>
            <a:ext cx="3197191" cy="2428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have direita 17"/>
          <p:cNvSpPr/>
          <p:nvPr/>
        </p:nvSpPr>
        <p:spPr>
          <a:xfrm>
            <a:off x="3428992" y="4071948"/>
            <a:ext cx="214314" cy="857256"/>
          </a:xfrm>
          <a:prstGeom prst="rightBrac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Configurando a Criação dos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Os objetos devem ser criados antes da câmera e destruídos depois da câmera</a:t>
            </a:r>
          </a:p>
          <a:p>
            <a:r>
              <a:rPr lang="pt-BR" sz="2400" dirty="0" smtClean="0"/>
              <a:t>As posições foram definidas no slide 17</a:t>
            </a:r>
          </a:p>
          <a:p>
            <a:r>
              <a:rPr lang="pt-BR" sz="2400" dirty="0" smtClean="0"/>
              <a:t>A inserção e a destruição de objeto na tela será realizada pela classe Principal</a:t>
            </a:r>
          </a:p>
          <a:p>
            <a:r>
              <a:rPr lang="pt-BR" sz="2400" dirty="0" smtClean="0"/>
              <a:t>Segue o código, em vermelho as alterações</a:t>
            </a:r>
            <a:endParaRPr lang="pt-BR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686800" cy="459462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class</a:t>
            </a:r>
            <a:r>
              <a:rPr lang="pt-BR" sz="1800" dirty="0" smtClean="0"/>
              <a:t> Principal : </a:t>
            </a:r>
            <a:r>
              <a:rPr lang="pt-BR" sz="1800" dirty="0" err="1" smtClean="0"/>
              <a:t>MonoBehaviour</a:t>
            </a:r>
            <a:r>
              <a:rPr lang="pt-BR" sz="1800" dirty="0" smtClean="0"/>
              <a:t> {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 cerca;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 arbusto;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 nuvem;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 cano;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 pedra;</a:t>
            </a:r>
          </a:p>
          <a:p>
            <a:pPr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void</a:t>
            </a:r>
            <a:r>
              <a:rPr lang="pt-BR" sz="1800" dirty="0" smtClean="0"/>
              <a:t> Start()    {</a:t>
            </a:r>
          </a:p>
          <a:p>
            <a:pPr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InvokeRepeating</a:t>
            </a:r>
            <a:r>
              <a:rPr lang="pt-BR" sz="1800" dirty="0" smtClean="0"/>
              <a:t>("</a:t>
            </a:r>
            <a:r>
              <a:rPr lang="pt-BR" sz="1800" dirty="0" err="1" smtClean="0"/>
              <a:t>CriaCerca</a:t>
            </a:r>
            <a:r>
              <a:rPr lang="pt-BR" sz="1800" dirty="0" smtClean="0"/>
              <a:t>", 1, 0.20f);</a:t>
            </a:r>
          </a:p>
          <a:p>
            <a:pPr>
              <a:buNone/>
            </a:pPr>
            <a:r>
              <a:rPr lang="pt-BR" sz="1800" dirty="0" smtClean="0">
                <a:solidFill>
                  <a:srgbClr val="FF0000"/>
                </a:solidFill>
              </a:rPr>
              <a:t>        </a:t>
            </a:r>
            <a:r>
              <a:rPr lang="pt-BR" sz="1800" dirty="0" err="1" smtClean="0">
                <a:solidFill>
                  <a:srgbClr val="FF0000"/>
                </a:solidFill>
              </a:rPr>
              <a:t>InvokeRepeating</a:t>
            </a:r>
            <a:r>
              <a:rPr lang="pt-BR" sz="1800" dirty="0" smtClean="0">
                <a:solidFill>
                  <a:srgbClr val="FF0000"/>
                </a:solidFill>
              </a:rPr>
              <a:t>("</a:t>
            </a:r>
            <a:r>
              <a:rPr lang="pt-BR" sz="1800" dirty="0" err="1" smtClean="0">
                <a:solidFill>
                  <a:srgbClr val="FF0000"/>
                </a:solidFill>
              </a:rPr>
              <a:t>CriaObjetos</a:t>
            </a:r>
            <a:r>
              <a:rPr lang="pt-BR" sz="1800" dirty="0" smtClean="0">
                <a:solidFill>
                  <a:srgbClr val="FF0000"/>
                </a:solidFill>
              </a:rPr>
              <a:t>", 1, 0.75f);</a:t>
            </a:r>
          </a:p>
          <a:p>
            <a:pPr>
              <a:buNone/>
            </a:pPr>
            <a:r>
              <a:rPr lang="pt-BR" sz="1800" dirty="0" smtClean="0"/>
              <a:t>    }</a:t>
            </a:r>
          </a:p>
          <a:p>
            <a:pPr>
              <a:buNone/>
            </a:pPr>
            <a:r>
              <a:rPr lang="pt-BR" sz="1800" dirty="0" smtClean="0"/>
              <a:t>     </a:t>
            </a:r>
            <a:r>
              <a:rPr lang="pt-BR" sz="1800" dirty="0" err="1" smtClean="0"/>
              <a:t>void</a:t>
            </a:r>
            <a:r>
              <a:rPr lang="pt-BR" sz="1800" dirty="0" smtClean="0"/>
              <a:t> </a:t>
            </a:r>
            <a:r>
              <a:rPr lang="pt-BR" sz="1800" dirty="0" err="1" smtClean="0"/>
              <a:t>CriaCerca</a:t>
            </a:r>
            <a:r>
              <a:rPr lang="pt-BR" sz="1800" dirty="0" smtClean="0"/>
              <a:t>()    {</a:t>
            </a:r>
          </a:p>
          <a:p>
            <a:pPr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Instantiate</a:t>
            </a:r>
            <a:r>
              <a:rPr lang="pt-BR" sz="1800" dirty="0" smtClean="0"/>
              <a:t>(cerca);</a:t>
            </a:r>
          </a:p>
          <a:p>
            <a:pPr>
              <a:buNone/>
            </a:pPr>
            <a:r>
              <a:rPr lang="pt-BR" sz="1800" dirty="0" smtClean="0"/>
              <a:t>    }</a:t>
            </a:r>
          </a:p>
          <a:p>
            <a:pPr>
              <a:buNone/>
            </a:pPr>
            <a:r>
              <a:rPr lang="pt-BR" sz="1800" dirty="0" smtClean="0"/>
              <a:t> </a:t>
            </a:r>
            <a:endParaRPr lang="pt-BR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42858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CriaObjetos</a:t>
            </a:r>
            <a:r>
              <a:rPr lang="pt-BR" dirty="0" smtClean="0">
                <a:solidFill>
                  <a:srgbClr val="FF0000"/>
                </a:solidFill>
              </a:rPr>
              <a:t>(){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int</a:t>
            </a:r>
            <a:r>
              <a:rPr lang="pt-BR" dirty="0" smtClean="0">
                <a:solidFill>
                  <a:srgbClr val="FF0000"/>
                </a:solidFill>
              </a:rPr>
              <a:t> sorteio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.Range(1,5);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float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yrandom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GameObject</a:t>
            </a:r>
            <a:r>
              <a:rPr lang="pt-BR" dirty="0" smtClean="0">
                <a:solidFill>
                  <a:srgbClr val="FF0000"/>
                </a:solidFill>
              </a:rPr>
              <a:t> novo;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switch (sorteio)        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case 1: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 = </a:t>
            </a:r>
            <a:r>
              <a:rPr lang="pt-BR" dirty="0" err="1" smtClean="0">
                <a:solidFill>
                  <a:srgbClr val="FF0000"/>
                </a:solidFill>
              </a:rPr>
              <a:t>Instantiate</a:t>
            </a:r>
            <a:r>
              <a:rPr lang="pt-BR" dirty="0" smtClean="0">
                <a:solidFill>
                  <a:srgbClr val="FF0000"/>
                </a:solidFill>
              </a:rPr>
              <a:t>(arbusto);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.Range(-2.5f,2.5f);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,novo.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.y,10);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break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case 2: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 = </a:t>
            </a:r>
            <a:r>
              <a:rPr lang="pt-BR" dirty="0" err="1" smtClean="0">
                <a:solidFill>
                  <a:srgbClr val="FF0000"/>
                </a:solidFill>
              </a:rPr>
              <a:t>Instantiate</a:t>
            </a:r>
            <a:r>
              <a:rPr lang="pt-BR" dirty="0" smtClean="0">
                <a:solidFill>
                  <a:srgbClr val="FF0000"/>
                </a:solidFill>
              </a:rPr>
              <a:t>(nuvem);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.Range(-2.5f,2.5f);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,2.5f,10);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break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dirty="0" smtClean="0"/>
              <a:t> </a:t>
            </a:r>
            <a:r>
              <a:rPr lang="pt-BR" dirty="0" smtClean="0">
                <a:solidFill>
                  <a:srgbClr val="FF0000"/>
                </a:solidFill>
              </a:rPr>
              <a:t>           case 3: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 = </a:t>
            </a:r>
            <a:r>
              <a:rPr lang="pt-BR" dirty="0" err="1" smtClean="0">
                <a:solidFill>
                  <a:srgbClr val="FF0000"/>
                </a:solidFill>
              </a:rPr>
              <a:t>Instantiate</a:t>
            </a:r>
            <a:r>
              <a:rPr lang="pt-BR" dirty="0" smtClean="0">
                <a:solidFill>
                  <a:srgbClr val="FF0000"/>
                </a:solidFill>
              </a:rPr>
              <a:t>(cano);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.Range(-2.0f,2.5f);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yrandom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.Range(-2.3f,0f);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,</a:t>
            </a:r>
            <a:r>
              <a:rPr lang="pt-BR" dirty="0" err="1" smtClean="0">
                <a:solidFill>
                  <a:srgbClr val="FF0000"/>
                </a:solidFill>
              </a:rPr>
              <a:t>yrandom</a:t>
            </a:r>
            <a:r>
              <a:rPr lang="pt-BR" dirty="0" smtClean="0">
                <a:solidFill>
                  <a:srgbClr val="FF0000"/>
                </a:solidFill>
              </a:rPr>
              <a:t>,10);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break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case 4: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 = </a:t>
            </a:r>
            <a:r>
              <a:rPr lang="pt-BR" dirty="0" err="1" smtClean="0">
                <a:solidFill>
                  <a:srgbClr val="FF0000"/>
                </a:solidFill>
              </a:rPr>
              <a:t>Instantiate</a:t>
            </a:r>
            <a:r>
              <a:rPr lang="pt-BR" dirty="0" smtClean="0">
                <a:solidFill>
                  <a:srgbClr val="FF0000"/>
                </a:solidFill>
              </a:rPr>
              <a:t>(pedra);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Random</a:t>
            </a:r>
            <a:r>
              <a:rPr lang="pt-BR" dirty="0" smtClean="0">
                <a:solidFill>
                  <a:srgbClr val="FF0000"/>
                </a:solidFill>
              </a:rPr>
              <a:t>.Range(-2.5f,2.5f);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</a:t>
            </a:r>
            <a:r>
              <a:rPr lang="pt-BR" dirty="0" err="1" smtClean="0">
                <a:solidFill>
                  <a:srgbClr val="FF0000"/>
                </a:solidFill>
              </a:rPr>
              <a:t>xrandom</a:t>
            </a:r>
            <a:r>
              <a:rPr lang="pt-BR" dirty="0" smtClean="0">
                <a:solidFill>
                  <a:srgbClr val="FF0000"/>
                </a:solidFill>
              </a:rPr>
              <a:t>,novo.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.y,10);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break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default: </a:t>
            </a:r>
            <a:r>
              <a:rPr lang="pt-BR" dirty="0" err="1" smtClean="0">
                <a:solidFill>
                  <a:srgbClr val="FF0000"/>
                </a:solidFill>
              </a:rPr>
              <a:t>break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Configurando a Criação dos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Foi criado o método </a:t>
            </a:r>
            <a:r>
              <a:rPr lang="pt-BR" dirty="0" err="1" smtClean="0"/>
              <a:t>CriaObjetos</a:t>
            </a:r>
            <a:r>
              <a:rPr lang="pt-BR" dirty="0" smtClean="0"/>
              <a:t>()</a:t>
            </a:r>
          </a:p>
          <a:p>
            <a:pPr lvl="1"/>
            <a:r>
              <a:rPr lang="pt-BR" dirty="0" smtClean="0"/>
              <a:t>Chamado a cada 0.75s</a:t>
            </a:r>
          </a:p>
          <a:p>
            <a:pPr lvl="1"/>
            <a:r>
              <a:rPr lang="pt-BR" dirty="0" smtClean="0"/>
              <a:t>Sorteia um objeto para inserir na tela</a:t>
            </a:r>
          </a:p>
          <a:p>
            <a:r>
              <a:rPr lang="pt-BR" dirty="0" smtClean="0"/>
              <a:t>Na posição inicial:</a:t>
            </a:r>
          </a:p>
          <a:p>
            <a:pPr lvl="1"/>
            <a:r>
              <a:rPr lang="pt-BR" dirty="0" smtClean="0"/>
              <a:t> Z=10 em todos</a:t>
            </a:r>
          </a:p>
          <a:p>
            <a:pPr lvl="1"/>
            <a:r>
              <a:rPr lang="pt-BR" dirty="0" smtClean="0"/>
              <a:t>Arbusto: -2.5 &lt; X &lt; 2.5, Y na posição do </a:t>
            </a:r>
            <a:r>
              <a:rPr lang="pt-BR" dirty="0" err="1" smtClean="0"/>
              <a:t>prefab</a:t>
            </a:r>
            <a:endParaRPr lang="pt-BR" dirty="0" smtClean="0"/>
          </a:p>
          <a:p>
            <a:pPr lvl="1"/>
            <a:r>
              <a:rPr lang="pt-BR" dirty="0" smtClean="0"/>
              <a:t>Nuvem: Y = 2.5 (altura) e -2.5 &lt; X &lt; 2.5 </a:t>
            </a:r>
          </a:p>
          <a:p>
            <a:pPr lvl="1"/>
            <a:r>
              <a:rPr lang="pt-BR" dirty="0" smtClean="0"/>
              <a:t>Cano: X = 2.5 e -2.3 &lt; Y &lt; 0</a:t>
            </a:r>
          </a:p>
          <a:p>
            <a:pPr lvl="1"/>
            <a:r>
              <a:rPr lang="pt-BR" dirty="0" smtClean="0"/>
              <a:t>Pedra : -2.5 &lt; X &lt; 2.5, Y na posição do </a:t>
            </a:r>
            <a:r>
              <a:rPr lang="pt-BR" dirty="0" err="1" smtClean="0"/>
              <a:t>prefab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Controlando o Jogador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50"/>
          </a:xfrm>
        </p:spPr>
        <p:txBody>
          <a:bodyPr>
            <a:normAutofit fontScale="92500" lnSpcReduction="10000"/>
          </a:bodyPr>
          <a:lstStyle/>
          <a:p>
            <a:r>
              <a:rPr lang="pt-BR" sz="2000" dirty="0" smtClean="0"/>
              <a:t>Na classe Principal (</a:t>
            </a:r>
            <a:r>
              <a:rPr lang="pt-BR" sz="2000" dirty="0" err="1" smtClean="0"/>
              <a:t>public</a:t>
            </a:r>
            <a:r>
              <a:rPr lang="pt-BR" sz="2000" dirty="0" smtClean="0"/>
              <a:t> </a:t>
            </a:r>
            <a:r>
              <a:rPr lang="pt-BR" sz="2000" dirty="0" err="1" smtClean="0"/>
              <a:t>GameObjetct</a:t>
            </a:r>
            <a:r>
              <a:rPr lang="pt-BR" sz="2000" dirty="0" smtClean="0"/>
              <a:t> jogador;):</a:t>
            </a:r>
          </a:p>
          <a:p>
            <a:pPr lvl="1"/>
            <a:r>
              <a:rPr lang="pt-BR" sz="1800" dirty="0" smtClean="0"/>
              <a:t>Crie um atributo público </a:t>
            </a:r>
          </a:p>
          <a:p>
            <a:pPr lvl="1"/>
            <a:r>
              <a:rPr lang="pt-BR" sz="1800" dirty="0" smtClean="0"/>
              <a:t>Nome: jogador</a:t>
            </a:r>
          </a:p>
          <a:p>
            <a:pPr lvl="1"/>
            <a:r>
              <a:rPr lang="pt-BR" sz="1800" dirty="0" smtClean="0"/>
              <a:t>Tipo:</a:t>
            </a:r>
            <a:r>
              <a:rPr lang="pt-BR" sz="1800" dirty="0" err="1" smtClean="0"/>
              <a:t>GameObject</a:t>
            </a:r>
            <a:endParaRPr lang="pt-BR" sz="1800" dirty="0" smtClean="0"/>
          </a:p>
          <a:p>
            <a:pPr lvl="1">
              <a:buNone/>
            </a:pPr>
            <a:endParaRPr lang="pt-BR" sz="1800" dirty="0" smtClean="0"/>
          </a:p>
          <a:p>
            <a:pPr lvl="1">
              <a:buNone/>
            </a:pPr>
            <a:endParaRPr lang="pt-BR" sz="1800" dirty="0" smtClean="0"/>
          </a:p>
          <a:p>
            <a:pPr lvl="1">
              <a:buNone/>
            </a:pPr>
            <a:endParaRPr lang="pt-BR" sz="1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2000" dirty="0" smtClean="0"/>
              <a:t>Selecione </a:t>
            </a:r>
            <a:r>
              <a:rPr lang="pt-BR" sz="2000" dirty="0" err="1" smtClean="0"/>
              <a:t>MainCamera</a:t>
            </a:r>
            <a:endParaRPr lang="pt-BR" sz="2000" dirty="0" smtClean="0"/>
          </a:p>
          <a:p>
            <a:pPr lvl="1"/>
            <a:r>
              <a:rPr lang="pt-BR" sz="1800" dirty="0" smtClean="0"/>
              <a:t>Associe o objeto jogador a esse atributo (arraste o objeto para o atributo no script Principal)</a:t>
            </a:r>
          </a:p>
          <a:p>
            <a:r>
              <a:rPr lang="pt-BR" sz="2000" dirty="0" smtClean="0"/>
              <a:t>Adicione o </a:t>
            </a:r>
            <a:r>
              <a:rPr lang="pt-BR" sz="2000" dirty="0" err="1" smtClean="0"/>
              <a:t>Rigidbody</a:t>
            </a:r>
            <a:r>
              <a:rPr lang="pt-BR" sz="2000" dirty="0" smtClean="0"/>
              <a:t> ao objeto Jogador</a:t>
            </a:r>
          </a:p>
          <a:p>
            <a:pPr lvl="1"/>
            <a:r>
              <a:rPr lang="pt-BR" sz="1800" dirty="0" smtClean="0"/>
              <a:t>Selecione Jogador</a:t>
            </a:r>
            <a:r>
              <a:rPr lang="pt-BR" sz="1800" dirty="0" smtClean="0">
                <a:sym typeface="Wingdings" pitchFamily="2" charset="2"/>
              </a:rPr>
              <a:t></a:t>
            </a:r>
            <a:r>
              <a:rPr lang="pt-BR" sz="1800" dirty="0" err="1" smtClean="0">
                <a:sym typeface="Wingdings" pitchFamily="2" charset="2"/>
              </a:rPr>
              <a:t>Add</a:t>
            </a:r>
            <a:r>
              <a:rPr lang="pt-BR" sz="1800" dirty="0" smtClean="0">
                <a:sym typeface="Wingdings" pitchFamily="2" charset="2"/>
              </a:rPr>
              <a:t> </a:t>
            </a:r>
            <a:r>
              <a:rPr lang="pt-BR" sz="1800" dirty="0" err="1" smtClean="0">
                <a:sym typeface="Wingdings" pitchFamily="2" charset="2"/>
              </a:rPr>
              <a:t>Component</a:t>
            </a:r>
            <a:r>
              <a:rPr lang="pt-BR" sz="1800" dirty="0" smtClean="0">
                <a:sym typeface="Wingdings" pitchFamily="2" charset="2"/>
              </a:rPr>
              <a:t>/</a:t>
            </a:r>
            <a:r>
              <a:rPr lang="pt-BR" sz="1800" dirty="0" err="1" smtClean="0">
                <a:sym typeface="Wingdings" pitchFamily="2" charset="2"/>
              </a:rPr>
              <a:t>Physics</a:t>
            </a:r>
            <a:r>
              <a:rPr lang="pt-BR" sz="1800" dirty="0" smtClean="0">
                <a:sym typeface="Wingdings" pitchFamily="2" charset="2"/>
              </a:rPr>
              <a:t>/</a:t>
            </a:r>
            <a:r>
              <a:rPr lang="pt-BR" sz="1800" dirty="0" err="1" smtClean="0">
                <a:sym typeface="Wingdings" pitchFamily="2" charset="2"/>
              </a:rPr>
              <a:t>Rigidbody</a:t>
            </a:r>
            <a:endParaRPr lang="pt-BR" sz="1800" dirty="0" smtClean="0">
              <a:sym typeface="Wingdings" pitchFamily="2" charset="2"/>
            </a:endParaRPr>
          </a:p>
          <a:p>
            <a:pPr lvl="1"/>
            <a:r>
              <a:rPr lang="pt-BR" sz="1800" dirty="0" smtClean="0">
                <a:sym typeface="Wingdings" pitchFamily="2" charset="2"/>
              </a:rPr>
              <a:t>Desmarque </a:t>
            </a:r>
            <a:r>
              <a:rPr lang="pt-BR" sz="1800" i="1" dirty="0" smtClean="0">
                <a:sym typeface="Wingdings" pitchFamily="2" charset="2"/>
              </a:rPr>
              <a:t>Use </a:t>
            </a:r>
            <a:r>
              <a:rPr lang="pt-BR" sz="1800" i="1" dirty="0" err="1" smtClean="0">
                <a:sym typeface="Wingdings" pitchFamily="2" charset="2"/>
              </a:rPr>
              <a:t>Gravity</a:t>
            </a:r>
            <a:endParaRPr lang="pt-BR" sz="1800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609679"/>
            <a:ext cx="4621666" cy="19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Conector de seta reta 5"/>
          <p:cNvCxnSpPr/>
          <p:nvPr/>
        </p:nvCxnSpPr>
        <p:spPr>
          <a:xfrm>
            <a:off x="4929190" y="2643188"/>
            <a:ext cx="2928958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Controlando o Jogador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Na classe Principal</a:t>
            </a:r>
          </a:p>
          <a:p>
            <a:pPr lvl="1"/>
            <a:r>
              <a:rPr lang="pt-BR" dirty="0" smtClean="0"/>
              <a:t>Altere o método Start()</a:t>
            </a:r>
          </a:p>
          <a:p>
            <a:pPr lvl="2"/>
            <a:r>
              <a:rPr lang="pt-BR" dirty="0" smtClean="0"/>
              <a:t>Você configurará a gravidade, ou seja, o peso dos objetos</a:t>
            </a:r>
          </a:p>
          <a:p>
            <a:pPr lvl="1"/>
            <a:r>
              <a:rPr lang="pt-BR" dirty="0" smtClean="0"/>
              <a:t>Crie o método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pPr lvl="2"/>
            <a:r>
              <a:rPr lang="pt-BR" dirty="0" smtClean="0"/>
              <a:t>Aqui você insere velocidade ao jogador</a:t>
            </a:r>
          </a:p>
          <a:p>
            <a:r>
              <a:rPr lang="pt-BR" dirty="0" smtClean="0"/>
              <a:t>Crie um atributo booleano chamado </a:t>
            </a:r>
            <a:r>
              <a:rPr lang="pt-BR" dirty="0" err="1" smtClean="0"/>
              <a:t>comecou</a:t>
            </a:r>
            <a:endParaRPr lang="pt-BR" dirty="0" smtClean="0"/>
          </a:p>
          <a:p>
            <a:pPr lvl="1"/>
            <a:r>
              <a:rPr lang="pt-BR" dirty="0" smtClean="0"/>
              <a:t>Inicie como falso</a:t>
            </a:r>
          </a:p>
          <a:p>
            <a:r>
              <a:rPr lang="pt-BR" dirty="0" smtClean="0"/>
              <a:t>Veja código a seguir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Principal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cerca;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arbusto;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nuvem;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cano;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pedra;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jogador;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private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bool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comecou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false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Physics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gravity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Vector3(0,-20.0f,0); </a:t>
            </a:r>
            <a:r>
              <a:rPr lang="pt-BR" dirty="0" smtClean="0"/>
              <a:t>       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000892" y="28573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1/3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72066" y="1714494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Os objetos (com </a:t>
            </a:r>
            <a:r>
              <a:rPr lang="pt-BR" dirty="0" err="1" smtClean="0">
                <a:solidFill>
                  <a:srgbClr val="FF0000"/>
                </a:solidFill>
              </a:rPr>
              <a:t>Rigidbody</a:t>
            </a:r>
            <a:r>
              <a:rPr lang="pt-BR" dirty="0" smtClean="0">
                <a:solidFill>
                  <a:srgbClr val="FF0000"/>
                </a:solidFill>
              </a:rPr>
              <a:t> e Use Gravite) terão velocidade de -20 no eixo Y</a:t>
            </a:r>
          </a:p>
        </p:txBody>
      </p:sp>
      <p:cxnSp>
        <p:nvCxnSpPr>
          <p:cNvPr id="7" name="Conector de seta reta 6"/>
          <p:cNvCxnSpPr>
            <a:stCxn id="5" idx="2"/>
          </p:cNvCxnSpPr>
          <p:nvPr/>
        </p:nvCxnSpPr>
        <p:spPr>
          <a:xfrm rot="5400000">
            <a:off x="5230120" y="2051143"/>
            <a:ext cx="934058" cy="210742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Update</a:t>
            </a:r>
            <a:r>
              <a:rPr lang="pt-BR" dirty="0" smtClean="0">
                <a:solidFill>
                  <a:srgbClr val="FF0000"/>
                </a:solidFill>
              </a:rPr>
              <a:t>(){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if</a:t>
            </a:r>
            <a:r>
              <a:rPr lang="pt-BR" dirty="0" smtClean="0">
                <a:solidFill>
                  <a:srgbClr val="FF0000"/>
                </a:solidFill>
              </a:rPr>
              <a:t>(Input.</a:t>
            </a:r>
            <a:r>
              <a:rPr lang="pt-BR" dirty="0" err="1" smtClean="0">
                <a:solidFill>
                  <a:srgbClr val="FF0000"/>
                </a:solidFill>
              </a:rPr>
              <a:t>anyKeyDown</a:t>
            </a:r>
            <a:r>
              <a:rPr lang="pt-BR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if</a:t>
            </a:r>
            <a:r>
              <a:rPr lang="pt-BR" dirty="0" smtClean="0">
                <a:solidFill>
                  <a:srgbClr val="FF0000"/>
                </a:solidFill>
              </a:rPr>
              <a:t>(!</a:t>
            </a:r>
            <a:r>
              <a:rPr lang="pt-BR" dirty="0" err="1" smtClean="0">
                <a:solidFill>
                  <a:srgbClr val="FF0000"/>
                </a:solidFill>
              </a:rPr>
              <a:t>comecou</a:t>
            </a:r>
            <a:r>
              <a:rPr lang="pt-BR" dirty="0" smtClean="0">
                <a:solidFill>
                  <a:srgbClr val="FF0000"/>
                </a:solidFill>
              </a:rPr>
              <a:t>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comecou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true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	        </a:t>
            </a:r>
            <a:r>
              <a:rPr lang="pt-BR" dirty="0" err="1" smtClean="0">
                <a:solidFill>
                  <a:srgbClr val="FF0000"/>
                </a:solidFill>
              </a:rPr>
              <a:t>InvokeRepeating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CriaCerca</a:t>
            </a:r>
            <a:r>
              <a:rPr lang="pt-BR" dirty="0" smtClean="0">
                <a:solidFill>
                  <a:srgbClr val="FF0000"/>
                </a:solidFill>
              </a:rPr>
              <a:t>", 1, 0.10f);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                </a:t>
            </a:r>
            <a:r>
              <a:rPr lang="pt-BR" dirty="0" err="1" smtClean="0">
                <a:solidFill>
                  <a:srgbClr val="FF0000"/>
                </a:solidFill>
              </a:rPr>
              <a:t>InvokeRepeating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CriaObjetos</a:t>
            </a:r>
            <a:r>
              <a:rPr lang="pt-BR" dirty="0" smtClean="0">
                <a:solidFill>
                  <a:srgbClr val="FF0000"/>
                </a:solidFill>
              </a:rPr>
              <a:t>", 1, 0.75f);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jogador.</a:t>
            </a:r>
            <a:r>
              <a:rPr lang="pt-BR" dirty="0" err="1" smtClean="0">
                <a:solidFill>
                  <a:srgbClr val="FF0000"/>
                </a:solidFill>
              </a:rPr>
              <a:t>GetComponent</a:t>
            </a:r>
            <a:r>
              <a:rPr lang="pt-BR" dirty="0" smtClean="0">
                <a:solidFill>
                  <a:srgbClr val="FF0000"/>
                </a:solidFill>
              </a:rPr>
              <a:t>&lt;</a:t>
            </a:r>
            <a:r>
              <a:rPr lang="pt-BR" dirty="0" err="1" smtClean="0">
                <a:solidFill>
                  <a:srgbClr val="FF0000"/>
                </a:solidFill>
              </a:rPr>
              <a:t>Rigidbody</a:t>
            </a:r>
            <a:r>
              <a:rPr lang="pt-BR" dirty="0" smtClean="0">
                <a:solidFill>
                  <a:srgbClr val="FF0000"/>
                </a:solidFill>
              </a:rPr>
              <a:t>&gt;().</a:t>
            </a:r>
            <a:r>
              <a:rPr lang="pt-BR" dirty="0" err="1" smtClean="0">
                <a:solidFill>
                  <a:srgbClr val="FF0000"/>
                </a:solidFill>
              </a:rPr>
              <a:t>useGravity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true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jogador.</a:t>
            </a:r>
            <a:r>
              <a:rPr lang="pt-BR" dirty="0" err="1" smtClean="0">
                <a:solidFill>
                  <a:srgbClr val="FF0000"/>
                </a:solidFill>
              </a:rPr>
              <a:t>GetComponent</a:t>
            </a:r>
            <a:r>
              <a:rPr lang="pt-BR" dirty="0" smtClean="0">
                <a:solidFill>
                  <a:srgbClr val="FF0000"/>
                </a:solidFill>
              </a:rPr>
              <a:t>&lt;</a:t>
            </a:r>
            <a:r>
              <a:rPr lang="pt-BR" dirty="0" err="1" smtClean="0">
                <a:solidFill>
                  <a:srgbClr val="FF0000"/>
                </a:solidFill>
              </a:rPr>
              <a:t>Rigidbody</a:t>
            </a:r>
            <a:r>
              <a:rPr lang="pt-BR" dirty="0" smtClean="0">
                <a:solidFill>
                  <a:srgbClr val="FF0000"/>
                </a:solidFill>
              </a:rPr>
              <a:t>&gt;().</a:t>
            </a:r>
            <a:r>
              <a:rPr lang="pt-BR" dirty="0" err="1" smtClean="0">
                <a:solidFill>
                  <a:srgbClr val="FF0000"/>
                </a:solidFill>
              </a:rPr>
              <a:t>isKinematic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false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jogador.</a:t>
            </a:r>
            <a:r>
              <a:rPr lang="pt-BR" dirty="0" err="1" smtClean="0">
                <a:solidFill>
                  <a:srgbClr val="FF0000"/>
                </a:solidFill>
              </a:rPr>
              <a:t>GetComponent</a:t>
            </a:r>
            <a:r>
              <a:rPr lang="pt-BR" dirty="0" smtClean="0">
                <a:solidFill>
                  <a:srgbClr val="FF0000"/>
                </a:solidFill>
              </a:rPr>
              <a:t>&lt;</a:t>
            </a:r>
            <a:r>
              <a:rPr lang="pt-BR" dirty="0" err="1" smtClean="0">
                <a:solidFill>
                  <a:srgbClr val="FF0000"/>
                </a:solidFill>
              </a:rPr>
              <a:t>Rigidbody</a:t>
            </a:r>
            <a:r>
              <a:rPr lang="pt-BR" dirty="0" smtClean="0">
                <a:solidFill>
                  <a:srgbClr val="FF0000"/>
                </a:solidFill>
              </a:rPr>
              <a:t>&gt;().</a:t>
            </a:r>
            <a:r>
              <a:rPr lang="pt-BR" dirty="0" err="1" smtClean="0">
                <a:solidFill>
                  <a:srgbClr val="FF0000"/>
                </a:solidFill>
              </a:rPr>
              <a:t>velocity</a:t>
            </a:r>
            <a:r>
              <a:rPr lang="pt-BR" dirty="0" smtClean="0">
                <a:solidFill>
                  <a:srgbClr val="FF0000"/>
                </a:solidFill>
              </a:rPr>
              <a:t> = Vector3.zero;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jogador.</a:t>
            </a:r>
            <a:r>
              <a:rPr lang="pt-BR" dirty="0" err="1" smtClean="0">
                <a:solidFill>
                  <a:srgbClr val="FF0000"/>
                </a:solidFill>
              </a:rPr>
              <a:t>GetComponent</a:t>
            </a:r>
            <a:r>
              <a:rPr lang="pt-BR" dirty="0" smtClean="0">
                <a:solidFill>
                  <a:srgbClr val="FF0000"/>
                </a:solidFill>
              </a:rPr>
              <a:t>&lt;</a:t>
            </a:r>
            <a:r>
              <a:rPr lang="pt-BR" dirty="0" err="1" smtClean="0">
                <a:solidFill>
                  <a:srgbClr val="FF0000"/>
                </a:solidFill>
              </a:rPr>
              <a:t>Rigidbody</a:t>
            </a:r>
            <a:r>
              <a:rPr lang="pt-BR" dirty="0" smtClean="0">
                <a:solidFill>
                  <a:srgbClr val="FF0000"/>
                </a:solidFill>
              </a:rPr>
              <a:t>&gt;().</a:t>
            </a:r>
            <a:r>
              <a:rPr lang="pt-BR" dirty="0" err="1" smtClean="0">
                <a:solidFill>
                  <a:srgbClr val="FF0000"/>
                </a:solidFill>
              </a:rPr>
              <a:t>velocity</a:t>
            </a:r>
            <a:r>
              <a:rPr lang="pt-BR" dirty="0" smtClean="0">
                <a:solidFill>
                  <a:srgbClr val="FF0000"/>
                </a:solidFill>
              </a:rPr>
              <a:t> = </a:t>
            </a:r>
            <a:r>
              <a:rPr lang="pt-BR" dirty="0" err="1" smtClean="0">
                <a:solidFill>
                  <a:srgbClr val="FF0000"/>
                </a:solidFill>
              </a:rPr>
              <a:t>new</a:t>
            </a:r>
            <a:r>
              <a:rPr lang="pt-BR" dirty="0" smtClean="0">
                <a:solidFill>
                  <a:srgbClr val="FF0000"/>
                </a:solidFill>
              </a:rPr>
              <a:t> Vector3(0f,10.0f,0f);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CriaCerca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Instantiate</a:t>
            </a:r>
            <a:r>
              <a:rPr lang="pt-BR" dirty="0" smtClean="0"/>
              <a:t>(cerca);</a:t>
            </a:r>
          </a:p>
          <a:p>
            <a:pPr>
              <a:buNone/>
            </a:pPr>
            <a:r>
              <a:rPr lang="pt-BR" dirty="0" smtClean="0"/>
              <a:t>        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000892" y="28573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2/3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286116" y="142858"/>
            <a:ext cx="42862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O jogador só terá gravidade após clicar qualquer tecla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438516" y="3568493"/>
            <a:ext cx="42862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 cada clique, o jogador ganha um impulso de 10 positivo no eixo y (para cima)</a:t>
            </a:r>
          </a:p>
        </p:txBody>
      </p:sp>
      <p:cxnSp>
        <p:nvCxnSpPr>
          <p:cNvPr id="9" name="Conector de seta reta 8"/>
          <p:cNvCxnSpPr>
            <a:stCxn id="7" idx="0"/>
          </p:cNvCxnSpPr>
          <p:nvPr/>
        </p:nvCxnSpPr>
        <p:spPr>
          <a:xfrm rot="5400000" flipH="1" flipV="1">
            <a:off x="5185680" y="2896289"/>
            <a:ext cx="1068181" cy="2762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rot="5400000">
            <a:off x="4929190" y="928676"/>
            <a:ext cx="571504" cy="4286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CriaObjetos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int</a:t>
            </a:r>
            <a:r>
              <a:rPr lang="pt-BR" dirty="0" smtClean="0"/>
              <a:t> sorteio = </a:t>
            </a:r>
            <a:r>
              <a:rPr lang="pt-BR" dirty="0" err="1" smtClean="0"/>
              <a:t>Random</a:t>
            </a:r>
            <a:r>
              <a:rPr lang="pt-BR" dirty="0" smtClean="0"/>
              <a:t>.Range(1,5);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float</a:t>
            </a:r>
            <a:r>
              <a:rPr lang="pt-BR" dirty="0" smtClean="0"/>
              <a:t> </a:t>
            </a:r>
            <a:r>
              <a:rPr lang="pt-BR" dirty="0" err="1" smtClean="0"/>
              <a:t>xrandom</a:t>
            </a:r>
            <a:r>
              <a:rPr lang="pt-BR" dirty="0" smtClean="0"/>
              <a:t>, </a:t>
            </a:r>
            <a:r>
              <a:rPr lang="pt-BR" dirty="0" err="1" smtClean="0"/>
              <a:t>yrandom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GameObject</a:t>
            </a:r>
            <a:r>
              <a:rPr lang="pt-BR" dirty="0" smtClean="0"/>
              <a:t> novo;</a:t>
            </a:r>
          </a:p>
          <a:p>
            <a:pPr>
              <a:buNone/>
            </a:pPr>
            <a:r>
              <a:rPr lang="pt-BR" dirty="0" smtClean="0"/>
              <a:t>        switch (sorteio)</a:t>
            </a:r>
          </a:p>
          <a:p>
            <a:pPr>
              <a:buNone/>
            </a:pPr>
            <a:r>
              <a:rPr lang="pt-BR" dirty="0" smtClean="0"/>
              <a:t>        {</a:t>
            </a:r>
          </a:p>
          <a:p>
            <a:pPr>
              <a:buNone/>
            </a:pPr>
            <a:r>
              <a:rPr lang="pt-BR" dirty="0" smtClean="0"/>
              <a:t>            case 1: </a:t>
            </a:r>
          </a:p>
          <a:p>
            <a:pPr>
              <a:buNone/>
            </a:pPr>
            <a:r>
              <a:rPr lang="pt-BR" dirty="0" smtClean="0"/>
              <a:t>                novo = </a:t>
            </a:r>
            <a:r>
              <a:rPr lang="pt-BR" dirty="0" err="1" smtClean="0"/>
              <a:t>Instantiate</a:t>
            </a:r>
            <a:r>
              <a:rPr lang="pt-BR" dirty="0" smtClean="0"/>
              <a:t>(arbusto); 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xrandom</a:t>
            </a:r>
            <a:r>
              <a:rPr lang="pt-BR" dirty="0" smtClean="0"/>
              <a:t> = </a:t>
            </a:r>
            <a:r>
              <a:rPr lang="pt-BR" dirty="0" err="1" smtClean="0"/>
              <a:t>Random</a:t>
            </a:r>
            <a:r>
              <a:rPr lang="pt-BR" dirty="0" smtClean="0"/>
              <a:t>.Range(-2.5f,2.5f);</a:t>
            </a:r>
          </a:p>
          <a:p>
            <a:pPr>
              <a:buNone/>
            </a:pPr>
            <a:r>
              <a:rPr lang="pt-BR" dirty="0" smtClean="0"/>
              <a:t>                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</a:t>
            </a:r>
            <a:r>
              <a:rPr lang="pt-BR" dirty="0" err="1" smtClean="0"/>
              <a:t>xrandom</a:t>
            </a:r>
            <a:r>
              <a:rPr lang="pt-BR" dirty="0" smtClean="0"/>
              <a:t>,novo.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.y,10);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break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case 2: </a:t>
            </a:r>
          </a:p>
          <a:p>
            <a:pPr>
              <a:buNone/>
            </a:pPr>
            <a:r>
              <a:rPr lang="pt-BR" dirty="0" smtClean="0"/>
              <a:t>                novo = </a:t>
            </a:r>
            <a:r>
              <a:rPr lang="pt-BR" dirty="0" err="1" smtClean="0"/>
              <a:t>Instantiate</a:t>
            </a:r>
            <a:r>
              <a:rPr lang="pt-BR" dirty="0" smtClean="0"/>
              <a:t>(nuvem); 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xrandom</a:t>
            </a:r>
            <a:r>
              <a:rPr lang="pt-BR" dirty="0" smtClean="0"/>
              <a:t> = </a:t>
            </a:r>
            <a:r>
              <a:rPr lang="pt-BR" dirty="0" err="1" smtClean="0"/>
              <a:t>Random</a:t>
            </a:r>
            <a:r>
              <a:rPr lang="pt-BR" dirty="0" smtClean="0"/>
              <a:t>.Range(-2.5f,2.5f);</a:t>
            </a:r>
          </a:p>
          <a:p>
            <a:pPr>
              <a:buNone/>
            </a:pPr>
            <a:r>
              <a:rPr lang="pt-BR" dirty="0" smtClean="0"/>
              <a:t>                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</a:t>
            </a:r>
            <a:r>
              <a:rPr lang="pt-BR" dirty="0" err="1" smtClean="0"/>
              <a:t>xrandom</a:t>
            </a:r>
            <a:r>
              <a:rPr lang="pt-BR" dirty="0" smtClean="0"/>
              <a:t>,2.5f,10);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break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case 3: </a:t>
            </a:r>
          </a:p>
          <a:p>
            <a:pPr>
              <a:buNone/>
            </a:pPr>
            <a:r>
              <a:rPr lang="pt-BR" dirty="0" smtClean="0"/>
              <a:t>                novo = </a:t>
            </a:r>
            <a:r>
              <a:rPr lang="pt-BR" dirty="0" err="1" smtClean="0"/>
              <a:t>Instantiate</a:t>
            </a:r>
            <a:r>
              <a:rPr lang="pt-BR" dirty="0" smtClean="0"/>
              <a:t>(cano); 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xrandom</a:t>
            </a:r>
            <a:r>
              <a:rPr lang="pt-BR" dirty="0" smtClean="0"/>
              <a:t> = </a:t>
            </a:r>
            <a:r>
              <a:rPr lang="pt-BR" dirty="0" err="1" smtClean="0"/>
              <a:t>Random</a:t>
            </a:r>
            <a:r>
              <a:rPr lang="pt-BR" dirty="0" smtClean="0"/>
              <a:t>.Range(-2.0f,2.5f);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yrandom</a:t>
            </a:r>
            <a:r>
              <a:rPr lang="pt-BR" dirty="0" smtClean="0"/>
              <a:t> = </a:t>
            </a:r>
            <a:r>
              <a:rPr lang="pt-BR" dirty="0" err="1" smtClean="0"/>
              <a:t>Random</a:t>
            </a:r>
            <a:r>
              <a:rPr lang="pt-BR" dirty="0" smtClean="0"/>
              <a:t>.Range(-2.3f,0f);</a:t>
            </a:r>
          </a:p>
          <a:p>
            <a:pPr>
              <a:buNone/>
            </a:pPr>
            <a:r>
              <a:rPr lang="pt-BR" dirty="0" smtClean="0"/>
              <a:t>                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</a:t>
            </a:r>
            <a:r>
              <a:rPr lang="pt-BR" dirty="0" err="1" smtClean="0"/>
              <a:t>xrandom</a:t>
            </a:r>
            <a:r>
              <a:rPr lang="pt-BR" dirty="0" smtClean="0"/>
              <a:t>,</a:t>
            </a:r>
            <a:r>
              <a:rPr lang="pt-BR" dirty="0" err="1" smtClean="0"/>
              <a:t>yrandom</a:t>
            </a:r>
            <a:r>
              <a:rPr lang="pt-BR" dirty="0" smtClean="0"/>
              <a:t>,10);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break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case 4: </a:t>
            </a:r>
          </a:p>
          <a:p>
            <a:pPr>
              <a:buNone/>
            </a:pPr>
            <a:r>
              <a:rPr lang="pt-BR" dirty="0" smtClean="0"/>
              <a:t>                novo = </a:t>
            </a:r>
            <a:r>
              <a:rPr lang="pt-BR" dirty="0" err="1" smtClean="0"/>
              <a:t>Instantiate</a:t>
            </a:r>
            <a:r>
              <a:rPr lang="pt-BR" dirty="0" smtClean="0"/>
              <a:t>(pedra); 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xrandom</a:t>
            </a:r>
            <a:r>
              <a:rPr lang="pt-BR" dirty="0" smtClean="0"/>
              <a:t> = </a:t>
            </a:r>
            <a:r>
              <a:rPr lang="pt-BR" dirty="0" err="1" smtClean="0"/>
              <a:t>Random</a:t>
            </a:r>
            <a:r>
              <a:rPr lang="pt-BR" dirty="0" smtClean="0"/>
              <a:t>.Range(-2.5f,2.5f);</a:t>
            </a:r>
          </a:p>
          <a:p>
            <a:pPr>
              <a:buNone/>
            </a:pPr>
            <a:r>
              <a:rPr lang="pt-BR" dirty="0" smtClean="0"/>
              <a:t>                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</a:t>
            </a:r>
            <a:r>
              <a:rPr lang="pt-BR" dirty="0" err="1" smtClean="0"/>
              <a:t>xrandom</a:t>
            </a:r>
            <a:r>
              <a:rPr lang="pt-BR" dirty="0" smtClean="0"/>
              <a:t>,novo.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.y,10);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break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default: </a:t>
            </a:r>
            <a:r>
              <a:rPr lang="pt-BR" dirty="0" err="1" smtClean="0"/>
              <a:t>break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000892" y="28573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3/3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os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Arraste </a:t>
            </a:r>
            <a:r>
              <a:rPr lang="pt-BR" sz="2000" dirty="0" err="1" smtClean="0"/>
              <a:t>Assets</a:t>
            </a:r>
            <a:r>
              <a:rPr lang="pt-BR" sz="2000" dirty="0" smtClean="0"/>
              <a:t>/</a:t>
            </a:r>
            <a:r>
              <a:rPr lang="pt-BR" sz="2000" dirty="0" err="1" smtClean="0"/>
              <a:t>Resources</a:t>
            </a:r>
            <a:r>
              <a:rPr lang="pt-BR" sz="2000" dirty="0" smtClean="0"/>
              <a:t>/OBJETOS de </a:t>
            </a:r>
            <a:r>
              <a:rPr lang="pt-BR" sz="2000" i="1" dirty="0" smtClean="0"/>
              <a:t>Project</a:t>
            </a:r>
            <a:r>
              <a:rPr lang="pt-BR" sz="2000" dirty="0" smtClean="0"/>
              <a:t> para </a:t>
            </a:r>
            <a:r>
              <a:rPr lang="pt-BR" sz="2000" i="1" dirty="0" err="1" smtClean="0"/>
              <a:t>Hierarchy</a:t>
            </a:r>
            <a:endParaRPr lang="pt-BR" sz="2000" i="1" dirty="0" smtClean="0"/>
          </a:p>
          <a:p>
            <a:r>
              <a:rPr lang="pt-BR" sz="2000" dirty="0" smtClean="0"/>
              <a:t>OBJETOS é um arquivo FBX: formato de exportação de um objeto 3D (ou conjunto de objetos 3D)</a:t>
            </a:r>
          </a:p>
          <a:p>
            <a:r>
              <a:rPr lang="pt-BR" sz="2000" dirty="0" smtClean="0"/>
              <a:t>Em </a:t>
            </a:r>
            <a:r>
              <a:rPr lang="pt-BR" sz="2000" dirty="0" err="1" smtClean="0"/>
              <a:t>Hierarchy</a:t>
            </a:r>
            <a:r>
              <a:rPr lang="pt-BR" sz="2000" dirty="0" smtClean="0"/>
              <a:t>, será criada uma instância de OBJETOS</a:t>
            </a:r>
            <a:r>
              <a:rPr lang="pt-BR" sz="2000" dirty="0" smtClean="0">
                <a:sym typeface="Wingdings" pitchFamily="2" charset="2"/>
              </a:rPr>
              <a:t> veja resultado</a:t>
            </a:r>
            <a:endParaRPr lang="pt-BR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928940"/>
            <a:ext cx="2286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071816"/>
            <a:ext cx="24384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Limitando o Movimento do Pássaro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49"/>
          </a:xfrm>
        </p:spPr>
        <p:txBody>
          <a:bodyPr>
            <a:noAutofit/>
          </a:bodyPr>
          <a:lstStyle/>
          <a:p>
            <a:r>
              <a:rPr lang="pt-BR" sz="1600" dirty="0" smtClean="0"/>
              <a:t>No método </a:t>
            </a:r>
            <a:r>
              <a:rPr lang="pt-BR" sz="1600" dirty="0" err="1" smtClean="0"/>
              <a:t>Update</a:t>
            </a:r>
            <a:r>
              <a:rPr lang="pt-BR" sz="1600" dirty="0" smtClean="0"/>
              <a:t>() da classe Principal, insira o seguinte fragmento de código (em vermelho)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void</a:t>
            </a:r>
            <a:r>
              <a:rPr lang="pt-BR" sz="1600" dirty="0" smtClean="0"/>
              <a:t> </a:t>
            </a:r>
            <a:r>
              <a:rPr lang="pt-BR" sz="1600" dirty="0" err="1" smtClean="0"/>
              <a:t>Update</a:t>
            </a:r>
            <a:r>
              <a:rPr lang="pt-BR" sz="1600" dirty="0" smtClean="0"/>
              <a:t>(){</a:t>
            </a:r>
          </a:p>
          <a:p>
            <a:pPr>
              <a:buNone/>
            </a:pPr>
            <a:r>
              <a:rPr lang="pt-BR" sz="1600" dirty="0" smtClean="0"/>
              <a:t>       </a:t>
            </a:r>
            <a:r>
              <a:rPr lang="pt-BR" sz="1600" dirty="0" smtClean="0">
                <a:solidFill>
                  <a:srgbClr val="FF0000"/>
                </a:solidFill>
              </a:rPr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if</a:t>
            </a:r>
            <a:r>
              <a:rPr lang="pt-BR" sz="1600" dirty="0" smtClean="0">
                <a:solidFill>
                  <a:srgbClr val="FF0000"/>
                </a:solidFill>
              </a:rPr>
              <a:t>(jogador.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.y &lt;= 0.6f){</a:t>
            </a:r>
          </a:p>
          <a:p>
            <a:pPr>
              <a:buNone/>
            </a:pPr>
            <a:r>
              <a:rPr lang="pt-BR" sz="1600" dirty="0" smtClean="0">
                <a:solidFill>
                  <a:srgbClr val="FF0000"/>
                </a:solidFill>
              </a:rPr>
              <a:t>            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 = </a:t>
            </a:r>
            <a:r>
              <a:rPr lang="pt-BR" sz="1600" dirty="0" err="1" smtClean="0">
                <a:solidFill>
                  <a:srgbClr val="FF0000"/>
                </a:solidFill>
              </a:rPr>
              <a:t>new</a:t>
            </a:r>
            <a:r>
              <a:rPr lang="pt-BR" sz="1600" dirty="0" smtClean="0">
                <a:solidFill>
                  <a:srgbClr val="FF0000"/>
                </a:solidFill>
              </a:rPr>
              <a:t> Vector3(jogador.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.x,0.5f,jogador.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.z);</a:t>
            </a:r>
          </a:p>
          <a:p>
            <a:pPr>
              <a:buNone/>
            </a:pPr>
            <a:r>
              <a:rPr lang="pt-BR" sz="1600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sz="1600" dirty="0" smtClean="0">
                <a:solidFill>
                  <a:srgbClr val="FF0000"/>
                </a:solidFill>
              </a:rPr>
              <a:t>        </a:t>
            </a:r>
            <a:r>
              <a:rPr lang="pt-BR" sz="1600" dirty="0" err="1" smtClean="0">
                <a:solidFill>
                  <a:srgbClr val="FF0000"/>
                </a:solidFill>
              </a:rPr>
              <a:t>if</a:t>
            </a:r>
            <a:r>
              <a:rPr lang="pt-BR" sz="1600" dirty="0" smtClean="0">
                <a:solidFill>
                  <a:srgbClr val="FF0000"/>
                </a:solidFill>
              </a:rPr>
              <a:t>(jogador.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.y &gt;= 5.0f){</a:t>
            </a:r>
          </a:p>
          <a:p>
            <a:pPr>
              <a:buNone/>
            </a:pPr>
            <a:r>
              <a:rPr lang="pt-BR" sz="1600" dirty="0" smtClean="0">
                <a:solidFill>
                  <a:srgbClr val="FF0000"/>
                </a:solidFill>
              </a:rPr>
              <a:t>            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 = </a:t>
            </a:r>
            <a:r>
              <a:rPr lang="pt-BR" sz="1600" dirty="0" err="1" smtClean="0">
                <a:solidFill>
                  <a:srgbClr val="FF0000"/>
                </a:solidFill>
              </a:rPr>
              <a:t>new</a:t>
            </a:r>
            <a:r>
              <a:rPr lang="pt-BR" sz="1600" dirty="0" smtClean="0">
                <a:solidFill>
                  <a:srgbClr val="FF0000"/>
                </a:solidFill>
              </a:rPr>
              <a:t> Vector3(jogador.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.x,5.0f,jogador.</a:t>
            </a:r>
            <a:r>
              <a:rPr lang="pt-BR" sz="1600" dirty="0" err="1" smtClean="0">
                <a:solidFill>
                  <a:srgbClr val="FF0000"/>
                </a:solidFill>
              </a:rPr>
              <a:t>transform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position</a:t>
            </a:r>
            <a:r>
              <a:rPr lang="pt-BR" sz="1600" dirty="0" smtClean="0">
                <a:solidFill>
                  <a:srgbClr val="FF0000"/>
                </a:solidFill>
              </a:rPr>
              <a:t>.z);</a:t>
            </a:r>
          </a:p>
          <a:p>
            <a:pPr>
              <a:buNone/>
            </a:pPr>
            <a:r>
              <a:rPr lang="pt-BR" sz="1600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sz="1600" dirty="0" smtClean="0"/>
              <a:t>       </a:t>
            </a:r>
            <a:r>
              <a:rPr lang="pt-BR" sz="1600" dirty="0" err="1" smtClean="0"/>
              <a:t>if</a:t>
            </a:r>
            <a:r>
              <a:rPr lang="pt-BR" sz="1600" dirty="0" smtClean="0"/>
              <a:t>(Input.</a:t>
            </a:r>
            <a:r>
              <a:rPr lang="pt-BR" sz="1600" dirty="0" err="1" smtClean="0"/>
              <a:t>anyKeyDown</a:t>
            </a:r>
            <a:r>
              <a:rPr lang="pt-BR" sz="1600" dirty="0" smtClean="0"/>
              <a:t>){  </a:t>
            </a:r>
          </a:p>
          <a:p>
            <a:pPr>
              <a:buNone/>
            </a:pPr>
            <a:r>
              <a:rPr lang="pt-BR" sz="1600" dirty="0" smtClean="0"/>
              <a:t>       . . .</a:t>
            </a:r>
          </a:p>
          <a:p>
            <a:pPr>
              <a:buNone/>
            </a:pPr>
            <a:endParaRPr lang="pt-BR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Importante: trabalharemos com os </a:t>
            </a:r>
            <a:r>
              <a:rPr lang="pt-BR" sz="2800" dirty="0" err="1" smtClean="0"/>
              <a:t>prefabs</a:t>
            </a:r>
            <a:endParaRPr lang="pt-BR" sz="2800" dirty="0" smtClean="0"/>
          </a:p>
          <a:p>
            <a:r>
              <a:rPr lang="pt-BR" sz="2800" dirty="0" smtClean="0"/>
              <a:t>Insira o componente </a:t>
            </a:r>
            <a:r>
              <a:rPr lang="pt-BR" sz="2800" dirty="0" err="1" smtClean="0"/>
              <a:t>Phisics</a:t>
            </a:r>
            <a:r>
              <a:rPr lang="pt-BR" sz="2800" dirty="0" smtClean="0"/>
              <a:t>/</a:t>
            </a:r>
            <a:r>
              <a:rPr lang="pt-BR" sz="2800" dirty="0" err="1" smtClean="0"/>
              <a:t>BoxCollider</a:t>
            </a:r>
            <a:r>
              <a:rPr lang="pt-BR" sz="2800" dirty="0" smtClean="0"/>
              <a:t> nos três objetos de </a:t>
            </a:r>
            <a:r>
              <a:rPr lang="pt-BR" sz="2800" dirty="0" err="1" smtClean="0"/>
              <a:t>ObjetoCano</a:t>
            </a:r>
            <a:r>
              <a:rPr lang="pt-BR" sz="2800" dirty="0" smtClean="0"/>
              <a:t> (cano, cano(1) e cube)</a:t>
            </a:r>
          </a:p>
          <a:p>
            <a:r>
              <a:rPr lang="pt-BR" sz="2800" dirty="0" smtClean="0"/>
              <a:t>Marque Box </a:t>
            </a:r>
            <a:r>
              <a:rPr lang="pt-BR" sz="2800" dirty="0" err="1" smtClean="0"/>
              <a:t>Collider</a:t>
            </a:r>
            <a:r>
              <a:rPr lang="pt-BR" sz="2800" dirty="0" smtClean="0"/>
              <a:t>/</a:t>
            </a:r>
            <a:r>
              <a:rPr lang="pt-BR" sz="2800" dirty="0" err="1" smtClean="0"/>
              <a:t>isTrigger</a:t>
            </a:r>
            <a:r>
              <a:rPr lang="pt-BR" sz="2800" dirty="0" smtClean="0"/>
              <a:t> nesses três objetos</a:t>
            </a:r>
          </a:p>
          <a:p>
            <a:r>
              <a:rPr lang="pt-BR" sz="2800" dirty="0" smtClean="0"/>
              <a:t>Cano e Cano(1) deve receber a </a:t>
            </a:r>
            <a:r>
              <a:rPr lang="pt-BR" sz="2800" dirty="0" err="1" smtClean="0"/>
              <a:t>tag</a:t>
            </a:r>
            <a:r>
              <a:rPr lang="pt-BR" sz="2800" dirty="0" smtClean="0"/>
              <a:t> </a:t>
            </a:r>
            <a:r>
              <a:rPr lang="pt-BR" sz="2800" dirty="0" err="1" smtClean="0"/>
              <a:t>Finish</a:t>
            </a:r>
            <a:endParaRPr lang="pt-BR" sz="2800" dirty="0" smtClean="0"/>
          </a:p>
          <a:p>
            <a:r>
              <a:rPr lang="pt-BR" sz="2800" dirty="0" smtClean="0"/>
              <a:t>O cubo deve ter a </a:t>
            </a:r>
            <a:r>
              <a:rPr lang="pt-BR" sz="2800" dirty="0" err="1" smtClean="0"/>
              <a:t>tag</a:t>
            </a:r>
            <a:r>
              <a:rPr lang="pt-BR" sz="2800" dirty="0" smtClean="0"/>
              <a:t> </a:t>
            </a:r>
            <a:r>
              <a:rPr lang="pt-BR" sz="2800" dirty="0" err="1" smtClean="0"/>
              <a:t>GameController</a:t>
            </a:r>
            <a:endParaRPr lang="pt-BR" sz="2800" dirty="0" smtClean="0"/>
          </a:p>
          <a:p>
            <a:r>
              <a:rPr lang="pt-BR" sz="2800" dirty="0" smtClean="0"/>
              <a:t>Adicione o componente </a:t>
            </a:r>
            <a:r>
              <a:rPr lang="pt-BR" sz="2800" dirty="0" err="1" smtClean="0"/>
              <a:t>Phisics</a:t>
            </a:r>
            <a:r>
              <a:rPr lang="pt-BR" sz="2800" dirty="0" smtClean="0"/>
              <a:t>/</a:t>
            </a:r>
            <a:r>
              <a:rPr lang="pt-BR" sz="2800" dirty="0" err="1" smtClean="0"/>
              <a:t>Sphere</a:t>
            </a:r>
            <a:r>
              <a:rPr lang="pt-BR" sz="2800" dirty="0" smtClean="0"/>
              <a:t> </a:t>
            </a:r>
            <a:r>
              <a:rPr lang="pt-BR" sz="2800" dirty="0" err="1" smtClean="0"/>
              <a:t>Collider</a:t>
            </a:r>
            <a:r>
              <a:rPr lang="pt-BR" sz="2800" dirty="0" smtClean="0"/>
              <a:t> no objeto Jogador</a:t>
            </a:r>
          </a:p>
          <a:p>
            <a:endParaRPr lang="pt-BR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25" y="2928940"/>
            <a:ext cx="26193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lipse 4"/>
          <p:cNvSpPr/>
          <p:nvPr/>
        </p:nvSpPr>
        <p:spPr>
          <a:xfrm>
            <a:off x="6858016" y="3357568"/>
            <a:ext cx="1428760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Crie um script chamado </a:t>
            </a:r>
            <a:r>
              <a:rPr lang="pt-BR" dirty="0" err="1" smtClean="0"/>
              <a:t>ControlaColisao</a:t>
            </a:r>
            <a:endParaRPr lang="pt-BR" dirty="0" smtClean="0"/>
          </a:p>
          <a:p>
            <a:r>
              <a:rPr lang="pt-BR" dirty="0" smtClean="0"/>
              <a:t>Associe ao objeto Jogador</a:t>
            </a:r>
          </a:p>
          <a:p>
            <a:r>
              <a:rPr lang="pt-BR" dirty="0" smtClean="0"/>
              <a:t>Os seguinte métodos serão utilizados/criado:</a:t>
            </a:r>
          </a:p>
          <a:p>
            <a:pPr lvl="1"/>
            <a:r>
              <a:rPr lang="pt-BR" dirty="0" err="1" smtClean="0"/>
              <a:t>OnTriggerEnter</a:t>
            </a:r>
            <a:r>
              <a:rPr lang="pt-BR" dirty="0" smtClean="0"/>
              <a:t>: executado quando o objeto entra em outro</a:t>
            </a:r>
          </a:p>
          <a:p>
            <a:pPr lvl="1"/>
            <a:r>
              <a:rPr lang="pt-BR" dirty="0" err="1" smtClean="0"/>
              <a:t>OnTriggerExite</a:t>
            </a:r>
            <a:r>
              <a:rPr lang="pt-BR" dirty="0" smtClean="0"/>
              <a:t>: executado quando o objeto sai de outro </a:t>
            </a:r>
          </a:p>
          <a:p>
            <a:r>
              <a:rPr lang="pt-BR" dirty="0" err="1" smtClean="0"/>
              <a:t>cameraPrincipal</a:t>
            </a:r>
            <a:r>
              <a:rPr lang="pt-BR" dirty="0" smtClean="0"/>
              <a:t>.</a:t>
            </a:r>
            <a:r>
              <a:rPr lang="pt-BR" dirty="0" err="1" smtClean="0"/>
              <a:t>SendMessage</a:t>
            </a:r>
            <a:r>
              <a:rPr lang="pt-BR" dirty="0" smtClean="0"/>
              <a:t>("Finalizar"): </a:t>
            </a:r>
            <a:r>
              <a:rPr lang="pt-BR" dirty="0" err="1" smtClean="0"/>
              <a:t>cham</a:t>
            </a:r>
            <a:r>
              <a:rPr lang="pt-BR" dirty="0" smtClean="0"/>
              <a:t> o método “Finalizar” na classe Principal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ControlaColisao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</a:t>
            </a:r>
            <a:r>
              <a:rPr lang="pt-BR" dirty="0" err="1" smtClean="0"/>
              <a:t>cameraPrincipal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OnTriggerEnter</a:t>
            </a:r>
            <a:r>
              <a:rPr lang="pt-BR" dirty="0" smtClean="0"/>
              <a:t>(</a:t>
            </a:r>
            <a:r>
              <a:rPr lang="pt-BR" dirty="0" err="1" smtClean="0"/>
              <a:t>Collider</a:t>
            </a:r>
            <a:r>
              <a:rPr lang="pt-BR" dirty="0" smtClean="0"/>
              <a:t> </a:t>
            </a:r>
            <a:r>
              <a:rPr lang="pt-BR" dirty="0" err="1" smtClean="0"/>
              <a:t>obj</a:t>
            </a:r>
            <a:r>
              <a:rPr lang="pt-BR" dirty="0" smtClean="0"/>
              <a:t>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(</a:t>
            </a:r>
            <a:r>
              <a:rPr lang="pt-BR" dirty="0" err="1" smtClean="0"/>
              <a:t>obj</a:t>
            </a:r>
            <a:r>
              <a:rPr lang="pt-BR" dirty="0" smtClean="0"/>
              <a:t>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tag</a:t>
            </a:r>
            <a:r>
              <a:rPr lang="pt-BR" dirty="0" smtClean="0"/>
              <a:t> == "</a:t>
            </a:r>
            <a:r>
              <a:rPr lang="pt-BR" dirty="0" err="1" smtClean="0"/>
              <a:t>Finish</a:t>
            </a:r>
            <a:r>
              <a:rPr lang="pt-BR" dirty="0" smtClean="0"/>
              <a:t>"){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velocity</a:t>
            </a:r>
            <a:r>
              <a:rPr lang="pt-BR" dirty="0" smtClean="0"/>
              <a:t> = Vector3.zero;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velocity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Vector3(0f,0.0f,-10f);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cameraPrincipal</a:t>
            </a:r>
            <a:r>
              <a:rPr lang="pt-BR" dirty="0" smtClean="0"/>
              <a:t>.</a:t>
            </a:r>
            <a:r>
              <a:rPr lang="pt-BR" dirty="0" err="1" smtClean="0"/>
              <a:t>SendMessage</a:t>
            </a:r>
            <a:r>
              <a:rPr lang="pt-BR" dirty="0" smtClean="0"/>
              <a:t>("Finalizar");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OnTriggerExit</a:t>
            </a:r>
            <a:r>
              <a:rPr lang="pt-BR" dirty="0" smtClean="0"/>
              <a:t>(</a:t>
            </a:r>
            <a:r>
              <a:rPr lang="pt-BR" dirty="0" err="1" smtClean="0"/>
              <a:t>Collider</a:t>
            </a:r>
            <a:r>
              <a:rPr lang="pt-BR" dirty="0" smtClean="0"/>
              <a:t> </a:t>
            </a:r>
            <a:r>
              <a:rPr lang="pt-BR" dirty="0" err="1" smtClean="0"/>
              <a:t>obj</a:t>
            </a:r>
            <a:r>
              <a:rPr lang="pt-BR" dirty="0" smtClean="0"/>
              <a:t>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(</a:t>
            </a:r>
            <a:r>
              <a:rPr lang="pt-BR" dirty="0" err="1" smtClean="0"/>
              <a:t>obj</a:t>
            </a:r>
            <a:r>
              <a:rPr lang="pt-BR" dirty="0" smtClean="0"/>
              <a:t>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tag</a:t>
            </a:r>
            <a:r>
              <a:rPr lang="pt-BR" dirty="0" smtClean="0"/>
              <a:t> == “</a:t>
            </a:r>
            <a:r>
              <a:rPr lang="pt-BR" dirty="0" err="1" smtClean="0"/>
              <a:t>GameController</a:t>
            </a:r>
            <a:r>
              <a:rPr lang="pt-BR" dirty="0" smtClean="0"/>
              <a:t>"){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cameraPrincipal</a:t>
            </a:r>
            <a:r>
              <a:rPr lang="pt-BR" dirty="0" smtClean="0"/>
              <a:t>.</a:t>
            </a:r>
            <a:r>
              <a:rPr lang="pt-BR" dirty="0" err="1" smtClean="0"/>
              <a:t>SendMessage</a:t>
            </a:r>
            <a:r>
              <a:rPr lang="pt-BR" dirty="0" smtClean="0"/>
              <a:t>("</a:t>
            </a:r>
            <a:r>
              <a:rPr lang="pt-BR" dirty="0" err="1" smtClean="0"/>
              <a:t>MarcarPonto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715008" y="428610"/>
            <a:ext cx="271464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Importante: associe </a:t>
            </a:r>
            <a:r>
              <a:rPr lang="pt-BR" dirty="0" err="1" smtClean="0">
                <a:solidFill>
                  <a:srgbClr val="FF0000"/>
                </a:solidFill>
              </a:rPr>
              <a:t>MainCamera</a:t>
            </a:r>
            <a:r>
              <a:rPr lang="pt-BR" dirty="0" smtClean="0">
                <a:solidFill>
                  <a:srgbClr val="FF0000"/>
                </a:solidFill>
              </a:rPr>
              <a:t> a este objeto</a:t>
            </a:r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rot="10800000">
            <a:off x="3714744" y="714362"/>
            <a:ext cx="2000264" cy="374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6286512" y="2139733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Executa o método Finalizar da classe Principal</a:t>
            </a:r>
          </a:p>
        </p:txBody>
      </p:sp>
      <p:cxnSp>
        <p:nvCxnSpPr>
          <p:cNvPr id="9" name="Conector de seta reta 8"/>
          <p:cNvCxnSpPr>
            <a:stCxn id="8" idx="1"/>
          </p:cNvCxnSpPr>
          <p:nvPr/>
        </p:nvCxnSpPr>
        <p:spPr>
          <a:xfrm rot="10800000">
            <a:off x="4857752" y="2357437"/>
            <a:ext cx="1428760" cy="105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6357950" y="3786196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Executa o método </a:t>
            </a:r>
            <a:r>
              <a:rPr lang="pt-BR" dirty="0" err="1" smtClean="0">
                <a:solidFill>
                  <a:srgbClr val="FF0000"/>
                </a:solidFill>
              </a:rPr>
              <a:t>MarcarPonto</a:t>
            </a:r>
            <a:r>
              <a:rPr lang="pt-BR" dirty="0" smtClean="0">
                <a:solidFill>
                  <a:srgbClr val="FF0000"/>
                </a:solidFill>
              </a:rPr>
              <a:t> da classe Principal</a:t>
            </a:r>
          </a:p>
        </p:txBody>
      </p:sp>
      <p:cxnSp>
        <p:nvCxnSpPr>
          <p:cNvPr id="12" name="Conector de seta reta 11"/>
          <p:cNvCxnSpPr>
            <a:stCxn id="11" idx="1"/>
          </p:cNvCxnSpPr>
          <p:nvPr/>
        </p:nvCxnSpPr>
        <p:spPr>
          <a:xfrm rot="10800000">
            <a:off x="5286380" y="4000511"/>
            <a:ext cx="1071570" cy="2473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5643570" y="357172"/>
            <a:ext cx="2857520" cy="7858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err="1" smtClean="0"/>
              <a:t>Collider</a:t>
            </a:r>
            <a:r>
              <a:rPr lang="pt-BR" dirty="0" smtClean="0"/>
              <a:t>: figura 3D que define “toque” do ou no objeto</a:t>
            </a:r>
          </a:p>
          <a:p>
            <a:pPr lvl="1"/>
            <a:r>
              <a:rPr lang="pt-BR" dirty="0" smtClean="0"/>
              <a:t>Tipos: Box, </a:t>
            </a:r>
            <a:r>
              <a:rPr lang="pt-BR" dirty="0" err="1" smtClean="0"/>
              <a:t>Capsule</a:t>
            </a:r>
            <a:r>
              <a:rPr lang="pt-BR" dirty="0" smtClean="0"/>
              <a:t>, </a:t>
            </a:r>
            <a:r>
              <a:rPr lang="pt-BR" dirty="0" err="1" smtClean="0"/>
              <a:t>Mesh</a:t>
            </a:r>
            <a:r>
              <a:rPr lang="pt-BR" dirty="0" smtClean="0"/>
              <a:t>, </a:t>
            </a:r>
            <a:r>
              <a:rPr lang="pt-BR" dirty="0" err="1" smtClean="0"/>
              <a:t>Sphere</a:t>
            </a:r>
            <a:r>
              <a:rPr lang="pt-BR" dirty="0" smtClean="0"/>
              <a:t>, </a:t>
            </a:r>
            <a:r>
              <a:rPr lang="pt-BR" dirty="0" err="1" smtClean="0"/>
              <a:t>Terrain</a:t>
            </a:r>
            <a:r>
              <a:rPr lang="pt-BR" dirty="0" smtClean="0"/>
              <a:t> e Wheel</a:t>
            </a:r>
          </a:p>
          <a:p>
            <a:r>
              <a:rPr lang="pt-BR" dirty="0" smtClean="0"/>
              <a:t>Método </a:t>
            </a:r>
            <a:r>
              <a:rPr lang="pt-BR" dirty="0" err="1" smtClean="0"/>
              <a:t>OnTriggerEnter</a:t>
            </a:r>
            <a:r>
              <a:rPr lang="pt-BR" dirty="0" smtClean="0"/>
              <a:t>()</a:t>
            </a:r>
          </a:p>
          <a:p>
            <a:pPr lvl="1"/>
            <a:r>
              <a:rPr lang="pt-BR" dirty="0" smtClean="0"/>
              <a:t>Executado quando o </a:t>
            </a:r>
            <a:r>
              <a:rPr lang="pt-BR" i="1" dirty="0" err="1" smtClean="0"/>
              <a:t>collider</a:t>
            </a:r>
            <a:r>
              <a:rPr lang="pt-BR" dirty="0" smtClean="0"/>
              <a:t> de um objeto entra no </a:t>
            </a:r>
            <a:r>
              <a:rPr lang="pt-BR" i="1" dirty="0" err="1" smtClean="0"/>
              <a:t>collider</a:t>
            </a:r>
            <a:r>
              <a:rPr lang="pt-BR" dirty="0" smtClean="0"/>
              <a:t> de outro</a:t>
            </a:r>
          </a:p>
          <a:p>
            <a:r>
              <a:rPr lang="pt-BR" dirty="0" smtClean="0"/>
              <a:t>Método </a:t>
            </a:r>
            <a:r>
              <a:rPr lang="pt-BR" dirty="0" err="1" smtClean="0"/>
              <a:t>OnTriggerExit</a:t>
            </a:r>
            <a:r>
              <a:rPr lang="pt-BR" dirty="0" smtClean="0"/>
              <a:t>()</a:t>
            </a:r>
          </a:p>
          <a:p>
            <a:pPr lvl="1"/>
            <a:r>
              <a:rPr lang="pt-BR" dirty="0" smtClean="0"/>
              <a:t>Executado quando o </a:t>
            </a:r>
            <a:r>
              <a:rPr lang="pt-BR" i="1" dirty="0" err="1" smtClean="0"/>
              <a:t>collider</a:t>
            </a:r>
            <a:r>
              <a:rPr lang="pt-BR" dirty="0" smtClean="0"/>
              <a:t> de um objeto entre no </a:t>
            </a:r>
            <a:r>
              <a:rPr lang="pt-BR" i="1" dirty="0" err="1" smtClean="0"/>
              <a:t>collider</a:t>
            </a:r>
            <a:r>
              <a:rPr lang="pt-BR" dirty="0" smtClean="0"/>
              <a:t> de outro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Pontuação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400" dirty="0" smtClean="0"/>
              <a:t>Insira um componente </a:t>
            </a:r>
            <a:r>
              <a:rPr lang="pt-BR" sz="2400" dirty="0" err="1" smtClean="0"/>
              <a:t>GameObject</a:t>
            </a:r>
            <a:r>
              <a:rPr lang="pt-BR" sz="2400" dirty="0" smtClean="0">
                <a:sym typeface="Wingdings" pitchFamily="2" charset="2"/>
              </a:rPr>
              <a:t>UI</a:t>
            </a:r>
            <a:r>
              <a:rPr lang="pt-BR" sz="2400" dirty="0" err="1" smtClean="0">
                <a:sym typeface="Wingdings" pitchFamily="2" charset="2"/>
              </a:rPr>
              <a:t>Text</a:t>
            </a:r>
            <a:endParaRPr lang="pt-BR" sz="24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O texto será filho de </a:t>
            </a:r>
            <a:r>
              <a:rPr lang="pt-BR" sz="2000" dirty="0" err="1" smtClean="0">
                <a:sym typeface="Wingdings" pitchFamily="2" charset="2"/>
              </a:rPr>
              <a:t>Canvas</a:t>
            </a:r>
            <a:r>
              <a:rPr lang="pt-BR" sz="2000" dirty="0" smtClean="0">
                <a:sym typeface="Wingdings" pitchFamily="2" charset="2"/>
              </a:rPr>
              <a:t> em </a:t>
            </a:r>
            <a:r>
              <a:rPr lang="pt-BR" sz="2000" dirty="0" err="1" smtClean="0">
                <a:sym typeface="Wingdings" pitchFamily="2" charset="2"/>
              </a:rPr>
              <a:t>Hierarchy</a:t>
            </a:r>
            <a:r>
              <a:rPr lang="pt-BR" sz="2000" dirty="0" smtClean="0">
                <a:sym typeface="Wingdings" pitchFamily="2" charset="2"/>
              </a:rPr>
              <a:t> </a:t>
            </a:r>
          </a:p>
          <a:p>
            <a:pPr lvl="1"/>
            <a:r>
              <a:rPr lang="pt-BR" sz="2000" dirty="0" err="1" smtClean="0">
                <a:sym typeface="Wingdings" pitchFamily="2" charset="2"/>
              </a:rPr>
              <a:t>Canvas</a:t>
            </a:r>
            <a:r>
              <a:rPr lang="pt-BR" sz="2000" dirty="0" smtClean="0">
                <a:sym typeface="Wingdings" pitchFamily="2" charset="2"/>
              </a:rPr>
              <a:t> equivale à tela vista pelo usuário</a:t>
            </a:r>
          </a:p>
          <a:p>
            <a:r>
              <a:rPr lang="pt-BR" sz="2400" dirty="0" smtClean="0">
                <a:sym typeface="Wingdings" pitchFamily="2" charset="2"/>
              </a:rPr>
              <a:t>Selecione </a:t>
            </a:r>
            <a:r>
              <a:rPr lang="pt-BR" sz="2400" dirty="0" err="1" smtClean="0">
                <a:sym typeface="Wingdings" pitchFamily="2" charset="2"/>
              </a:rPr>
              <a:t>Text</a:t>
            </a:r>
            <a:endParaRPr lang="pt-BR" sz="24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No </a:t>
            </a:r>
            <a:r>
              <a:rPr lang="pt-BR" sz="2000" dirty="0" err="1" smtClean="0">
                <a:sym typeface="Wingdings" pitchFamily="2" charset="2"/>
              </a:rPr>
              <a:t>Inspector</a:t>
            </a:r>
            <a:r>
              <a:rPr lang="pt-BR" sz="2000" dirty="0" smtClean="0">
                <a:sym typeface="Wingdings" pitchFamily="2" charset="2"/>
              </a:rPr>
              <a:t>, guia </a:t>
            </a:r>
            <a:r>
              <a:rPr lang="pt-BR" sz="2000" dirty="0" err="1" smtClean="0">
                <a:sym typeface="Wingdings" pitchFamily="2" charset="2"/>
              </a:rPr>
              <a:t>Text</a:t>
            </a:r>
            <a:r>
              <a:rPr lang="pt-BR" sz="2000" dirty="0" smtClean="0">
                <a:sym typeface="Wingdings" pitchFamily="2" charset="2"/>
              </a:rPr>
              <a:t>, mude o conteúdo do texto para “Clique Para Iniciar”</a:t>
            </a:r>
          </a:p>
          <a:p>
            <a:pPr lvl="1"/>
            <a:r>
              <a:rPr lang="pt-BR" sz="2000" dirty="0" err="1" smtClean="0">
                <a:sym typeface="Wingdings" pitchFamily="2" charset="2"/>
              </a:rPr>
              <a:t>Font</a:t>
            </a:r>
            <a:r>
              <a:rPr lang="pt-BR" sz="2000" dirty="0" smtClean="0">
                <a:sym typeface="Wingdings" pitchFamily="2" charset="2"/>
              </a:rPr>
              <a:t>: 14</a:t>
            </a:r>
          </a:p>
          <a:p>
            <a:pPr lvl="1"/>
            <a:r>
              <a:rPr lang="pt-BR" sz="2000" dirty="0" smtClean="0">
                <a:sym typeface="Wingdings" pitchFamily="2" charset="2"/>
              </a:rPr>
              <a:t>Posição 40, 110, -230</a:t>
            </a:r>
          </a:p>
          <a:p>
            <a:r>
              <a:rPr lang="pt-BR" sz="2400" dirty="0" smtClean="0">
                <a:sym typeface="Wingdings" pitchFamily="2" charset="2"/>
              </a:rPr>
              <a:t>Selecione </a:t>
            </a:r>
            <a:r>
              <a:rPr lang="pt-BR" sz="2400" dirty="0" err="1" smtClean="0">
                <a:sym typeface="Wingdings" pitchFamily="2" charset="2"/>
              </a:rPr>
              <a:t>Canvas</a:t>
            </a:r>
            <a:r>
              <a:rPr lang="pt-BR" sz="2400" dirty="0" smtClean="0">
                <a:sym typeface="Wingdings" pitchFamily="2" charset="2"/>
              </a:rPr>
              <a:t> e na guia </a:t>
            </a:r>
            <a:r>
              <a:rPr lang="pt-BR" sz="2400" dirty="0" err="1" smtClean="0">
                <a:sym typeface="Wingdings" pitchFamily="2" charset="2"/>
              </a:rPr>
              <a:t>Canvas</a:t>
            </a:r>
            <a:r>
              <a:rPr lang="pt-BR" sz="2400" dirty="0" smtClean="0">
                <a:sym typeface="Wingdings" pitchFamily="2" charset="2"/>
              </a:rPr>
              <a:t> altere:</a:t>
            </a:r>
          </a:p>
          <a:p>
            <a:pPr lvl="1"/>
            <a:r>
              <a:rPr lang="pt-BR" sz="2000" dirty="0" smtClean="0">
                <a:sym typeface="Wingdings" pitchFamily="2" charset="2"/>
              </a:rPr>
              <a:t>Render </a:t>
            </a:r>
            <a:r>
              <a:rPr lang="pt-BR" sz="2000" dirty="0" err="1" smtClean="0">
                <a:sym typeface="Wingdings" pitchFamily="2" charset="2"/>
              </a:rPr>
              <a:t>Mode</a:t>
            </a:r>
            <a:r>
              <a:rPr lang="pt-BR" sz="2000" dirty="0" smtClean="0">
                <a:sym typeface="Wingdings" pitchFamily="2" charset="2"/>
              </a:rPr>
              <a:t>: Screen </a:t>
            </a:r>
            <a:r>
              <a:rPr lang="pt-BR" sz="2000" dirty="0" err="1" smtClean="0">
                <a:sym typeface="Wingdings" pitchFamily="2" charset="2"/>
              </a:rPr>
              <a:t>Space</a:t>
            </a:r>
            <a:r>
              <a:rPr lang="pt-BR" sz="2000" dirty="0" smtClean="0">
                <a:sym typeface="Wingdings" pitchFamily="2" charset="2"/>
              </a:rPr>
              <a:t>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Render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r>
              <a:rPr lang="pt-BR" sz="2000" dirty="0" smtClean="0">
                <a:sym typeface="Wingdings" pitchFamily="2" charset="2"/>
              </a:rPr>
              <a:t>: arraste a </a:t>
            </a:r>
            <a:r>
              <a:rPr lang="pt-BR" sz="2000" dirty="0" err="1" smtClean="0">
                <a:sym typeface="Wingdings" pitchFamily="2" charset="2"/>
              </a:rPr>
              <a:t>Main</a:t>
            </a:r>
            <a:r>
              <a:rPr lang="pt-BR" sz="2000" dirty="0" smtClean="0">
                <a:sym typeface="Wingdings" pitchFamily="2" charset="2"/>
              </a:rPr>
              <a:t>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Plane </a:t>
            </a:r>
            <a:r>
              <a:rPr lang="pt-BR" sz="2000" dirty="0" err="1" smtClean="0">
                <a:sym typeface="Wingdings" pitchFamily="2" charset="2"/>
              </a:rPr>
              <a:t>Distance</a:t>
            </a:r>
            <a:r>
              <a:rPr lang="pt-BR" sz="2000" dirty="0" smtClean="0">
                <a:sym typeface="Wingdings" pitchFamily="2" charset="2"/>
              </a:rPr>
              <a:t>: 10</a:t>
            </a:r>
          </a:p>
          <a:p>
            <a:pPr lvl="1"/>
            <a:endParaRPr lang="pt-BR" sz="2000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57238"/>
            <a:ext cx="8229600" cy="3729053"/>
          </a:xfrm>
        </p:spPr>
        <p:txBody>
          <a:bodyPr>
            <a:noAutofit/>
          </a:bodyPr>
          <a:lstStyle/>
          <a:p>
            <a:r>
              <a:rPr lang="pt-BR" sz="2000" dirty="0" smtClean="0"/>
              <a:t>Na classe Principal:</a:t>
            </a:r>
          </a:p>
          <a:p>
            <a:pPr lvl="1"/>
            <a:r>
              <a:rPr lang="pt-BR" sz="1800" dirty="0" smtClean="0"/>
              <a:t>Importe </a:t>
            </a:r>
            <a:r>
              <a:rPr lang="pt-BR" sz="1800" dirty="0" err="1" smtClean="0"/>
              <a:t>UnityEngine</a:t>
            </a:r>
            <a:r>
              <a:rPr lang="pt-BR" sz="1800" dirty="0" smtClean="0"/>
              <a:t>.UI</a:t>
            </a:r>
          </a:p>
          <a:p>
            <a:pPr lvl="1"/>
            <a:r>
              <a:rPr lang="pt-BR" sz="1800" dirty="0" smtClean="0"/>
              <a:t>Crie um atributo do tipo </a:t>
            </a:r>
            <a:r>
              <a:rPr lang="pt-BR" sz="1800" i="1" dirty="0" err="1" smtClean="0"/>
              <a:t>Text</a:t>
            </a:r>
            <a:r>
              <a:rPr lang="pt-BR" sz="1800" dirty="0" smtClean="0"/>
              <a:t> chamado </a:t>
            </a:r>
            <a:r>
              <a:rPr lang="pt-BR" sz="1800" i="1" dirty="0" smtClean="0"/>
              <a:t>texto</a:t>
            </a:r>
          </a:p>
          <a:p>
            <a:pPr lvl="1"/>
            <a:r>
              <a:rPr lang="pt-BR" sz="1800" dirty="0" smtClean="0"/>
              <a:t>Associe o objeto </a:t>
            </a:r>
            <a:r>
              <a:rPr lang="pt-BR" sz="1800" dirty="0" err="1" smtClean="0"/>
              <a:t>Canvas</a:t>
            </a:r>
            <a:r>
              <a:rPr lang="pt-BR" sz="1800" dirty="0" smtClean="0"/>
              <a:t>/</a:t>
            </a:r>
            <a:r>
              <a:rPr lang="pt-BR" sz="1800" dirty="0" err="1" smtClean="0"/>
              <a:t>Text</a:t>
            </a:r>
            <a:r>
              <a:rPr lang="pt-BR" sz="1800" dirty="0" smtClean="0"/>
              <a:t> ao atributo </a:t>
            </a:r>
            <a:r>
              <a:rPr lang="pt-BR" sz="1800" i="1" dirty="0" smtClean="0"/>
              <a:t>texto</a:t>
            </a:r>
          </a:p>
          <a:p>
            <a:pPr lvl="1"/>
            <a:r>
              <a:rPr lang="pt-BR" sz="1800" dirty="0" smtClean="0"/>
              <a:t>Crie o atributo </a:t>
            </a:r>
            <a:r>
              <a:rPr lang="pt-BR" sz="1800" dirty="0" err="1" smtClean="0"/>
              <a:t>int</a:t>
            </a:r>
            <a:r>
              <a:rPr lang="pt-BR" sz="1800" dirty="0" smtClean="0"/>
              <a:t> </a:t>
            </a:r>
            <a:r>
              <a:rPr lang="pt-BR" sz="1800" i="1" dirty="0" err="1" smtClean="0"/>
              <a:t>pontuacao</a:t>
            </a:r>
            <a:r>
              <a:rPr lang="pt-BR" sz="1800" i="1" dirty="0" smtClean="0"/>
              <a:t> = 0</a:t>
            </a:r>
          </a:p>
          <a:p>
            <a:pPr lvl="1"/>
            <a:endParaRPr lang="pt-BR" sz="1800" dirty="0" smtClean="0"/>
          </a:p>
          <a:p>
            <a:r>
              <a:rPr lang="pt-BR" sz="2000" dirty="0" smtClean="0"/>
              <a:t>Crie os métodos Finalizar() e </a:t>
            </a:r>
            <a:r>
              <a:rPr lang="pt-BR" sz="2000" dirty="0" err="1" smtClean="0"/>
              <a:t>MarcarPonto</a:t>
            </a:r>
            <a:r>
              <a:rPr lang="pt-BR" sz="2000" dirty="0" smtClean="0"/>
              <a:t>() na classe Principal, de acordo com o seguinte código</a:t>
            </a:r>
          </a:p>
          <a:p>
            <a:pPr marL="1790700">
              <a:buNone/>
            </a:pPr>
            <a:r>
              <a:rPr lang="pt-BR" sz="2000" dirty="0" smtClean="0"/>
              <a:t>   </a:t>
            </a:r>
            <a:endParaRPr lang="pt-BR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30888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Métodos da classe Principal   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void</a:t>
            </a:r>
            <a:r>
              <a:rPr lang="pt-BR" dirty="0" smtClean="0"/>
              <a:t> Finalizar(){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CancelInvoke</a:t>
            </a:r>
            <a:r>
              <a:rPr lang="pt-BR" dirty="0" smtClean="0"/>
              <a:t>("</a:t>
            </a:r>
            <a:r>
              <a:rPr lang="pt-BR" dirty="0" err="1" smtClean="0"/>
              <a:t>CriaObjetos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CancelInvoke</a:t>
            </a:r>
            <a:r>
              <a:rPr lang="pt-BR" dirty="0" smtClean="0"/>
              <a:t>("</a:t>
            </a:r>
            <a:r>
              <a:rPr lang="pt-BR" dirty="0" err="1" smtClean="0"/>
              <a:t>CriaCerca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texto.</a:t>
            </a:r>
            <a:r>
              <a:rPr lang="pt-BR" dirty="0" err="1" smtClean="0"/>
              <a:t>text</a:t>
            </a:r>
            <a:r>
              <a:rPr lang="pt-BR" dirty="0" smtClean="0"/>
              <a:t> = "Pontuação: "+</a:t>
            </a:r>
            <a:r>
              <a:rPr lang="pt-BR" dirty="0" err="1" smtClean="0"/>
              <a:t>pontuacao</a:t>
            </a:r>
            <a:r>
              <a:rPr lang="pt-BR" dirty="0" smtClean="0"/>
              <a:t>+"\</a:t>
            </a:r>
            <a:r>
              <a:rPr lang="pt-BR" dirty="0" err="1" smtClean="0"/>
              <a:t>nFim</a:t>
            </a:r>
            <a:r>
              <a:rPr lang="pt-BR" dirty="0" smtClean="0"/>
              <a:t> de Jogo!";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MarcarPonto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pontuacao</a:t>
            </a:r>
            <a:r>
              <a:rPr lang="pt-BR" dirty="0" smtClean="0"/>
              <a:t>++;</a:t>
            </a:r>
          </a:p>
          <a:p>
            <a:pPr>
              <a:buNone/>
            </a:pPr>
            <a:r>
              <a:rPr lang="pt-BR" dirty="0" smtClean="0"/>
              <a:t>        texto.</a:t>
            </a:r>
            <a:r>
              <a:rPr lang="pt-BR" dirty="0" err="1" smtClean="0"/>
              <a:t>text</a:t>
            </a:r>
            <a:r>
              <a:rPr lang="pt-BR" dirty="0" smtClean="0"/>
              <a:t> = "Pontuação: "+</a:t>
            </a:r>
            <a:r>
              <a:rPr lang="pt-BR" dirty="0" err="1" smtClean="0"/>
              <a:t>pontuacao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da Classe Principal (Parcial)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1400" dirty="0" err="1" smtClean="0"/>
              <a:t>using</a:t>
            </a:r>
            <a:r>
              <a:rPr lang="pt-BR" sz="1400" dirty="0" smtClean="0"/>
              <a:t> System.</a:t>
            </a:r>
            <a:r>
              <a:rPr lang="pt-BR" sz="1400" dirty="0" err="1" smtClean="0"/>
              <a:t>Collections</a:t>
            </a:r>
            <a:r>
              <a:rPr lang="pt-BR" sz="1400" dirty="0" smtClean="0"/>
              <a:t>;</a:t>
            </a:r>
          </a:p>
          <a:p>
            <a:pPr>
              <a:buNone/>
            </a:pPr>
            <a:r>
              <a:rPr lang="pt-BR" sz="1400" dirty="0" err="1" smtClean="0"/>
              <a:t>using</a:t>
            </a:r>
            <a:r>
              <a:rPr lang="pt-BR" sz="1400" dirty="0" smtClean="0"/>
              <a:t> System.</a:t>
            </a:r>
            <a:r>
              <a:rPr lang="pt-BR" sz="1400" dirty="0" err="1" smtClean="0"/>
              <a:t>Collections</a:t>
            </a:r>
            <a:r>
              <a:rPr lang="pt-BR" sz="1400" dirty="0" smtClean="0"/>
              <a:t>.</a:t>
            </a:r>
            <a:r>
              <a:rPr lang="pt-BR" sz="1400" dirty="0" err="1" smtClean="0"/>
              <a:t>Generic</a:t>
            </a:r>
            <a:r>
              <a:rPr lang="pt-BR" sz="1400" dirty="0" smtClean="0"/>
              <a:t>;</a:t>
            </a:r>
          </a:p>
          <a:p>
            <a:pPr>
              <a:buNone/>
            </a:pPr>
            <a:r>
              <a:rPr lang="pt-BR" sz="1400" dirty="0" err="1" smtClean="0"/>
              <a:t>using</a:t>
            </a:r>
            <a:r>
              <a:rPr lang="pt-BR" sz="1400" dirty="0" smtClean="0"/>
              <a:t> </a:t>
            </a:r>
            <a:r>
              <a:rPr lang="pt-BR" sz="1400" dirty="0" err="1" smtClean="0"/>
              <a:t>UnityEngine</a:t>
            </a:r>
            <a:r>
              <a:rPr lang="pt-BR" sz="1400" dirty="0" smtClean="0"/>
              <a:t>;</a:t>
            </a:r>
          </a:p>
          <a:p>
            <a:pPr>
              <a:buNone/>
            </a:pPr>
            <a:r>
              <a:rPr lang="pt-BR" sz="1400" dirty="0" err="1" smtClean="0">
                <a:solidFill>
                  <a:srgbClr val="FF0000"/>
                </a:solidFill>
              </a:rPr>
              <a:t>using</a:t>
            </a:r>
            <a:r>
              <a:rPr lang="pt-BR" sz="1400" dirty="0" smtClean="0">
                <a:solidFill>
                  <a:srgbClr val="FF0000"/>
                </a:solidFill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</a:rPr>
              <a:t>UnityEngine</a:t>
            </a:r>
            <a:r>
              <a:rPr lang="pt-BR" sz="1400" dirty="0" smtClean="0">
                <a:solidFill>
                  <a:srgbClr val="FF0000"/>
                </a:solidFill>
              </a:rPr>
              <a:t>.UI;</a:t>
            </a:r>
          </a:p>
          <a:p>
            <a:pPr>
              <a:buNone/>
            </a:pP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class</a:t>
            </a:r>
            <a:r>
              <a:rPr lang="pt-BR" sz="1400" dirty="0" smtClean="0"/>
              <a:t> Principal : </a:t>
            </a:r>
            <a:r>
              <a:rPr lang="pt-BR" sz="1400" dirty="0" err="1" smtClean="0"/>
              <a:t>MonoBehaviour</a:t>
            </a:r>
            <a:r>
              <a:rPr lang="pt-BR" sz="1400" dirty="0" smtClean="0"/>
              <a:t> {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cerca;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arbusto;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nuvem;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cano;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pedra;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public</a:t>
            </a:r>
            <a:r>
              <a:rPr lang="pt-BR" sz="1400" dirty="0" smtClean="0"/>
              <a:t> </a:t>
            </a:r>
            <a:r>
              <a:rPr lang="pt-BR" sz="1400" dirty="0" err="1" smtClean="0"/>
              <a:t>GameObject</a:t>
            </a:r>
            <a:r>
              <a:rPr lang="pt-BR" sz="1400" dirty="0" smtClean="0"/>
              <a:t> jogador;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/>
              <a:t>private</a:t>
            </a:r>
            <a:r>
              <a:rPr lang="pt-BR" sz="1400" dirty="0" smtClean="0"/>
              <a:t> </a:t>
            </a:r>
            <a:r>
              <a:rPr lang="pt-BR" sz="1400" dirty="0" err="1" smtClean="0"/>
              <a:t>bool</a:t>
            </a:r>
            <a:r>
              <a:rPr lang="pt-BR" sz="1400" dirty="0" smtClean="0"/>
              <a:t> </a:t>
            </a:r>
            <a:r>
              <a:rPr lang="pt-BR" sz="1400" dirty="0" err="1" smtClean="0"/>
              <a:t>comecou</a:t>
            </a:r>
            <a:r>
              <a:rPr lang="pt-BR" sz="1400" dirty="0" smtClean="0"/>
              <a:t> = </a:t>
            </a:r>
            <a:r>
              <a:rPr lang="pt-BR" sz="1400" dirty="0" err="1" smtClean="0"/>
              <a:t>false</a:t>
            </a:r>
            <a:r>
              <a:rPr lang="pt-BR" sz="1400" dirty="0" smtClean="0"/>
              <a:t>;</a:t>
            </a:r>
          </a:p>
          <a:p>
            <a:pPr>
              <a:buNone/>
            </a:pPr>
            <a:r>
              <a:rPr lang="pt-BR" sz="1400" dirty="0" smtClean="0"/>
              <a:t>   </a:t>
            </a:r>
            <a:r>
              <a:rPr lang="pt-BR" sz="1400" dirty="0" smtClean="0">
                <a:solidFill>
                  <a:srgbClr val="FF0000"/>
                </a:solidFill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</a:rPr>
              <a:t>private</a:t>
            </a:r>
            <a:r>
              <a:rPr lang="pt-BR" sz="1400" dirty="0" smtClean="0">
                <a:solidFill>
                  <a:srgbClr val="FF0000"/>
                </a:solidFill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</a:rPr>
              <a:t>int</a:t>
            </a:r>
            <a:r>
              <a:rPr lang="pt-BR" sz="1400" dirty="0" smtClean="0">
                <a:solidFill>
                  <a:srgbClr val="FF0000"/>
                </a:solidFill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</a:rPr>
              <a:t>pontuacao</a:t>
            </a:r>
            <a:r>
              <a:rPr lang="pt-BR" sz="1400" dirty="0" smtClean="0">
                <a:solidFill>
                  <a:srgbClr val="FF0000"/>
                </a:solidFill>
              </a:rPr>
              <a:t> = 0;</a:t>
            </a:r>
          </a:p>
          <a:p>
            <a:pPr>
              <a:buNone/>
            </a:pPr>
            <a:r>
              <a:rPr lang="pt-BR" sz="1400" dirty="0" smtClean="0"/>
              <a:t>    </a:t>
            </a:r>
            <a:r>
              <a:rPr lang="pt-BR" sz="1400" dirty="0" err="1" smtClean="0">
                <a:solidFill>
                  <a:srgbClr val="FF0000"/>
                </a:solidFill>
              </a:rPr>
              <a:t>public</a:t>
            </a:r>
            <a:r>
              <a:rPr lang="pt-BR" sz="1400" dirty="0" smtClean="0">
                <a:solidFill>
                  <a:srgbClr val="FF0000"/>
                </a:solidFill>
              </a:rPr>
              <a:t> </a:t>
            </a:r>
            <a:r>
              <a:rPr lang="pt-BR" sz="1400" dirty="0" err="1" smtClean="0">
                <a:solidFill>
                  <a:srgbClr val="FF0000"/>
                </a:solidFill>
              </a:rPr>
              <a:t>Text</a:t>
            </a:r>
            <a:r>
              <a:rPr lang="pt-BR" sz="1400" dirty="0" smtClean="0">
                <a:solidFill>
                  <a:srgbClr val="FF0000"/>
                </a:solidFill>
              </a:rPr>
              <a:t> texto; </a:t>
            </a:r>
            <a:r>
              <a:rPr lang="pt-BR" sz="1400" dirty="0" smtClean="0"/>
              <a:t>  </a:t>
            </a:r>
            <a:endParaRPr lang="pt-BR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58016" y="421482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1/4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 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Physics</a:t>
            </a:r>
            <a:r>
              <a:rPr lang="pt-BR" dirty="0" smtClean="0"/>
              <a:t>.</a:t>
            </a:r>
            <a:r>
              <a:rPr lang="pt-BR" dirty="0" err="1" smtClean="0"/>
              <a:t>gravity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Vector3(0,-20.0f,0);        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.y &lt;= 0.6f){</a:t>
            </a:r>
          </a:p>
          <a:p>
            <a:pPr>
              <a:buNone/>
            </a:pPr>
            <a:r>
              <a:rPr lang="pt-BR" dirty="0" smtClean="0"/>
              <a:t>            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.x,0.5f,jogador.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.z);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.y &gt;= 5.0f){</a:t>
            </a:r>
          </a:p>
          <a:p>
            <a:pPr>
              <a:buNone/>
            </a:pPr>
            <a:r>
              <a:rPr lang="pt-BR" dirty="0" smtClean="0"/>
              <a:t>            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.x,5.0f,jogador.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.z);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(Input.</a:t>
            </a:r>
            <a:r>
              <a:rPr lang="pt-BR" dirty="0" err="1" smtClean="0"/>
              <a:t>anyKeyDown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if</a:t>
            </a:r>
            <a:r>
              <a:rPr lang="pt-BR" dirty="0" smtClean="0"/>
              <a:t>(!</a:t>
            </a:r>
            <a:r>
              <a:rPr lang="pt-BR" dirty="0" err="1" smtClean="0"/>
              <a:t>comecou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comecou</a:t>
            </a:r>
            <a:r>
              <a:rPr lang="pt-BR" dirty="0" smtClean="0"/>
              <a:t> = </a:t>
            </a:r>
            <a:r>
              <a:rPr lang="pt-BR" dirty="0" err="1" smtClean="0"/>
              <a:t>true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    texto.</a:t>
            </a:r>
            <a:r>
              <a:rPr lang="pt-BR" dirty="0" err="1" smtClean="0"/>
              <a:t>text</a:t>
            </a:r>
            <a:r>
              <a:rPr lang="pt-BR" dirty="0" smtClean="0"/>
              <a:t> = "Pontuação: "+0;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InvokeRepeating</a:t>
            </a:r>
            <a:r>
              <a:rPr lang="pt-BR" dirty="0" smtClean="0"/>
              <a:t>("</a:t>
            </a:r>
            <a:r>
              <a:rPr lang="pt-BR" dirty="0" err="1" smtClean="0"/>
              <a:t>CriaCerca</a:t>
            </a:r>
            <a:r>
              <a:rPr lang="pt-BR" dirty="0" smtClean="0"/>
              <a:t>", 1, 0.20f);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InvokeRepeating</a:t>
            </a:r>
            <a:r>
              <a:rPr lang="pt-BR" dirty="0" smtClean="0"/>
              <a:t>("</a:t>
            </a:r>
            <a:r>
              <a:rPr lang="pt-BR" dirty="0" err="1" smtClean="0"/>
              <a:t>CriaObjetos</a:t>
            </a:r>
            <a:r>
              <a:rPr lang="pt-BR" dirty="0" smtClean="0"/>
              <a:t>", 1, 0.75f);</a:t>
            </a:r>
          </a:p>
          <a:p>
            <a:pPr>
              <a:buNone/>
            </a:pPr>
            <a:r>
              <a:rPr lang="pt-BR" dirty="0" smtClean="0"/>
              <a:t>                jogador.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useGravity</a:t>
            </a:r>
            <a:r>
              <a:rPr lang="pt-BR" dirty="0" smtClean="0"/>
              <a:t> = </a:t>
            </a:r>
            <a:r>
              <a:rPr lang="pt-BR" dirty="0" err="1" smtClean="0"/>
              <a:t>true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    jogador.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isKinematic</a:t>
            </a:r>
            <a:r>
              <a:rPr lang="pt-BR" dirty="0" smtClean="0"/>
              <a:t> = </a:t>
            </a:r>
            <a:r>
              <a:rPr lang="pt-BR" dirty="0" err="1" smtClean="0"/>
              <a:t>false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}</a:t>
            </a:r>
          </a:p>
          <a:p>
            <a:pPr>
              <a:buNone/>
            </a:pPr>
            <a:r>
              <a:rPr lang="pt-BR" dirty="0" smtClean="0"/>
              <a:t>            jogador.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velocity</a:t>
            </a:r>
            <a:r>
              <a:rPr lang="pt-BR" dirty="0" smtClean="0"/>
              <a:t> = Vector3.zero;</a:t>
            </a:r>
          </a:p>
          <a:p>
            <a:pPr>
              <a:buNone/>
            </a:pPr>
            <a:r>
              <a:rPr lang="pt-BR" dirty="0" smtClean="0"/>
              <a:t>            jogador.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&gt;().</a:t>
            </a:r>
            <a:r>
              <a:rPr lang="pt-BR" dirty="0" err="1" smtClean="0"/>
              <a:t>velocity</a:t>
            </a:r>
            <a:r>
              <a:rPr lang="pt-BR" dirty="0" smtClean="0"/>
              <a:t> = </a:t>
            </a:r>
            <a:r>
              <a:rPr lang="pt-BR" dirty="0" err="1" smtClean="0"/>
              <a:t>new</a:t>
            </a:r>
            <a:r>
              <a:rPr lang="pt-BR" dirty="0" smtClean="0"/>
              <a:t> Vector3(0f,10.0f,0f);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   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858016" y="421482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2/4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os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Desempacote o </a:t>
            </a:r>
            <a:r>
              <a:rPr lang="pt-BR" sz="2000" dirty="0" err="1" smtClean="0"/>
              <a:t>Prefab</a:t>
            </a:r>
            <a:r>
              <a:rPr lang="pt-BR" sz="2000" dirty="0" smtClean="0"/>
              <a:t> Objetos</a:t>
            </a:r>
          </a:p>
          <a:p>
            <a:pPr lvl="1"/>
            <a:r>
              <a:rPr lang="pt-BR" sz="1800" dirty="0" smtClean="0"/>
              <a:t>Clique com o botão direito do mouse sobre OBJETOS</a:t>
            </a:r>
            <a:r>
              <a:rPr lang="pt-BR" sz="1800" dirty="0" smtClean="0">
                <a:sym typeface="Wingdings" pitchFamily="2" charset="2"/>
              </a:rPr>
              <a:t></a:t>
            </a:r>
            <a:r>
              <a:rPr lang="pt-BR" sz="1800" dirty="0" err="1" smtClean="0">
                <a:sym typeface="Wingdings" pitchFamily="2" charset="2"/>
              </a:rPr>
              <a:t>Prefabs</a:t>
            </a:r>
            <a:r>
              <a:rPr lang="pt-BR" sz="1800" dirty="0" smtClean="0">
                <a:sym typeface="Wingdings" pitchFamily="2" charset="2"/>
              </a:rPr>
              <a:t></a:t>
            </a:r>
            <a:r>
              <a:rPr lang="pt-BR" sz="1800" dirty="0" err="1" smtClean="0">
                <a:sym typeface="Wingdings" pitchFamily="2" charset="2"/>
              </a:rPr>
              <a:t>Unpack</a:t>
            </a:r>
            <a:endParaRPr lang="pt-BR" sz="1800" dirty="0" smtClean="0">
              <a:sym typeface="Wingdings" pitchFamily="2" charset="2"/>
            </a:endParaRPr>
          </a:p>
          <a:p>
            <a:r>
              <a:rPr lang="pt-BR" sz="2000" dirty="0" smtClean="0">
                <a:sym typeface="Wingdings" pitchFamily="2" charset="2"/>
              </a:rPr>
              <a:t>Para cada item em OBJETOS, crie um objeto vazio e coloque o item como seu filho (como na figura)</a:t>
            </a:r>
          </a:p>
          <a:p>
            <a:r>
              <a:rPr lang="pt-BR" sz="2000" dirty="0" smtClean="0">
                <a:sym typeface="Wingdings" pitchFamily="2" charset="2"/>
              </a:rPr>
              <a:t>Apague </a:t>
            </a:r>
            <a:r>
              <a:rPr lang="pt-BR" sz="2000" dirty="0" smtClean="0">
                <a:sym typeface="Wingdings" pitchFamily="2" charset="2"/>
              </a:rPr>
              <a:t>OBJETOS quanto estiver vazio</a:t>
            </a:r>
          </a:p>
          <a:p>
            <a:endParaRPr lang="pt-BR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000360"/>
            <a:ext cx="2425133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4714876" y="242887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Resultado</a:t>
            </a:r>
          </a:p>
        </p:txBody>
      </p:sp>
      <p:cxnSp>
        <p:nvCxnSpPr>
          <p:cNvPr id="9" name="Conector de seta reta 8"/>
          <p:cNvCxnSpPr/>
          <p:nvPr/>
        </p:nvCxnSpPr>
        <p:spPr>
          <a:xfrm>
            <a:off x="3571868" y="2428874"/>
            <a:ext cx="1357322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angulado 10"/>
          <p:cNvCxnSpPr>
            <a:endCxn id="2051" idx="1"/>
          </p:cNvCxnSpPr>
          <p:nvPr/>
        </p:nvCxnSpPr>
        <p:spPr>
          <a:xfrm rot="16200000" flipH="1">
            <a:off x="-464370" y="2464584"/>
            <a:ext cx="2285998" cy="928694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214282" y="1785932"/>
            <a:ext cx="714380" cy="1588"/>
          </a:xfrm>
          <a:prstGeom prst="line">
            <a:avLst/>
          </a:prstGeom>
          <a:ln w="31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857502"/>
            <a:ext cx="2047870" cy="2160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aixaDeTexto 17"/>
          <p:cNvSpPr txBox="1"/>
          <p:nvPr/>
        </p:nvSpPr>
        <p:spPr>
          <a:xfrm>
            <a:off x="7286644" y="3929072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Peninha e piso foram apagados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900" dirty="0" smtClean="0"/>
              <a:t>    </a:t>
            </a:r>
            <a:r>
              <a:rPr lang="pt-BR" sz="900" dirty="0" err="1" smtClean="0"/>
              <a:t>void</a:t>
            </a:r>
            <a:r>
              <a:rPr lang="pt-BR" sz="900" dirty="0" smtClean="0"/>
              <a:t> </a:t>
            </a:r>
            <a:r>
              <a:rPr lang="pt-BR" sz="900" dirty="0" err="1" smtClean="0"/>
              <a:t>CriaCerca</a:t>
            </a:r>
            <a:r>
              <a:rPr lang="pt-BR" sz="900" dirty="0" smtClean="0"/>
              <a:t>()    {</a:t>
            </a:r>
          </a:p>
          <a:p>
            <a:pPr>
              <a:buNone/>
            </a:pPr>
            <a:r>
              <a:rPr lang="pt-BR" sz="900" dirty="0" smtClean="0"/>
              <a:t>        </a:t>
            </a:r>
            <a:r>
              <a:rPr lang="pt-BR" sz="900" dirty="0" err="1" smtClean="0"/>
              <a:t>Instantiate</a:t>
            </a:r>
            <a:r>
              <a:rPr lang="pt-BR" sz="900" dirty="0" smtClean="0"/>
              <a:t>(cerca);</a:t>
            </a:r>
          </a:p>
          <a:p>
            <a:pPr>
              <a:buNone/>
            </a:pPr>
            <a:r>
              <a:rPr lang="pt-BR" sz="900" dirty="0" smtClean="0"/>
              <a:t>    }</a:t>
            </a:r>
          </a:p>
          <a:p>
            <a:pPr>
              <a:buNone/>
            </a:pPr>
            <a:r>
              <a:rPr lang="pt-BR" sz="900" dirty="0" smtClean="0"/>
              <a:t>    </a:t>
            </a:r>
            <a:r>
              <a:rPr lang="pt-BR" sz="900" dirty="0" err="1" smtClean="0"/>
              <a:t>void</a:t>
            </a:r>
            <a:r>
              <a:rPr lang="pt-BR" sz="900" dirty="0" smtClean="0"/>
              <a:t> </a:t>
            </a:r>
            <a:r>
              <a:rPr lang="pt-BR" sz="900" dirty="0" err="1" smtClean="0"/>
              <a:t>CriaObjetos</a:t>
            </a:r>
            <a:r>
              <a:rPr lang="pt-BR" sz="900" dirty="0" smtClean="0"/>
              <a:t>(){</a:t>
            </a:r>
          </a:p>
          <a:p>
            <a:pPr>
              <a:buNone/>
            </a:pPr>
            <a:r>
              <a:rPr lang="pt-BR" sz="900" dirty="0" smtClean="0"/>
              <a:t>        </a:t>
            </a:r>
            <a:r>
              <a:rPr lang="pt-BR" sz="900" dirty="0" err="1" smtClean="0"/>
              <a:t>int</a:t>
            </a:r>
            <a:r>
              <a:rPr lang="pt-BR" sz="900" dirty="0" smtClean="0"/>
              <a:t> sorteio = </a:t>
            </a:r>
            <a:r>
              <a:rPr lang="pt-BR" sz="900" dirty="0" err="1" smtClean="0"/>
              <a:t>Random</a:t>
            </a:r>
            <a:r>
              <a:rPr lang="pt-BR" sz="900" dirty="0" smtClean="0"/>
              <a:t>.Range(1,5);</a:t>
            </a:r>
          </a:p>
          <a:p>
            <a:pPr>
              <a:buNone/>
            </a:pPr>
            <a:r>
              <a:rPr lang="pt-BR" sz="900" dirty="0" smtClean="0"/>
              <a:t>        </a:t>
            </a:r>
            <a:r>
              <a:rPr lang="pt-BR" sz="900" dirty="0" err="1" smtClean="0"/>
              <a:t>float</a:t>
            </a:r>
            <a:r>
              <a:rPr lang="pt-BR" sz="900" dirty="0" smtClean="0"/>
              <a:t> </a:t>
            </a:r>
            <a:r>
              <a:rPr lang="pt-BR" sz="900" dirty="0" err="1" smtClean="0"/>
              <a:t>xrandom</a:t>
            </a:r>
            <a:r>
              <a:rPr lang="pt-BR" sz="900" dirty="0" smtClean="0"/>
              <a:t>, </a:t>
            </a:r>
            <a:r>
              <a:rPr lang="pt-BR" sz="900" dirty="0" err="1" smtClean="0"/>
              <a:t>yrandom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</a:t>
            </a:r>
            <a:r>
              <a:rPr lang="pt-BR" sz="900" dirty="0" err="1" smtClean="0"/>
              <a:t>GameObject</a:t>
            </a:r>
            <a:r>
              <a:rPr lang="pt-BR" sz="900" dirty="0" smtClean="0"/>
              <a:t> novo;</a:t>
            </a:r>
          </a:p>
          <a:p>
            <a:pPr>
              <a:buNone/>
            </a:pPr>
            <a:r>
              <a:rPr lang="pt-BR" sz="900" dirty="0" smtClean="0"/>
              <a:t>        switch (sorteio)         {</a:t>
            </a:r>
          </a:p>
          <a:p>
            <a:pPr>
              <a:buNone/>
            </a:pPr>
            <a:r>
              <a:rPr lang="pt-BR" sz="900" dirty="0" smtClean="0"/>
              <a:t>            case 1: </a:t>
            </a:r>
          </a:p>
          <a:p>
            <a:pPr>
              <a:buNone/>
            </a:pPr>
            <a:r>
              <a:rPr lang="pt-BR" sz="900" dirty="0" smtClean="0"/>
              <a:t>                novo = </a:t>
            </a:r>
            <a:r>
              <a:rPr lang="pt-BR" sz="900" dirty="0" err="1" smtClean="0"/>
              <a:t>Instantiate</a:t>
            </a:r>
            <a:r>
              <a:rPr lang="pt-BR" sz="900" dirty="0" smtClean="0"/>
              <a:t>(arbusto); 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xrandom</a:t>
            </a:r>
            <a:r>
              <a:rPr lang="pt-BR" sz="900" dirty="0" smtClean="0"/>
              <a:t> = </a:t>
            </a:r>
            <a:r>
              <a:rPr lang="pt-BR" sz="900" dirty="0" err="1" smtClean="0"/>
              <a:t>Random</a:t>
            </a:r>
            <a:r>
              <a:rPr lang="pt-BR" sz="900" dirty="0" smtClean="0"/>
              <a:t>.Range(-2.5f,2.5f);</a:t>
            </a:r>
          </a:p>
          <a:p>
            <a:pPr>
              <a:buNone/>
            </a:pPr>
            <a:r>
              <a:rPr lang="pt-BR" sz="900" dirty="0" smtClean="0"/>
              <a:t>                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 = </a:t>
            </a:r>
            <a:r>
              <a:rPr lang="pt-BR" sz="900" dirty="0" err="1" smtClean="0"/>
              <a:t>new</a:t>
            </a:r>
            <a:r>
              <a:rPr lang="pt-BR" sz="900" dirty="0" smtClean="0"/>
              <a:t> Vector3(</a:t>
            </a:r>
            <a:r>
              <a:rPr lang="pt-BR" sz="900" dirty="0" err="1" smtClean="0"/>
              <a:t>xrandom</a:t>
            </a:r>
            <a:r>
              <a:rPr lang="pt-BR" sz="900" dirty="0" smtClean="0"/>
              <a:t>,novo.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.y,10);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break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    case 2: </a:t>
            </a:r>
          </a:p>
          <a:p>
            <a:pPr>
              <a:buNone/>
            </a:pPr>
            <a:r>
              <a:rPr lang="pt-BR" sz="900" dirty="0" smtClean="0"/>
              <a:t>                novo = </a:t>
            </a:r>
            <a:r>
              <a:rPr lang="pt-BR" sz="900" dirty="0" err="1" smtClean="0"/>
              <a:t>Instantiate</a:t>
            </a:r>
            <a:r>
              <a:rPr lang="pt-BR" sz="900" dirty="0" smtClean="0"/>
              <a:t>(nuvem); 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xrandom</a:t>
            </a:r>
            <a:r>
              <a:rPr lang="pt-BR" sz="900" dirty="0" smtClean="0"/>
              <a:t> = </a:t>
            </a:r>
            <a:r>
              <a:rPr lang="pt-BR" sz="900" dirty="0" err="1" smtClean="0"/>
              <a:t>Random</a:t>
            </a:r>
            <a:r>
              <a:rPr lang="pt-BR" sz="900" dirty="0" smtClean="0"/>
              <a:t>.Range(-2.5f,2.5f);</a:t>
            </a:r>
          </a:p>
          <a:p>
            <a:pPr>
              <a:buNone/>
            </a:pPr>
            <a:r>
              <a:rPr lang="pt-BR" sz="900" dirty="0" smtClean="0"/>
              <a:t>                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 = </a:t>
            </a:r>
            <a:r>
              <a:rPr lang="pt-BR" sz="900" dirty="0" err="1" smtClean="0"/>
              <a:t>new</a:t>
            </a:r>
            <a:r>
              <a:rPr lang="pt-BR" sz="900" dirty="0" smtClean="0"/>
              <a:t> Vector3(</a:t>
            </a:r>
            <a:r>
              <a:rPr lang="pt-BR" sz="900" dirty="0" err="1" smtClean="0"/>
              <a:t>xrandom</a:t>
            </a:r>
            <a:r>
              <a:rPr lang="pt-BR" sz="900" dirty="0" smtClean="0"/>
              <a:t>,2.5f,10);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break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    case 3: </a:t>
            </a:r>
          </a:p>
          <a:p>
            <a:pPr>
              <a:buNone/>
            </a:pPr>
            <a:r>
              <a:rPr lang="pt-BR" sz="900" dirty="0" smtClean="0"/>
              <a:t>                novo = </a:t>
            </a:r>
            <a:r>
              <a:rPr lang="pt-BR" sz="900" dirty="0" err="1" smtClean="0"/>
              <a:t>Instantiate</a:t>
            </a:r>
            <a:r>
              <a:rPr lang="pt-BR" sz="900" dirty="0" smtClean="0"/>
              <a:t>(cano); 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yrandom</a:t>
            </a:r>
            <a:r>
              <a:rPr lang="pt-BR" sz="900" dirty="0" smtClean="0"/>
              <a:t> = </a:t>
            </a:r>
            <a:r>
              <a:rPr lang="pt-BR" sz="900" dirty="0" err="1" smtClean="0"/>
              <a:t>Random</a:t>
            </a:r>
            <a:r>
              <a:rPr lang="pt-BR" sz="900" dirty="0" smtClean="0"/>
              <a:t>.Range(-2.3f,0f);</a:t>
            </a:r>
          </a:p>
          <a:p>
            <a:pPr>
              <a:buNone/>
            </a:pPr>
            <a:r>
              <a:rPr lang="pt-BR" sz="900" dirty="0" smtClean="0"/>
              <a:t>                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 = </a:t>
            </a:r>
            <a:r>
              <a:rPr lang="pt-BR" sz="900" dirty="0" err="1" smtClean="0"/>
              <a:t>new</a:t>
            </a:r>
            <a:r>
              <a:rPr lang="pt-BR" sz="900" dirty="0" smtClean="0"/>
              <a:t> Vector3(0,</a:t>
            </a:r>
            <a:r>
              <a:rPr lang="pt-BR" sz="900" dirty="0" err="1" smtClean="0"/>
              <a:t>yrandom</a:t>
            </a:r>
            <a:r>
              <a:rPr lang="pt-BR" sz="900" dirty="0" smtClean="0"/>
              <a:t>,10);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break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    case 4: </a:t>
            </a:r>
          </a:p>
          <a:p>
            <a:pPr>
              <a:buNone/>
            </a:pPr>
            <a:r>
              <a:rPr lang="pt-BR" sz="900" dirty="0" smtClean="0"/>
              <a:t>                novo = </a:t>
            </a:r>
            <a:r>
              <a:rPr lang="pt-BR" sz="900" dirty="0" err="1" smtClean="0"/>
              <a:t>Instantiate</a:t>
            </a:r>
            <a:r>
              <a:rPr lang="pt-BR" sz="900" dirty="0" smtClean="0"/>
              <a:t>(pedra); 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xrandom</a:t>
            </a:r>
            <a:r>
              <a:rPr lang="pt-BR" sz="900" dirty="0" smtClean="0"/>
              <a:t> = </a:t>
            </a:r>
            <a:r>
              <a:rPr lang="pt-BR" sz="900" dirty="0" err="1" smtClean="0"/>
              <a:t>Random</a:t>
            </a:r>
            <a:r>
              <a:rPr lang="pt-BR" sz="900" dirty="0" smtClean="0"/>
              <a:t>.Range(-2.5f,2.5f);</a:t>
            </a:r>
          </a:p>
          <a:p>
            <a:pPr>
              <a:buNone/>
            </a:pPr>
            <a:r>
              <a:rPr lang="pt-BR" sz="900" dirty="0" smtClean="0"/>
              <a:t>                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 = </a:t>
            </a:r>
            <a:r>
              <a:rPr lang="pt-BR" sz="900" dirty="0" err="1" smtClean="0"/>
              <a:t>new</a:t>
            </a:r>
            <a:r>
              <a:rPr lang="pt-BR" sz="900" dirty="0" smtClean="0"/>
              <a:t> Vector3(</a:t>
            </a:r>
            <a:r>
              <a:rPr lang="pt-BR" sz="900" dirty="0" err="1" smtClean="0"/>
              <a:t>xrandom</a:t>
            </a:r>
            <a:r>
              <a:rPr lang="pt-BR" sz="900" dirty="0" smtClean="0"/>
              <a:t>,novo.</a:t>
            </a:r>
            <a:r>
              <a:rPr lang="pt-BR" sz="900" dirty="0" err="1" smtClean="0"/>
              <a:t>transform</a:t>
            </a:r>
            <a:r>
              <a:rPr lang="pt-BR" sz="900" dirty="0" smtClean="0"/>
              <a:t>.</a:t>
            </a:r>
            <a:r>
              <a:rPr lang="pt-BR" sz="900" dirty="0" err="1" smtClean="0"/>
              <a:t>position</a:t>
            </a:r>
            <a:r>
              <a:rPr lang="pt-BR" sz="900" dirty="0" smtClean="0"/>
              <a:t>.y,10);</a:t>
            </a:r>
          </a:p>
          <a:p>
            <a:pPr>
              <a:buNone/>
            </a:pPr>
            <a:r>
              <a:rPr lang="pt-BR" sz="900" dirty="0" smtClean="0"/>
              <a:t>                </a:t>
            </a:r>
            <a:r>
              <a:rPr lang="pt-BR" sz="900" dirty="0" err="1" smtClean="0"/>
              <a:t>break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    default: </a:t>
            </a:r>
            <a:r>
              <a:rPr lang="pt-BR" sz="900" dirty="0" err="1" smtClean="0"/>
              <a:t>break</a:t>
            </a:r>
            <a:r>
              <a:rPr lang="pt-BR" sz="900" dirty="0" smtClean="0"/>
              <a:t>;</a:t>
            </a:r>
          </a:p>
          <a:p>
            <a:pPr>
              <a:buNone/>
            </a:pPr>
            <a:r>
              <a:rPr lang="pt-BR" sz="900" dirty="0" smtClean="0"/>
              <a:t>        }</a:t>
            </a:r>
          </a:p>
          <a:p>
            <a:pPr>
              <a:buNone/>
            </a:pPr>
            <a:r>
              <a:rPr lang="pt-BR" sz="900" dirty="0" smtClean="0"/>
              <a:t>    }</a:t>
            </a:r>
          </a:p>
          <a:p>
            <a:pPr>
              <a:buNone/>
            </a:pPr>
            <a:r>
              <a:rPr lang="pt-BR" sz="900" dirty="0" smtClean="0"/>
              <a:t>   </a:t>
            </a:r>
            <a:endParaRPr lang="pt-BR" sz="9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858016" y="421482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3/4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Finalizar(){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CancelInvoke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CriaObjetos</a:t>
            </a:r>
            <a:r>
              <a:rPr lang="pt-BR" dirty="0" smtClean="0">
                <a:solidFill>
                  <a:srgbClr val="FF0000"/>
                </a:solidFill>
              </a:rPr>
              <a:t>");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CancelInvoke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CriaCerca</a:t>
            </a:r>
            <a:r>
              <a:rPr lang="pt-BR" dirty="0" smtClean="0">
                <a:solidFill>
                  <a:srgbClr val="FF0000"/>
                </a:solidFill>
              </a:rPr>
              <a:t>");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texto.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>
                <a:solidFill>
                  <a:srgbClr val="FF0000"/>
                </a:solidFill>
              </a:rPr>
              <a:t> = "Pontuação Final: "+</a:t>
            </a:r>
            <a:r>
              <a:rPr lang="pt-BR" dirty="0" err="1" smtClean="0">
                <a:solidFill>
                  <a:srgbClr val="FF0000"/>
                </a:solidFill>
              </a:rPr>
              <a:t>pontuacao</a:t>
            </a:r>
            <a:r>
              <a:rPr lang="pt-BR" dirty="0" smtClean="0">
                <a:solidFill>
                  <a:srgbClr val="FF0000"/>
                </a:solidFill>
              </a:rPr>
              <a:t>;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MarcarPonto</a:t>
            </a:r>
            <a:r>
              <a:rPr lang="pt-BR" dirty="0" smtClean="0">
                <a:solidFill>
                  <a:srgbClr val="FF0000"/>
                </a:solidFill>
              </a:rPr>
              <a:t>(){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pontuacao</a:t>
            </a:r>
            <a:r>
              <a:rPr lang="pt-BR" dirty="0" smtClean="0">
                <a:solidFill>
                  <a:srgbClr val="FF0000"/>
                </a:solidFill>
              </a:rPr>
              <a:t>++;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texto.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>
                <a:solidFill>
                  <a:srgbClr val="FF0000"/>
                </a:solidFill>
              </a:rPr>
              <a:t> = "Pontuação: "+</a:t>
            </a:r>
            <a:r>
              <a:rPr lang="pt-BR" dirty="0" err="1" smtClean="0">
                <a:solidFill>
                  <a:srgbClr val="FF0000"/>
                </a:solidFill>
              </a:rPr>
              <a:t>pontuacao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58016" y="421482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4/4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Salvando a Cena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3757610" cy="3394472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Salve a cena</a:t>
            </a:r>
          </a:p>
          <a:p>
            <a:pPr lvl="1"/>
            <a:r>
              <a:rPr lang="pt-BR" dirty="0" smtClean="0"/>
              <a:t>Nome: </a:t>
            </a:r>
            <a:r>
              <a:rPr lang="pt-BR" dirty="0" err="1" smtClean="0"/>
              <a:t>MinhaCena</a:t>
            </a:r>
            <a:endParaRPr lang="pt-BR" dirty="0" smtClean="0"/>
          </a:p>
          <a:p>
            <a:r>
              <a:rPr lang="pt-BR" dirty="0" smtClean="0"/>
              <a:t>Modifique o código da classe Principal</a:t>
            </a:r>
          </a:p>
          <a:p>
            <a:pPr lvl="1"/>
            <a:r>
              <a:rPr lang="pt-BR" dirty="0" smtClean="0"/>
              <a:t>Crie o método </a:t>
            </a:r>
            <a:r>
              <a:rPr lang="pt-BR" dirty="0" err="1" smtClean="0"/>
              <a:t>RecarregarCena</a:t>
            </a:r>
            <a:r>
              <a:rPr lang="pt-BR" dirty="0" smtClean="0"/>
              <a:t>()</a:t>
            </a:r>
          </a:p>
          <a:p>
            <a:pPr lvl="1"/>
            <a:r>
              <a:rPr lang="pt-BR" dirty="0" smtClean="0"/>
              <a:t>Modifique o método Finalizar 	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781" y="1071552"/>
            <a:ext cx="45243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Principal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    </a:t>
            </a:r>
            <a:r>
              <a:rPr lang="pt-BR" dirty="0" err="1" smtClean="0"/>
              <a:t>void</a:t>
            </a:r>
            <a:r>
              <a:rPr lang="pt-BR" dirty="0" smtClean="0"/>
              <a:t> Finalizar(){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CancelInvoke</a:t>
            </a:r>
            <a:r>
              <a:rPr lang="pt-BR" dirty="0" smtClean="0"/>
              <a:t>("</a:t>
            </a:r>
            <a:r>
              <a:rPr lang="pt-BR" dirty="0" err="1" smtClean="0"/>
              <a:t>CriaObjetos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CancelInvoke</a:t>
            </a:r>
            <a:r>
              <a:rPr lang="pt-BR" dirty="0" smtClean="0"/>
              <a:t>("</a:t>
            </a:r>
            <a:r>
              <a:rPr lang="pt-BR" dirty="0" err="1" smtClean="0"/>
              <a:t>CriaCerca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texto.</a:t>
            </a:r>
            <a:r>
              <a:rPr lang="pt-BR" dirty="0" err="1" smtClean="0"/>
              <a:t>text</a:t>
            </a:r>
            <a:r>
              <a:rPr lang="pt-BR" dirty="0" smtClean="0"/>
              <a:t> = "Pontuação Final: "+</a:t>
            </a:r>
            <a:r>
              <a:rPr lang="pt-BR" dirty="0" err="1" smtClean="0"/>
              <a:t>pontuacao</a:t>
            </a:r>
            <a:r>
              <a:rPr lang="pt-BR" dirty="0" smtClean="0"/>
              <a:t>; </a:t>
            </a:r>
          </a:p>
          <a:p>
            <a:pPr>
              <a:buNone/>
            </a:pPr>
            <a:r>
              <a:rPr lang="pt-BR" dirty="0" smtClean="0"/>
              <a:t>       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Invoke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RecarregarCena</a:t>
            </a:r>
            <a:r>
              <a:rPr lang="pt-BR" dirty="0" smtClean="0">
                <a:solidFill>
                  <a:srgbClr val="FF0000"/>
                </a:solidFill>
              </a:rPr>
              <a:t>",2);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RecarregarCena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smtClean="0">
                <a:solidFill>
                  <a:srgbClr val="FF0000"/>
                </a:solidFill>
              </a:rPr>
              <a:t>Application.</a:t>
            </a:r>
            <a:r>
              <a:rPr lang="pt-BR" dirty="0" err="1" smtClean="0">
                <a:solidFill>
                  <a:srgbClr val="FF0000"/>
                </a:solidFill>
              </a:rPr>
              <a:t>LoadLevel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MinhaCena</a:t>
            </a:r>
            <a:r>
              <a:rPr lang="pt-BR" dirty="0" smtClean="0">
                <a:solidFill>
                  <a:srgbClr val="FF0000"/>
                </a:solidFill>
              </a:rPr>
              <a:t>");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 </a:t>
            </a:r>
            <a:r>
              <a:rPr lang="pt-BR" dirty="0" err="1" smtClean="0"/>
              <a:t>Prefab</a:t>
            </a:r>
            <a:r>
              <a:rPr lang="pt-BR" dirty="0" smtClean="0"/>
              <a:t> do Cano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7258072" cy="33944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Modifique o </a:t>
            </a:r>
            <a:r>
              <a:rPr lang="pt-BR" sz="2400" dirty="0" err="1" smtClean="0"/>
              <a:t>ObjetoCano</a:t>
            </a:r>
            <a:r>
              <a:rPr lang="pt-BR" sz="2400" dirty="0" smtClean="0"/>
              <a:t> como na figura ao lado</a:t>
            </a:r>
          </a:p>
          <a:p>
            <a:r>
              <a:rPr lang="pt-BR" sz="2400" dirty="0" smtClean="0"/>
              <a:t>O cano inicial foi duplicado e a cópia foi girada 180º</a:t>
            </a:r>
          </a:p>
          <a:p>
            <a:r>
              <a:rPr lang="pt-BR" sz="2400" dirty="0" smtClean="0"/>
              <a:t>Entre os canos existe um cubo</a:t>
            </a:r>
          </a:p>
          <a:p>
            <a:pPr lvl="1"/>
            <a:r>
              <a:rPr lang="pt-BR" sz="1800" dirty="0" smtClean="0"/>
              <a:t>Desmarque a opção </a:t>
            </a:r>
            <a:r>
              <a:rPr lang="pt-BR" sz="1800" dirty="0" err="1" smtClean="0"/>
              <a:t>Mesh</a:t>
            </a:r>
            <a:r>
              <a:rPr lang="pt-BR" sz="1800" dirty="0" smtClean="0"/>
              <a:t> </a:t>
            </a:r>
            <a:r>
              <a:rPr lang="pt-BR" sz="1800" dirty="0" err="1" smtClean="0"/>
              <a:t>Renderer</a:t>
            </a:r>
            <a:r>
              <a:rPr lang="pt-BR" sz="1800" dirty="0" smtClean="0"/>
              <a:t> (não será </a:t>
            </a:r>
            <a:r>
              <a:rPr lang="pt-BR" sz="1800" dirty="0" err="1" smtClean="0"/>
              <a:t>renderizado</a:t>
            </a:r>
            <a:r>
              <a:rPr lang="pt-BR" sz="1800" dirty="0" smtClean="0"/>
              <a:t>)</a:t>
            </a:r>
          </a:p>
          <a:p>
            <a:r>
              <a:rPr lang="pt-BR" sz="2400" dirty="0" smtClean="0"/>
              <a:t>Todos os objetos devem permanecer filhos de </a:t>
            </a:r>
            <a:r>
              <a:rPr lang="pt-BR" sz="2400" dirty="0" err="1" smtClean="0"/>
              <a:t>ObjetoCano</a:t>
            </a:r>
            <a:r>
              <a:rPr lang="pt-BR" sz="2400" dirty="0" smtClean="0"/>
              <a:t>, como na figura abaixo.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6" y="1214428"/>
            <a:ext cx="857252" cy="3714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143386"/>
            <a:ext cx="23145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357568"/>
            <a:ext cx="1904669" cy="1171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 </a:t>
            </a:r>
            <a:r>
              <a:rPr lang="pt-BR" dirty="0" err="1" smtClean="0"/>
              <a:t>Prefab</a:t>
            </a:r>
            <a:r>
              <a:rPr lang="pt-BR" dirty="0" smtClean="0"/>
              <a:t> do Cano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Para facilitar a criação, inicialmente mova o </a:t>
            </a:r>
            <a:r>
              <a:rPr lang="pt-BR" sz="2800" dirty="0" err="1" smtClean="0"/>
              <a:t>ObjetoCano</a:t>
            </a:r>
            <a:r>
              <a:rPr lang="pt-BR" sz="2800" dirty="0" smtClean="0"/>
              <a:t> para a posição (0,5,0)</a:t>
            </a:r>
          </a:p>
          <a:p>
            <a:r>
              <a:rPr lang="pt-BR" sz="2800" dirty="0" smtClean="0"/>
              <a:t>Modifique o transforme dos outros objetos:</a:t>
            </a:r>
          </a:p>
          <a:p>
            <a:endParaRPr lang="pt-BR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6"/>
            <a:ext cx="1844072" cy="61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aixaDeTexto 7"/>
          <p:cNvSpPr txBox="1"/>
          <p:nvPr/>
        </p:nvSpPr>
        <p:spPr>
          <a:xfrm>
            <a:off x="785786" y="271462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Cano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928662" y="400051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Cano(1)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28992" y="300037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Cubo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214942" y="4364194"/>
            <a:ext cx="357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Ao final, volte </a:t>
            </a:r>
            <a:r>
              <a:rPr lang="pt-BR" sz="2000" dirty="0" err="1" smtClean="0"/>
              <a:t>ObjetoCano</a:t>
            </a:r>
            <a:r>
              <a:rPr lang="pt-BR" sz="2000" dirty="0" smtClean="0"/>
              <a:t> para a </a:t>
            </a:r>
            <a:r>
              <a:rPr lang="pt-BR" sz="2000" dirty="0" err="1" smtClean="0"/>
              <a:t>opçao</a:t>
            </a:r>
            <a:r>
              <a:rPr lang="pt-BR" sz="2000" dirty="0" smtClean="0"/>
              <a:t> (0,0,0)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357700"/>
            <a:ext cx="1957392" cy="65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CaixaDeTexto 14"/>
          <p:cNvSpPr txBox="1"/>
          <p:nvPr/>
        </p:nvSpPr>
        <p:spPr>
          <a:xfrm>
            <a:off x="5214942" y="2863996"/>
            <a:ext cx="357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Para o cubo não aparecer, desmarque o </a:t>
            </a:r>
            <a:r>
              <a:rPr lang="pt-BR" sz="2000" dirty="0" err="1" smtClean="0"/>
              <a:t>Mesh</a:t>
            </a:r>
            <a:r>
              <a:rPr lang="pt-BR" sz="2000" dirty="0" smtClean="0"/>
              <a:t> </a:t>
            </a:r>
            <a:r>
              <a:rPr lang="pt-BR" sz="2000" dirty="0" err="1" smtClean="0"/>
              <a:t>Renderer</a:t>
            </a:r>
            <a:endParaRPr lang="pt-BR" sz="2000" dirty="0" smtClean="0"/>
          </a:p>
        </p:txBody>
      </p:sp>
      <p:cxnSp>
        <p:nvCxnSpPr>
          <p:cNvPr id="17" name="Conector de seta reta 16"/>
          <p:cNvCxnSpPr>
            <a:stCxn id="15" idx="1"/>
          </p:cNvCxnSpPr>
          <p:nvPr/>
        </p:nvCxnSpPr>
        <p:spPr>
          <a:xfrm rot="10800000" flipV="1">
            <a:off x="3428992" y="3217938"/>
            <a:ext cx="1785950" cy="12111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 </a:t>
            </a:r>
            <a:r>
              <a:rPr lang="pt-BR" dirty="0" err="1" smtClean="0"/>
              <a:t>Prefab</a:t>
            </a:r>
            <a:r>
              <a:rPr lang="pt-BR" dirty="0" smtClean="0"/>
              <a:t> do Cano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Pegue </a:t>
            </a:r>
            <a:r>
              <a:rPr lang="pt-BR" dirty="0" smtClean="0"/>
              <a:t>o </a:t>
            </a:r>
            <a:r>
              <a:rPr lang="pt-BR" dirty="0" err="1" smtClean="0"/>
              <a:t>ObjetoCano</a:t>
            </a:r>
            <a:r>
              <a:rPr lang="pt-BR" dirty="0" smtClean="0"/>
              <a:t> criado e mova para a pasta </a:t>
            </a:r>
            <a:r>
              <a:rPr lang="pt-BR" dirty="0" err="1" smtClean="0"/>
              <a:t>Prefabs</a:t>
            </a:r>
            <a:r>
              <a:rPr lang="pt-BR" dirty="0" smtClean="0"/>
              <a:t> em Project</a:t>
            </a:r>
          </a:p>
          <a:p>
            <a:endParaRPr lang="pt-BR" dirty="0" smtClean="0"/>
          </a:p>
          <a:p>
            <a:r>
              <a:rPr lang="pt-BR" dirty="0" smtClean="0"/>
              <a:t>Em </a:t>
            </a:r>
            <a:r>
              <a:rPr lang="pt-BR" dirty="0" err="1" smtClean="0"/>
              <a:t>Hierarchy</a:t>
            </a:r>
            <a:r>
              <a:rPr lang="pt-BR" dirty="0" smtClean="0"/>
              <a:t>, </a:t>
            </a:r>
            <a:r>
              <a:rPr lang="pt-BR" dirty="0" err="1" smtClean="0"/>
              <a:t>apaque</a:t>
            </a:r>
            <a:r>
              <a:rPr lang="pt-BR" dirty="0" smtClean="0"/>
              <a:t> </a:t>
            </a:r>
            <a:r>
              <a:rPr lang="pt-BR" dirty="0" err="1" smtClean="0"/>
              <a:t>ObjetoCano</a:t>
            </a:r>
            <a:endParaRPr lang="pt-BR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786196"/>
            <a:ext cx="22193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 Piso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71817"/>
            <a:ext cx="2148984" cy="74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432413" y="3075891"/>
            <a:ext cx="2164613" cy="718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100391"/>
            <a:ext cx="2148984" cy="718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dirty="0" smtClean="0"/>
              <a:t>Crie um plano como piso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dirty="0" smtClean="0"/>
              <a:t>Coloque a textura </a:t>
            </a:r>
            <a:r>
              <a:rPr lang="pt-BR" sz="2000" i="1" dirty="0" err="1" smtClean="0"/>
              <a:t>Resouces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tileChao</a:t>
            </a:r>
            <a:endParaRPr lang="pt-BR" sz="20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dirty="0" smtClean="0"/>
              <a:t>Crie </a:t>
            </a:r>
            <a:r>
              <a:rPr lang="pt-BR" sz="2000" dirty="0" smtClean="0"/>
              <a:t>três cópias </a:t>
            </a:r>
            <a:r>
              <a:rPr lang="pt-BR" sz="2000" dirty="0" smtClean="0"/>
              <a:t>desse plano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Modifique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os </a:t>
            </a:r>
            <a:r>
              <a:rPr kumimoji="0" lang="pt-BR" sz="20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Transforms</a:t>
            </a:r>
            <a:r>
              <a:rPr kumimoji="0" lang="pt-BR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para: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pt-BR" sz="2000" i="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000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dirty="0" smtClean="0"/>
              <a:t>Crie um objeto vazio e zere seu </a:t>
            </a:r>
            <a:r>
              <a:rPr lang="pt-BR" sz="2000" i="1" dirty="0" err="1" smtClean="0"/>
              <a:t>Transform</a:t>
            </a:r>
            <a:endParaRPr lang="pt-BR" sz="20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0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Coloque todos os 3 objetos dentro do objeto vazio e de no nome de Piso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000" i="0" baseline="0" dirty="0" smtClean="0"/>
              <a:t>Crie um </a:t>
            </a:r>
            <a:r>
              <a:rPr lang="pt-BR" sz="2000" i="0" baseline="0" dirty="0" err="1" smtClean="0"/>
              <a:t>Prefab</a:t>
            </a:r>
            <a:r>
              <a:rPr lang="pt-BR" sz="2000" i="0" dirty="0" smtClean="0"/>
              <a:t> para o Piso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86833" y="273163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Plano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244353" y="2731634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Plano(1)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316187" y="271462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Plano(2)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244749" y="642924"/>
            <a:ext cx="1643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Resultado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73179" y="1071552"/>
            <a:ext cx="3827977" cy="1690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os Demais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Crie um </a:t>
            </a:r>
            <a:r>
              <a:rPr lang="pt-BR" dirty="0" err="1" smtClean="0"/>
              <a:t>Prefab</a:t>
            </a:r>
            <a:r>
              <a:rPr lang="pt-BR" dirty="0" smtClean="0"/>
              <a:t> para cada objeto em cena</a:t>
            </a:r>
          </a:p>
          <a:p>
            <a:pPr lvl="1"/>
            <a:r>
              <a:rPr lang="pt-BR" dirty="0" smtClean="0"/>
              <a:t>Arraste o objeto de </a:t>
            </a:r>
            <a:r>
              <a:rPr lang="pt-BR" i="1" dirty="0" err="1" smtClean="0"/>
              <a:t>Hierarchy</a:t>
            </a:r>
            <a:r>
              <a:rPr lang="pt-BR" dirty="0" smtClean="0"/>
              <a:t> para </a:t>
            </a:r>
            <a:r>
              <a:rPr lang="pt-BR" i="1" dirty="0" smtClean="0"/>
              <a:t>Project</a:t>
            </a:r>
          </a:p>
          <a:p>
            <a:r>
              <a:rPr lang="pt-BR" dirty="0" smtClean="0"/>
              <a:t>O resultado será: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Os objetos de </a:t>
            </a:r>
            <a:r>
              <a:rPr lang="pt-BR" dirty="0" err="1" smtClean="0"/>
              <a:t>Hierarchy</a:t>
            </a:r>
            <a:r>
              <a:rPr lang="pt-BR" dirty="0" smtClean="0"/>
              <a:t> podem ser apagados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000246"/>
            <a:ext cx="222885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smtClean="0">
            <a:solidFill>
              <a:srgbClr val="FF0000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51668</TotalTime>
  <Words>1364</Words>
  <Application>Microsoft Office PowerPoint</Application>
  <PresentationFormat>Apresentação na tela (16:9)</PresentationFormat>
  <Paragraphs>495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4" baseType="lpstr">
      <vt:lpstr>Tema do Office</vt:lpstr>
      <vt:lpstr>Realidade Aumenta Segundo Jogo – Flappy Bird 3D</vt:lpstr>
      <vt:lpstr>Inicio</vt:lpstr>
      <vt:lpstr>Criando os Prefabs</vt:lpstr>
      <vt:lpstr>Criando os Prefabs</vt:lpstr>
      <vt:lpstr>Criando o Prefab do Cano</vt:lpstr>
      <vt:lpstr>Criando o Prefab do Cano</vt:lpstr>
      <vt:lpstr>Criando o Prefab do Cano</vt:lpstr>
      <vt:lpstr>Criando o Piso</vt:lpstr>
      <vt:lpstr>Criando os Demais Prefabs</vt:lpstr>
      <vt:lpstr>Inserindo o Pássaro</vt:lpstr>
      <vt:lpstr>Animação do Piso</vt:lpstr>
      <vt:lpstr>Animação do Piso</vt:lpstr>
      <vt:lpstr>Animação da Cerca</vt:lpstr>
      <vt:lpstr>Animação da Cerca</vt:lpstr>
      <vt:lpstr>Animação da Cerca</vt:lpstr>
      <vt:lpstr>Animação da Cerca</vt:lpstr>
      <vt:lpstr>Configurando os Prefabs</vt:lpstr>
      <vt:lpstr>Configurando os Prefabs</vt:lpstr>
      <vt:lpstr>Configurando a Velocidade</vt:lpstr>
      <vt:lpstr>Configurando a Criação dos Objetos</vt:lpstr>
      <vt:lpstr>Slide 21</vt:lpstr>
      <vt:lpstr>Slide 22</vt:lpstr>
      <vt:lpstr>Slide 23</vt:lpstr>
      <vt:lpstr>Configurando a Criação dos Objetos</vt:lpstr>
      <vt:lpstr>Controlando o Jogador</vt:lpstr>
      <vt:lpstr>Controlando o Jogador</vt:lpstr>
      <vt:lpstr>Slide 27</vt:lpstr>
      <vt:lpstr>Slide 28</vt:lpstr>
      <vt:lpstr>Slide 29</vt:lpstr>
      <vt:lpstr>Limitando o Movimento do Pássaro</vt:lpstr>
      <vt:lpstr>Colisão</vt:lpstr>
      <vt:lpstr>Colisão</vt:lpstr>
      <vt:lpstr>Slide 33</vt:lpstr>
      <vt:lpstr>Colisão</vt:lpstr>
      <vt:lpstr>Pontuação</vt:lpstr>
      <vt:lpstr>Colisão</vt:lpstr>
      <vt:lpstr>Slide 37</vt:lpstr>
      <vt:lpstr>Código da Classe Principal (Parcial)</vt:lpstr>
      <vt:lpstr>Slide 39</vt:lpstr>
      <vt:lpstr>Slide 40</vt:lpstr>
      <vt:lpstr>Slide 41</vt:lpstr>
      <vt:lpstr>Salvando a Cena</vt:lpstr>
      <vt:lpstr>Classe Principal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Instalação</dc:title>
  <dc:creator>Rone Ilídio Silva</dc:creator>
  <cp:lastModifiedBy>Rone Ilídio Silva</cp:lastModifiedBy>
  <cp:revision>103</cp:revision>
  <dcterms:created xsi:type="dcterms:W3CDTF">2021-06-01T13:49:05Z</dcterms:created>
  <dcterms:modified xsi:type="dcterms:W3CDTF">2022-10-18T14:19:00Z</dcterms:modified>
</cp:coreProperties>
</file>