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316" r:id="rId3"/>
    <p:sldId id="257" r:id="rId4"/>
    <p:sldId id="258" r:id="rId5"/>
    <p:sldId id="310" r:id="rId6"/>
    <p:sldId id="291" r:id="rId7"/>
    <p:sldId id="292" r:id="rId8"/>
    <p:sldId id="259" r:id="rId9"/>
    <p:sldId id="309" r:id="rId10"/>
    <p:sldId id="311" r:id="rId11"/>
    <p:sldId id="260" r:id="rId12"/>
    <p:sldId id="261" r:id="rId13"/>
    <p:sldId id="262" r:id="rId14"/>
    <p:sldId id="263" r:id="rId15"/>
    <p:sldId id="265" r:id="rId16"/>
    <p:sldId id="270" r:id="rId17"/>
    <p:sldId id="271" r:id="rId18"/>
    <p:sldId id="293" r:id="rId19"/>
    <p:sldId id="272" r:id="rId20"/>
    <p:sldId id="273" r:id="rId21"/>
    <p:sldId id="264" r:id="rId22"/>
    <p:sldId id="266" r:id="rId23"/>
    <p:sldId id="267" r:id="rId24"/>
    <p:sldId id="319" r:id="rId25"/>
    <p:sldId id="290" r:id="rId26"/>
    <p:sldId id="294" r:id="rId27"/>
    <p:sldId id="295" r:id="rId28"/>
    <p:sldId id="320" r:id="rId29"/>
    <p:sldId id="296" r:id="rId30"/>
    <p:sldId id="297" r:id="rId31"/>
    <p:sldId id="298" r:id="rId32"/>
    <p:sldId id="299" r:id="rId33"/>
    <p:sldId id="301" r:id="rId34"/>
    <p:sldId id="323" r:id="rId35"/>
    <p:sldId id="322" r:id="rId36"/>
    <p:sldId id="321" r:id="rId37"/>
    <p:sldId id="302" r:id="rId38"/>
    <p:sldId id="303" r:id="rId39"/>
    <p:sldId id="304" r:id="rId40"/>
    <p:sldId id="305" r:id="rId41"/>
    <p:sldId id="306" r:id="rId42"/>
    <p:sldId id="307" r:id="rId43"/>
    <p:sldId id="312" r:id="rId44"/>
    <p:sldId id="313" r:id="rId45"/>
    <p:sldId id="274" r:id="rId46"/>
    <p:sldId id="275" r:id="rId47"/>
    <p:sldId id="317" r:id="rId48"/>
    <p:sldId id="318" r:id="rId49"/>
    <p:sldId id="269" r:id="rId50"/>
    <p:sldId id="276" r:id="rId51"/>
    <p:sldId id="314" r:id="rId52"/>
    <p:sldId id="315" r:id="rId53"/>
    <p:sldId id="268" r:id="rId54"/>
    <p:sldId id="277" r:id="rId55"/>
    <p:sldId id="279" r:id="rId56"/>
    <p:sldId id="281" r:id="rId57"/>
    <p:sldId id="308" r:id="rId58"/>
    <p:sldId id="283" r:id="rId59"/>
    <p:sldId id="284" r:id="rId60"/>
  </p:sldIdLst>
  <p:sldSz cx="9144000" cy="5143500" type="screen16x9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2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9E5BC-9F2A-4E57-9BBA-1F0821DDFF9A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0D5439-F2F4-4773-88EC-174C56D7B748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veloper.mozilla.org/pt-BR/docs/Learn/JavaScript/Objects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Fontes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dirty="0" smtClean="0"/>
              <a:t>Orientação a Objetos</a:t>
            </a:r>
            <a:endParaRPr lang="pt-BR" dirty="0" smtClean="0">
              <a:hlinkClick r:id="rId3"/>
            </a:endParaRPr>
          </a:p>
          <a:p>
            <a:r>
              <a:rPr lang="pt-BR" dirty="0" smtClean="0">
                <a:hlinkClick r:id="rId3"/>
              </a:rPr>
              <a:t>https://developer.mozilla.org/pt-BR/docs/Learn/JavaScript/Objects</a:t>
            </a:r>
            <a:endParaRPr lang="pt-BR" dirty="0" smtClean="0"/>
          </a:p>
          <a:p>
            <a:endParaRPr lang="pt-BR" dirty="0" smtClean="0"/>
          </a:p>
          <a:p>
            <a:r>
              <a:rPr lang="pt-BR" dirty="0" smtClean="0"/>
              <a:t>Funções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https://developer.mozilla.org/pt-BR/docs/Web/JavaScript/Guide/Functions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0D5439-F2F4-4773-88EC-174C56D7B748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4C784-CA1A-45DB-82AD-C4163421AB13}" type="datetimeFigureOut">
              <a:rPr lang="pt-BR" smtClean="0"/>
              <a:pPr/>
              <a:t>04/09/2023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8740F-5FD8-46F2-86F3-F7680D2A300C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Introdução ao </a:t>
            </a:r>
            <a:r>
              <a:rPr lang="pt-BR" dirty="0" err="1" smtClean="0"/>
              <a:t>JavaScript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Rone Ilídio</a:t>
            </a:r>
          </a:p>
          <a:p>
            <a:r>
              <a:rPr lang="pt-BR" dirty="0" smtClean="0"/>
              <a:t>Programação Orientada a Objetos</a:t>
            </a:r>
            <a:endParaRPr lang="pt-BR" dirty="0"/>
          </a:p>
        </p:txBody>
      </p:sp>
      <p:pic>
        <p:nvPicPr>
          <p:cNvPr id="4" name="Imagem 3" descr="javascript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29388" y="142858"/>
            <a:ext cx="3152777" cy="1772430"/>
          </a:xfrm>
          <a:prstGeom prst="rect">
            <a:avLst/>
          </a:prstGeom>
        </p:spPr>
      </p:pic>
      <p:pic>
        <p:nvPicPr>
          <p:cNvPr id="5" name="Imagem 4" descr="logonovo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4282" y="285734"/>
            <a:ext cx="1428760" cy="14359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401755"/>
          </a:xfrm>
        </p:spPr>
        <p:txBody>
          <a:bodyPr/>
          <a:lstStyle/>
          <a:p>
            <a:r>
              <a:rPr lang="pt-BR" dirty="0" smtClean="0"/>
              <a:t>A Linguagem </a:t>
            </a:r>
            <a:r>
              <a:rPr lang="pt-BR" dirty="0" err="1" smtClean="0"/>
              <a:t>JavaScript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 e variáveis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Nomes de variáveis segue a regra do c</a:t>
            </a:r>
          </a:p>
          <a:p>
            <a:r>
              <a:rPr lang="pt-BR" dirty="0" smtClean="0"/>
              <a:t>Palavras reservadas para criação de variáveis</a:t>
            </a:r>
          </a:p>
          <a:p>
            <a:pPr lvl="1"/>
            <a:r>
              <a:rPr lang="pt-BR" dirty="0" smtClean="0"/>
              <a:t>var: </a:t>
            </a:r>
          </a:p>
          <a:p>
            <a:pPr lvl="2"/>
            <a:r>
              <a:rPr lang="pt-BR" dirty="0" smtClean="0"/>
              <a:t>Escopo na função</a:t>
            </a:r>
          </a:p>
          <a:p>
            <a:pPr lvl="2"/>
            <a:r>
              <a:rPr lang="pt-BR" dirty="0" smtClean="0"/>
              <a:t>As  variáveis que podem ser recriadas dentro do escopo</a:t>
            </a:r>
          </a:p>
          <a:p>
            <a:pPr lvl="1"/>
            <a:r>
              <a:rPr lang="pt-BR" dirty="0" err="1" smtClean="0"/>
              <a:t>let</a:t>
            </a:r>
            <a:r>
              <a:rPr lang="pt-BR" dirty="0" smtClean="0"/>
              <a:t>: </a:t>
            </a:r>
          </a:p>
          <a:p>
            <a:pPr lvl="2"/>
            <a:r>
              <a:rPr lang="pt-BR" dirty="0" smtClean="0"/>
              <a:t>Escopo do bloco</a:t>
            </a:r>
          </a:p>
          <a:p>
            <a:pPr lvl="2"/>
            <a:r>
              <a:rPr lang="pt-BR" dirty="0" smtClean="0"/>
              <a:t>As variáveis que não podem ser recriadas dentro do escopo</a:t>
            </a:r>
          </a:p>
          <a:p>
            <a:pPr lvl="1"/>
            <a:r>
              <a:rPr lang="pt-BR" dirty="0" err="1" smtClean="0"/>
              <a:t>const</a:t>
            </a:r>
            <a:r>
              <a:rPr lang="pt-BR" dirty="0" smtClean="0"/>
              <a:t>: </a:t>
            </a:r>
          </a:p>
          <a:p>
            <a:pPr lvl="2"/>
            <a:r>
              <a:rPr lang="pt-BR" dirty="0" smtClean="0"/>
              <a:t>não podem ser alteradas</a:t>
            </a:r>
          </a:p>
          <a:p>
            <a:r>
              <a:rPr lang="pt-BR" dirty="0" err="1" smtClean="0"/>
              <a:t>Obs</a:t>
            </a:r>
            <a:r>
              <a:rPr lang="pt-BR" dirty="0" smtClean="0"/>
              <a:t>: se não colocar, assume-se </a:t>
            </a:r>
            <a:r>
              <a:rPr lang="pt-BR" dirty="0" err="1" smtClean="0"/>
              <a:t>var.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 de var e </a:t>
            </a:r>
            <a:r>
              <a:rPr lang="pt-BR" dirty="0" err="1" smtClean="0"/>
              <a:t>let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985" y="1115028"/>
            <a:ext cx="2928958" cy="231397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    &lt;script &gt;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smtClean="0">
                <a:solidFill>
                  <a:srgbClr val="FF0000"/>
                </a:solidFill>
              </a:rPr>
              <a:t>var r = "</a:t>
            </a:r>
            <a:r>
              <a:rPr lang="pt-BR" sz="2000" dirty="0" err="1" smtClean="0">
                <a:solidFill>
                  <a:srgbClr val="FF0000"/>
                </a:solidFill>
              </a:rPr>
              <a:t>rone</a:t>
            </a:r>
            <a:r>
              <a:rPr lang="pt-BR" sz="2000" dirty="0" smtClean="0">
                <a:solidFill>
                  <a:srgbClr val="FF0000"/>
                </a:solidFill>
              </a:rPr>
              <a:t>";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alert</a:t>
            </a:r>
            <a:r>
              <a:rPr lang="pt-BR" sz="2000" dirty="0" smtClean="0"/>
              <a:t>(r);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smtClean="0">
                <a:solidFill>
                  <a:srgbClr val="FF0000"/>
                </a:solidFill>
              </a:rPr>
              <a:t>var r = "</a:t>
            </a:r>
            <a:r>
              <a:rPr lang="pt-BR" sz="2000" dirty="0" err="1" smtClean="0">
                <a:solidFill>
                  <a:srgbClr val="FF0000"/>
                </a:solidFill>
              </a:rPr>
              <a:t>ilídio</a:t>
            </a:r>
            <a:r>
              <a:rPr lang="pt-BR" sz="2000" dirty="0" smtClean="0">
                <a:solidFill>
                  <a:srgbClr val="FF0000"/>
                </a:solidFill>
              </a:rPr>
              <a:t>";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document</a:t>
            </a:r>
            <a:r>
              <a:rPr lang="pt-BR" sz="2000" dirty="0" smtClean="0"/>
              <a:t>.</a:t>
            </a:r>
            <a:r>
              <a:rPr lang="pt-BR" sz="2000" dirty="0" err="1" smtClean="0"/>
              <a:t>write</a:t>
            </a:r>
            <a:r>
              <a:rPr lang="pt-BR" sz="2000" dirty="0" smtClean="0"/>
              <a:t>(r);</a:t>
            </a:r>
          </a:p>
          <a:p>
            <a:pPr>
              <a:buNone/>
            </a:pPr>
            <a:r>
              <a:rPr lang="pt-BR" sz="2000" dirty="0" smtClean="0"/>
              <a:t>    &lt;/script&gt;</a:t>
            </a:r>
          </a:p>
          <a:p>
            <a:pPr>
              <a:buNone/>
            </a:pPr>
            <a:r>
              <a:rPr lang="pt-BR" sz="2000" dirty="0" smtClean="0"/>
              <a:t> </a:t>
            </a:r>
            <a:endParaRPr lang="pt-BR" sz="2000" dirty="0"/>
          </a:p>
        </p:txBody>
      </p:sp>
      <p:sp>
        <p:nvSpPr>
          <p:cNvPr id="4" name="Retângulo 3"/>
          <p:cNvSpPr/>
          <p:nvPr/>
        </p:nvSpPr>
        <p:spPr>
          <a:xfrm>
            <a:off x="6000759" y="1093586"/>
            <a:ext cx="3106470" cy="232371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pt-BR" sz="2000" dirty="0" smtClean="0"/>
              <a:t>    &lt;script &gt;</a:t>
            </a:r>
          </a:p>
          <a:p>
            <a:r>
              <a:rPr lang="pt-BR" sz="2000" dirty="0" smtClean="0"/>
              <a:t>        </a:t>
            </a:r>
            <a:r>
              <a:rPr lang="pt-BR" sz="2000" dirty="0" err="1" smtClean="0">
                <a:solidFill>
                  <a:srgbClr val="FF0000"/>
                </a:solidFill>
              </a:rPr>
              <a:t>let</a:t>
            </a:r>
            <a:r>
              <a:rPr lang="pt-BR" sz="2000" dirty="0" smtClean="0">
                <a:solidFill>
                  <a:srgbClr val="FF0000"/>
                </a:solidFill>
              </a:rPr>
              <a:t> r = "</a:t>
            </a:r>
            <a:r>
              <a:rPr lang="pt-BR" sz="2000" dirty="0" err="1" smtClean="0">
                <a:solidFill>
                  <a:srgbClr val="FF0000"/>
                </a:solidFill>
              </a:rPr>
              <a:t>rone</a:t>
            </a:r>
            <a:r>
              <a:rPr lang="pt-BR" sz="2000" dirty="0" smtClean="0">
                <a:solidFill>
                  <a:srgbClr val="FF0000"/>
                </a:solidFill>
              </a:rPr>
              <a:t>";</a:t>
            </a:r>
          </a:p>
          <a:p>
            <a:r>
              <a:rPr lang="pt-BR" sz="2000" dirty="0" smtClean="0"/>
              <a:t>        </a:t>
            </a:r>
            <a:r>
              <a:rPr lang="pt-BR" sz="2000" dirty="0" err="1" smtClean="0"/>
              <a:t>alert</a:t>
            </a:r>
            <a:r>
              <a:rPr lang="pt-BR" sz="2000" dirty="0" smtClean="0"/>
              <a:t>(r);</a:t>
            </a:r>
          </a:p>
          <a:p>
            <a:r>
              <a:rPr lang="pt-BR" sz="2000" dirty="0" smtClean="0"/>
              <a:t>        </a:t>
            </a:r>
            <a:r>
              <a:rPr lang="pt-BR" sz="2000" dirty="0" err="1" smtClean="0">
                <a:solidFill>
                  <a:srgbClr val="FF0000"/>
                </a:solidFill>
              </a:rPr>
              <a:t>let</a:t>
            </a:r>
            <a:r>
              <a:rPr lang="pt-BR" sz="2000" dirty="0" smtClean="0">
                <a:solidFill>
                  <a:srgbClr val="FF0000"/>
                </a:solidFill>
              </a:rPr>
              <a:t> r = "</a:t>
            </a:r>
            <a:r>
              <a:rPr lang="pt-BR" sz="2000" dirty="0" err="1" smtClean="0">
                <a:solidFill>
                  <a:srgbClr val="FF0000"/>
                </a:solidFill>
              </a:rPr>
              <a:t>ilídio</a:t>
            </a:r>
            <a:r>
              <a:rPr lang="pt-BR" sz="2000" dirty="0" smtClean="0">
                <a:solidFill>
                  <a:srgbClr val="FF0000"/>
                </a:solidFill>
              </a:rPr>
              <a:t>";</a:t>
            </a:r>
          </a:p>
          <a:p>
            <a:r>
              <a:rPr lang="pt-BR" sz="2000" dirty="0" smtClean="0"/>
              <a:t>        </a:t>
            </a:r>
            <a:r>
              <a:rPr lang="pt-BR" sz="2000" dirty="0" err="1" smtClean="0"/>
              <a:t>document</a:t>
            </a:r>
            <a:r>
              <a:rPr lang="pt-BR" sz="2000" dirty="0" smtClean="0"/>
              <a:t>.</a:t>
            </a:r>
            <a:r>
              <a:rPr lang="pt-BR" sz="2000" dirty="0" err="1" smtClean="0"/>
              <a:t>write</a:t>
            </a:r>
            <a:r>
              <a:rPr lang="pt-BR" sz="2000" dirty="0" smtClean="0"/>
              <a:t>(r);</a:t>
            </a:r>
          </a:p>
          <a:p>
            <a:r>
              <a:rPr lang="pt-BR" sz="2000" dirty="0" smtClean="0"/>
              <a:t>    &lt;/script&gt;</a:t>
            </a:r>
          </a:p>
          <a:p>
            <a:endParaRPr lang="pt-BR" sz="2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4786314" y="3714758"/>
            <a:ext cx="1857388" cy="83099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Erro, pois r já foi criada.</a:t>
            </a:r>
            <a:endParaRPr lang="pt-BR" sz="2400" dirty="0">
              <a:solidFill>
                <a:srgbClr val="FF0000"/>
              </a:solidFill>
            </a:endParaRPr>
          </a:p>
        </p:txBody>
      </p:sp>
      <p:cxnSp>
        <p:nvCxnSpPr>
          <p:cNvPr id="7" name="Conector de seta reta 6"/>
          <p:cNvCxnSpPr>
            <a:stCxn id="5" idx="0"/>
          </p:cNvCxnSpPr>
          <p:nvPr/>
        </p:nvCxnSpPr>
        <p:spPr>
          <a:xfrm rot="5400000" flipH="1" flipV="1">
            <a:off x="5286382" y="2643192"/>
            <a:ext cx="1500193" cy="6429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ço Reservado para Conteúdo 2"/>
          <p:cNvSpPr txBox="1">
            <a:spLocks/>
          </p:cNvSpPr>
          <p:nvPr/>
        </p:nvSpPr>
        <p:spPr>
          <a:xfrm>
            <a:off x="3044431" y="1087905"/>
            <a:ext cx="2857521" cy="234110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&lt;script &gt;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   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 = "</a:t>
            </a:r>
            <a:r>
              <a:rPr kumimoji="0" lang="pt-B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rone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    </a:t>
            </a:r>
            <a:r>
              <a:rPr kumimoji="0" lang="pt-B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alert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(r);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    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 = "</a:t>
            </a:r>
            <a:r>
              <a:rPr kumimoji="0" lang="pt-B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ilídio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";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    </a:t>
            </a:r>
            <a:r>
              <a:rPr kumimoji="0" lang="pt-B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document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r>
              <a:rPr kumimoji="0" lang="pt-BR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</a:t>
            </a: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(r);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   &lt;/script&gt;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pt-B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aixaDeTexto 9"/>
          <p:cNvSpPr txBox="1"/>
          <p:nvPr/>
        </p:nvSpPr>
        <p:spPr>
          <a:xfrm>
            <a:off x="1928794" y="3714758"/>
            <a:ext cx="1928826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2400" dirty="0" smtClean="0">
                <a:solidFill>
                  <a:srgbClr val="FF0000"/>
                </a:solidFill>
              </a:rPr>
              <a:t>Semelhantes</a:t>
            </a:r>
            <a:endParaRPr lang="pt-BR" sz="2400" dirty="0">
              <a:solidFill>
                <a:srgbClr val="FF0000"/>
              </a:solidFill>
            </a:endParaRPr>
          </a:p>
        </p:txBody>
      </p:sp>
      <p:cxnSp>
        <p:nvCxnSpPr>
          <p:cNvPr id="11" name="Conector de seta reta 10"/>
          <p:cNvCxnSpPr>
            <a:stCxn id="10" idx="0"/>
          </p:cNvCxnSpPr>
          <p:nvPr/>
        </p:nvCxnSpPr>
        <p:spPr>
          <a:xfrm rot="5400000" flipH="1" flipV="1">
            <a:off x="2553877" y="2768204"/>
            <a:ext cx="1285884" cy="6072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de seta reta 14"/>
          <p:cNvCxnSpPr>
            <a:stCxn id="10" idx="0"/>
          </p:cNvCxnSpPr>
          <p:nvPr/>
        </p:nvCxnSpPr>
        <p:spPr>
          <a:xfrm rot="16200000" flipV="1">
            <a:off x="2018093" y="2839643"/>
            <a:ext cx="1285884" cy="46434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Tipos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57224" y="1200151"/>
            <a:ext cx="7829576" cy="3394472"/>
          </a:xfrm>
        </p:spPr>
        <p:txBody>
          <a:bodyPr>
            <a:noAutofit/>
          </a:bodyPr>
          <a:lstStyle/>
          <a:p>
            <a:r>
              <a:rPr lang="en-US" sz="2000" b="1" dirty="0" err="1" smtClean="0"/>
              <a:t>boolean</a:t>
            </a:r>
            <a:endParaRPr lang="en-US" sz="2000" b="1" dirty="0" smtClean="0"/>
          </a:p>
          <a:p>
            <a:r>
              <a:rPr lang="en-US" sz="2000" dirty="0" smtClean="0"/>
              <a:t>null</a:t>
            </a:r>
          </a:p>
          <a:p>
            <a:r>
              <a:rPr lang="en-US" sz="2000" dirty="0" smtClean="0"/>
              <a:t>undefined</a:t>
            </a:r>
          </a:p>
          <a:p>
            <a:r>
              <a:rPr lang="en-US" sz="2000" b="1" dirty="0" smtClean="0"/>
              <a:t>number</a:t>
            </a:r>
            <a:r>
              <a:rPr lang="en-US" sz="2000" dirty="0" smtClean="0"/>
              <a:t>  </a:t>
            </a:r>
            <a:r>
              <a:rPr lang="en-US" sz="2000" dirty="0" smtClean="0">
                <a:sym typeface="Wingdings" pitchFamily="2" charset="2"/>
              </a:rPr>
              <a:t> infinity e </a:t>
            </a:r>
            <a:r>
              <a:rPr lang="en-US" sz="2000" dirty="0" err="1" smtClean="0">
                <a:sym typeface="Wingdings" pitchFamily="2" charset="2"/>
              </a:rPr>
              <a:t>nan</a:t>
            </a:r>
            <a:endParaRPr lang="en-US" sz="2000" dirty="0" smtClean="0"/>
          </a:p>
          <a:p>
            <a:r>
              <a:rPr lang="en-US" sz="2000" dirty="0" err="1" smtClean="0"/>
              <a:t>bigint</a:t>
            </a:r>
            <a:endParaRPr lang="en-US" sz="2000" dirty="0" smtClean="0"/>
          </a:p>
          <a:p>
            <a:r>
              <a:rPr lang="en-US" sz="2000" b="1" dirty="0" smtClean="0"/>
              <a:t>string</a:t>
            </a:r>
          </a:p>
          <a:p>
            <a:r>
              <a:rPr lang="en-US" sz="2000" dirty="0" smtClean="0"/>
              <a:t>object</a:t>
            </a:r>
          </a:p>
          <a:p>
            <a:pPr lvl="1"/>
            <a:r>
              <a:rPr lang="en-US" sz="2000" dirty="0" smtClean="0"/>
              <a:t>Array</a:t>
            </a:r>
          </a:p>
          <a:p>
            <a:r>
              <a:rPr lang="en-US" sz="2000" dirty="0" smtClean="0"/>
              <a:t>function</a:t>
            </a:r>
          </a:p>
          <a:p>
            <a:endParaRPr lang="pt-BR" sz="2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4500562" y="2071684"/>
            <a:ext cx="4429156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dirty="0" smtClean="0"/>
              <a:t>Para saber o tipo de um variável:</a:t>
            </a:r>
          </a:p>
          <a:p>
            <a:r>
              <a:rPr lang="pt-BR" sz="2000" dirty="0" smtClean="0"/>
              <a:t>    x=10</a:t>
            </a:r>
          </a:p>
          <a:p>
            <a:r>
              <a:rPr lang="pt-BR" sz="2000" dirty="0" smtClean="0"/>
              <a:t>    </a:t>
            </a:r>
            <a:r>
              <a:rPr lang="pt-BR" sz="2000" dirty="0" err="1" smtClean="0"/>
              <a:t>alert</a:t>
            </a:r>
            <a:r>
              <a:rPr lang="pt-BR" sz="2000" dirty="0" smtClean="0"/>
              <a:t>(</a:t>
            </a:r>
            <a:r>
              <a:rPr lang="pt-BR" sz="2000" dirty="0" err="1" smtClean="0"/>
              <a:t>typeof</a:t>
            </a:r>
            <a:r>
              <a:rPr lang="pt-BR" sz="2000" dirty="0" smtClean="0"/>
              <a:t> x);</a:t>
            </a:r>
            <a:endParaRPr lang="pt-B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Conversão de Tipos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1"/>
            <a:ext cx="8686800" cy="3394472"/>
          </a:xfrm>
        </p:spPr>
        <p:txBody>
          <a:bodyPr>
            <a:normAutofit fontScale="62500" lnSpcReduction="20000"/>
          </a:bodyPr>
          <a:lstStyle/>
          <a:p>
            <a:r>
              <a:rPr lang="pt-BR" dirty="0" smtClean="0"/>
              <a:t>x = </a:t>
            </a:r>
            <a:r>
              <a:rPr lang="pt-BR" dirty="0" err="1" smtClean="0"/>
              <a:t>Number</a:t>
            </a:r>
            <a:r>
              <a:rPr lang="pt-BR" dirty="0" smtClean="0"/>
              <a:t>.</a:t>
            </a:r>
            <a:r>
              <a:rPr lang="pt-BR" dirty="0" err="1" smtClean="0"/>
              <a:t>parseInt</a:t>
            </a:r>
            <a:r>
              <a:rPr lang="pt-BR" dirty="0" smtClean="0"/>
              <a:t>(</a:t>
            </a:r>
            <a:r>
              <a:rPr lang="pt-BR" dirty="0" err="1" smtClean="0"/>
              <a:t>str</a:t>
            </a:r>
            <a:r>
              <a:rPr lang="pt-BR" dirty="0" smtClean="0"/>
              <a:t>)</a:t>
            </a:r>
          </a:p>
          <a:p>
            <a:r>
              <a:rPr lang="pt-BR" dirty="0" smtClean="0"/>
              <a:t>y = </a:t>
            </a:r>
            <a:r>
              <a:rPr lang="pt-BR" dirty="0" err="1" smtClean="0"/>
              <a:t>Number</a:t>
            </a:r>
            <a:r>
              <a:rPr lang="pt-BR" dirty="0" smtClean="0"/>
              <a:t>.</a:t>
            </a:r>
            <a:r>
              <a:rPr lang="pt-BR" dirty="0" err="1" smtClean="0"/>
              <a:t>parseFloat</a:t>
            </a:r>
            <a:r>
              <a:rPr lang="pt-BR" dirty="0" smtClean="0"/>
              <a:t>(</a:t>
            </a:r>
            <a:r>
              <a:rPr lang="pt-BR" dirty="0" err="1" smtClean="0"/>
              <a:t>str</a:t>
            </a:r>
            <a:r>
              <a:rPr lang="pt-BR" dirty="0" smtClean="0"/>
              <a:t>)</a:t>
            </a:r>
          </a:p>
          <a:p>
            <a:r>
              <a:rPr lang="pt-BR" dirty="0" smtClean="0"/>
              <a:t>Z = </a:t>
            </a:r>
            <a:r>
              <a:rPr lang="pt-BR" dirty="0" err="1" smtClean="0"/>
              <a:t>Number</a:t>
            </a:r>
            <a:r>
              <a:rPr lang="pt-BR" dirty="0" smtClean="0"/>
              <a:t>(</a:t>
            </a:r>
            <a:r>
              <a:rPr lang="pt-BR" dirty="0" err="1" smtClean="0"/>
              <a:t>str</a:t>
            </a:r>
            <a:r>
              <a:rPr lang="pt-BR" dirty="0" smtClean="0"/>
              <a:t>)   //O </a:t>
            </a:r>
            <a:r>
              <a:rPr lang="pt-BR" dirty="0" err="1" smtClean="0"/>
              <a:t>JavaScript</a:t>
            </a:r>
            <a:r>
              <a:rPr lang="pt-BR" dirty="0" smtClean="0"/>
              <a:t> escolhe a melhor conversão</a:t>
            </a:r>
          </a:p>
          <a:p>
            <a:r>
              <a:rPr lang="pt-BR" dirty="0" smtClean="0"/>
              <a:t>Exemplo: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r>
              <a:rPr lang="pt-BR" dirty="0" smtClean="0"/>
              <a:t>    &lt;script &gt;</a:t>
            </a:r>
          </a:p>
          <a:p>
            <a:pPr>
              <a:buNone/>
            </a:pPr>
            <a:r>
              <a:rPr lang="pt-BR" dirty="0" smtClean="0"/>
              <a:t>        entrada = </a:t>
            </a:r>
            <a:r>
              <a:rPr lang="pt-BR" dirty="0" err="1" smtClean="0"/>
              <a:t>prompt</a:t>
            </a:r>
            <a:r>
              <a:rPr lang="pt-BR" dirty="0" smtClean="0"/>
              <a:t>("Qual o lado?");</a:t>
            </a:r>
          </a:p>
          <a:p>
            <a:pPr>
              <a:buNone/>
            </a:pPr>
            <a:r>
              <a:rPr lang="pt-BR" dirty="0" smtClean="0"/>
              <a:t>        lado = </a:t>
            </a:r>
            <a:r>
              <a:rPr lang="pt-BR" dirty="0" err="1" smtClean="0"/>
              <a:t>Number</a:t>
            </a:r>
            <a:r>
              <a:rPr lang="pt-BR" dirty="0" smtClean="0"/>
              <a:t>.</a:t>
            </a:r>
            <a:r>
              <a:rPr lang="pt-BR" dirty="0" err="1" smtClean="0"/>
              <a:t>parseFloat</a:t>
            </a:r>
            <a:r>
              <a:rPr lang="pt-BR" dirty="0" smtClean="0"/>
              <a:t>(entrada);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area</a:t>
            </a:r>
            <a:r>
              <a:rPr lang="pt-BR" dirty="0" smtClean="0"/>
              <a:t> = lado * lado;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("Área:"+</a:t>
            </a:r>
            <a:r>
              <a:rPr lang="pt-BR" dirty="0" err="1" smtClean="0"/>
              <a:t>area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/>
              <a:t>    &lt;/script&gt;</a:t>
            </a:r>
          </a:p>
          <a:p>
            <a:pPr>
              <a:buNone/>
            </a:pPr>
            <a:endParaRPr lang="pt-BR" b="1" dirty="0" smtClean="0"/>
          </a:p>
          <a:p>
            <a:pPr>
              <a:buNone/>
            </a:pPr>
            <a:endParaRPr lang="pt-B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Conversão para String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t-BR" dirty="0" smtClean="0"/>
              <a:t>		entrada = </a:t>
            </a:r>
            <a:r>
              <a:rPr lang="pt-BR" dirty="0" err="1" smtClean="0"/>
              <a:t>prompt</a:t>
            </a:r>
            <a:r>
              <a:rPr lang="pt-BR" dirty="0" smtClean="0"/>
              <a:t>("Qual o lado?");</a:t>
            </a:r>
          </a:p>
          <a:p>
            <a:pPr>
              <a:buNone/>
            </a:pPr>
            <a:r>
              <a:rPr lang="pt-BR" dirty="0" smtClean="0"/>
              <a:t>		lado = </a:t>
            </a:r>
            <a:r>
              <a:rPr lang="pt-BR" dirty="0" err="1" smtClean="0"/>
              <a:t>Number</a:t>
            </a:r>
            <a:r>
              <a:rPr lang="pt-BR" dirty="0" smtClean="0"/>
              <a:t>.</a:t>
            </a:r>
            <a:r>
              <a:rPr lang="pt-BR" dirty="0" err="1" smtClean="0"/>
              <a:t>parseFloat</a:t>
            </a:r>
            <a:r>
              <a:rPr lang="pt-BR" dirty="0" smtClean="0"/>
              <a:t>(entrada);</a:t>
            </a:r>
          </a:p>
          <a:p>
            <a:pPr>
              <a:buNone/>
            </a:pPr>
            <a:r>
              <a:rPr lang="pt-BR" dirty="0" smtClean="0"/>
              <a:t>		</a:t>
            </a:r>
            <a:r>
              <a:rPr lang="pt-BR" dirty="0" err="1" smtClean="0"/>
              <a:t>area</a:t>
            </a:r>
            <a:r>
              <a:rPr lang="pt-BR" dirty="0" smtClean="0"/>
              <a:t> = lado * lado;</a:t>
            </a:r>
          </a:p>
          <a:p>
            <a:pPr>
              <a:buNone/>
            </a:pPr>
            <a:r>
              <a:rPr lang="pt-BR" dirty="0" smtClean="0"/>
              <a:t>		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&gt;"+</a:t>
            </a:r>
            <a:r>
              <a:rPr lang="pt-BR" dirty="0" smtClean="0">
                <a:solidFill>
                  <a:srgbClr val="FF0000"/>
                </a:solidFill>
              </a:rPr>
              <a:t>String(</a:t>
            </a:r>
            <a:r>
              <a:rPr lang="pt-BR" dirty="0" err="1" smtClean="0">
                <a:solidFill>
                  <a:srgbClr val="FF0000"/>
                </a:solidFill>
              </a:rPr>
              <a:t>area</a:t>
            </a:r>
            <a:r>
              <a:rPr lang="pt-BR" dirty="0" smtClean="0">
                <a:solidFill>
                  <a:srgbClr val="FF0000"/>
                </a:solidFill>
              </a:rPr>
              <a:t>)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/>
              <a:t>Ou </a:t>
            </a:r>
          </a:p>
          <a:p>
            <a:pPr>
              <a:buNone/>
            </a:pPr>
            <a:r>
              <a:rPr lang="pt-BR" dirty="0" smtClean="0"/>
              <a:t>		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&gt;"+</a:t>
            </a:r>
            <a:r>
              <a:rPr lang="pt-BR" dirty="0" err="1" smtClean="0">
                <a:solidFill>
                  <a:srgbClr val="FF0000"/>
                </a:solidFill>
              </a:rPr>
              <a:t>area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toString</a:t>
            </a:r>
            <a:r>
              <a:rPr lang="pt-BR" dirty="0" smtClean="0">
                <a:solidFill>
                  <a:srgbClr val="FF0000"/>
                </a:solidFill>
              </a:rPr>
              <a:t>()</a:t>
            </a:r>
            <a:r>
              <a:rPr lang="pt-BR" dirty="0" smtClean="0"/>
              <a:t>);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Operadores e precedência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Precedência</a:t>
            </a:r>
          </a:p>
          <a:p>
            <a:pPr marL="1624013" indent="-514350">
              <a:buFont typeface="+mj-lt"/>
              <a:buAutoNum type="arabicPeriod"/>
            </a:pPr>
            <a:r>
              <a:rPr lang="pt-BR" dirty="0" smtClean="0"/>
              <a:t>()</a:t>
            </a:r>
          </a:p>
          <a:p>
            <a:pPr marL="1624013" indent="-514350">
              <a:buFont typeface="+mj-lt"/>
              <a:buAutoNum type="arabicPeriod"/>
            </a:pPr>
            <a:r>
              <a:rPr lang="pt-BR" dirty="0" smtClean="0"/>
              <a:t>**</a:t>
            </a:r>
          </a:p>
          <a:p>
            <a:pPr marL="1624013" indent="-514350">
              <a:buFont typeface="+mj-lt"/>
              <a:buAutoNum type="arabicPeriod"/>
            </a:pPr>
            <a:r>
              <a:rPr lang="pt-BR" dirty="0" smtClean="0"/>
              <a:t>* / %</a:t>
            </a:r>
          </a:p>
          <a:p>
            <a:pPr marL="1624013" indent="-514350">
              <a:buFont typeface="+mj-lt"/>
              <a:buAutoNum type="arabicPeriod"/>
            </a:pPr>
            <a:r>
              <a:rPr lang="pt-BR" dirty="0" smtClean="0"/>
              <a:t>+  -</a:t>
            </a:r>
          </a:p>
          <a:p>
            <a:pPr marL="1624013" indent="-514350">
              <a:buFont typeface="+mj-lt"/>
              <a:buAutoNum type="arabicPeriod"/>
            </a:pPr>
            <a:r>
              <a:rPr lang="pt-BR" dirty="0" smtClean="0"/>
              <a:t>=</a:t>
            </a:r>
          </a:p>
          <a:p>
            <a:r>
              <a:rPr lang="pt-BR" dirty="0" smtClean="0"/>
              <a:t>Os últimos a serem analisados são os operadores de comparação: &gt;, &lt;, &gt;=, &gt;=, ==, !=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Comparação de igualdade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1"/>
            <a:ext cx="8472518" cy="3394472"/>
          </a:xfrm>
        </p:spPr>
        <p:txBody>
          <a:bodyPr>
            <a:noAutofit/>
          </a:bodyPr>
          <a:lstStyle/>
          <a:p>
            <a:r>
              <a:rPr lang="es-ES" sz="2000" dirty="0" smtClean="0"/>
              <a:t>==  </a:t>
            </a:r>
            <a:r>
              <a:rPr lang="es-ES" sz="2000" dirty="0" smtClean="0">
                <a:sym typeface="Wingdings" pitchFamily="2" charset="2"/>
              </a:rPr>
              <a:t> </a:t>
            </a:r>
            <a:r>
              <a:rPr lang="es-ES" sz="2000" dirty="0" err="1" smtClean="0">
                <a:sym typeface="Wingdings" pitchFamily="2" charset="2"/>
              </a:rPr>
              <a:t>igualdade</a:t>
            </a:r>
            <a:r>
              <a:rPr lang="es-ES" sz="2000" dirty="0" smtClean="0">
                <a:sym typeface="Wingdings" pitchFamily="2" charset="2"/>
              </a:rPr>
              <a:t>, mas </a:t>
            </a:r>
            <a:r>
              <a:rPr lang="es-ES" sz="2000" dirty="0" err="1" smtClean="0">
                <a:sym typeface="Wingdings" pitchFamily="2" charset="2"/>
              </a:rPr>
              <a:t>tudo</a:t>
            </a:r>
            <a:r>
              <a:rPr lang="es-ES" sz="2000" dirty="0" smtClean="0">
                <a:sym typeface="Wingdings" pitchFamily="2" charset="2"/>
              </a:rPr>
              <a:t> é convertido para número</a:t>
            </a:r>
          </a:p>
          <a:p>
            <a:r>
              <a:rPr lang="es-ES" sz="2000" dirty="0" smtClean="0">
                <a:sym typeface="Wingdings" pitchFamily="2" charset="2"/>
              </a:rPr>
              <a:t>===  compara até se os tipos </a:t>
            </a:r>
            <a:r>
              <a:rPr lang="es-ES" sz="2000" dirty="0" err="1" smtClean="0">
                <a:sym typeface="Wingdings" pitchFamily="2" charset="2"/>
              </a:rPr>
              <a:t>são</a:t>
            </a:r>
            <a:r>
              <a:rPr lang="es-ES" sz="2000" dirty="0" smtClean="0">
                <a:sym typeface="Wingdings" pitchFamily="2" charset="2"/>
              </a:rPr>
              <a:t> </a:t>
            </a:r>
            <a:r>
              <a:rPr lang="es-ES" sz="2000" dirty="0" err="1" smtClean="0">
                <a:sym typeface="Wingdings" pitchFamily="2" charset="2"/>
              </a:rPr>
              <a:t>iguais</a:t>
            </a:r>
            <a:endParaRPr lang="es-ES" sz="2000" dirty="0" smtClean="0"/>
          </a:p>
          <a:p>
            <a:pPr marL="0" indent="0">
              <a:buNone/>
            </a:pPr>
            <a:r>
              <a:rPr lang="es-ES" sz="2000" dirty="0" smtClean="0"/>
              <a:t> &lt;script &gt;</a:t>
            </a:r>
          </a:p>
          <a:p>
            <a:pPr marL="0" indent="0">
              <a:buNone/>
            </a:pPr>
            <a:r>
              <a:rPr lang="es-ES" sz="2000" dirty="0" smtClean="0"/>
              <a:t>        x = 5;</a:t>
            </a:r>
          </a:p>
          <a:p>
            <a:pPr marL="0" indent="0">
              <a:buNone/>
            </a:pPr>
            <a:r>
              <a:rPr lang="es-ES" sz="2000" dirty="0" smtClean="0"/>
              <a:t>        y = '5';</a:t>
            </a:r>
          </a:p>
          <a:p>
            <a:pPr marL="0" indent="0">
              <a:buNone/>
            </a:pPr>
            <a:r>
              <a:rPr lang="es-ES" sz="2000" dirty="0" smtClean="0"/>
              <a:t>        </a:t>
            </a:r>
            <a:r>
              <a:rPr lang="es-ES" sz="2000" dirty="0" err="1" smtClean="0"/>
              <a:t>document.write</a:t>
            </a:r>
            <a:r>
              <a:rPr lang="es-ES" sz="2000" dirty="0" smtClean="0"/>
              <a:t>("x==y  ==&gt; ",x==y);</a:t>
            </a:r>
          </a:p>
          <a:p>
            <a:pPr marL="0" indent="0">
              <a:buNone/>
            </a:pPr>
            <a:r>
              <a:rPr lang="es-ES" sz="2000" dirty="0" smtClean="0"/>
              <a:t>        </a:t>
            </a:r>
            <a:r>
              <a:rPr lang="es-ES" sz="2000" dirty="0" err="1" smtClean="0"/>
              <a:t>document.write</a:t>
            </a:r>
            <a:r>
              <a:rPr lang="es-ES" sz="2000" dirty="0" smtClean="0"/>
              <a:t>("&lt;</a:t>
            </a:r>
            <a:r>
              <a:rPr lang="es-ES" sz="2000" dirty="0" err="1" smtClean="0"/>
              <a:t>br</a:t>
            </a:r>
            <a:r>
              <a:rPr lang="es-ES" sz="2000" dirty="0" smtClean="0"/>
              <a:t>&gt;x===y  ==&gt; ",x===y);</a:t>
            </a:r>
          </a:p>
          <a:p>
            <a:pPr marL="0" indent="0">
              <a:buNone/>
            </a:pPr>
            <a:r>
              <a:rPr lang="es-ES" sz="2000" dirty="0" smtClean="0"/>
              <a:t>        </a:t>
            </a:r>
            <a:r>
              <a:rPr lang="es-ES" sz="2000" dirty="0" err="1" smtClean="0"/>
              <a:t>document.write</a:t>
            </a:r>
            <a:r>
              <a:rPr lang="es-ES" sz="2000" dirty="0" smtClean="0"/>
              <a:t>("&lt;</a:t>
            </a:r>
            <a:r>
              <a:rPr lang="es-ES" sz="2000" dirty="0" err="1" smtClean="0"/>
              <a:t>br</a:t>
            </a:r>
            <a:r>
              <a:rPr lang="es-ES" sz="2000" dirty="0" smtClean="0"/>
              <a:t>&gt;===  ==&gt; verifica se </a:t>
            </a:r>
            <a:r>
              <a:rPr lang="es-ES" sz="2000" dirty="0" err="1" smtClean="0"/>
              <a:t>são</a:t>
            </a:r>
            <a:r>
              <a:rPr lang="es-ES" sz="2000" dirty="0" smtClean="0"/>
              <a:t> </a:t>
            </a:r>
            <a:r>
              <a:rPr lang="es-ES" sz="2000" dirty="0" err="1" smtClean="0"/>
              <a:t>idênticos</a:t>
            </a:r>
            <a:r>
              <a:rPr lang="es-ES" sz="2000" dirty="0" smtClean="0"/>
              <a:t>, inclusive o tipo");</a:t>
            </a:r>
          </a:p>
          <a:p>
            <a:pPr marL="0" indent="0">
              <a:buNone/>
            </a:pPr>
            <a:r>
              <a:rPr lang="es-ES" sz="2000" dirty="0" smtClean="0"/>
              <a:t>&lt;/script&gt;</a:t>
            </a:r>
          </a:p>
          <a:p>
            <a:pPr>
              <a:buNone/>
            </a:pPr>
            <a:endParaRPr lang="pt-BR" sz="2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643702" y="4393419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rgbClr val="FF0000"/>
                </a:solidFill>
              </a:rPr>
              <a:t>Exemplo 1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0" y="205978"/>
            <a:ext cx="4572000" cy="857250"/>
          </a:xfrm>
        </p:spPr>
        <p:txBody>
          <a:bodyPr>
            <a:normAutofit/>
          </a:bodyPr>
          <a:lstStyle/>
          <a:p>
            <a:pPr algn="r"/>
            <a:r>
              <a:rPr lang="pt-BR" sz="3200" dirty="0" smtClean="0"/>
              <a:t>Comparação de igualdade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2" y="71420"/>
            <a:ext cx="8229600" cy="41088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700" dirty="0" smtClean="0"/>
              <a:t>    &lt;script&gt;</a:t>
            </a:r>
          </a:p>
          <a:p>
            <a:pPr>
              <a:buNone/>
            </a:pPr>
            <a:r>
              <a:rPr lang="pt-BR" sz="1700" dirty="0" smtClean="0"/>
              <a:t>        var num = </a:t>
            </a:r>
            <a:r>
              <a:rPr lang="pt-BR" sz="1700" dirty="0" err="1" smtClean="0"/>
              <a:t>prompt</a:t>
            </a:r>
            <a:r>
              <a:rPr lang="pt-BR" sz="1700" dirty="0" smtClean="0"/>
              <a:t>('Digite número 10!')</a:t>
            </a:r>
          </a:p>
          <a:p>
            <a:pPr>
              <a:buNone/>
            </a:pPr>
            <a:r>
              <a:rPr lang="pt-BR" sz="1700" dirty="0" smtClean="0"/>
              <a:t>        </a:t>
            </a:r>
            <a:r>
              <a:rPr lang="pt-BR" sz="1700" dirty="0" err="1" smtClean="0"/>
              <a:t>if</a:t>
            </a:r>
            <a:r>
              <a:rPr lang="pt-BR" sz="1700" dirty="0" smtClean="0"/>
              <a:t> (num==10){</a:t>
            </a:r>
            <a:r>
              <a:rPr lang="pt-BR" sz="1700" dirty="0" smtClean="0">
                <a:solidFill>
                  <a:srgbClr val="00B050"/>
                </a:solidFill>
              </a:rPr>
              <a:t>/*Resultado </a:t>
            </a:r>
            <a:r>
              <a:rPr lang="pt-BR" sz="1700" dirty="0" err="1" smtClean="0">
                <a:solidFill>
                  <a:srgbClr val="00B050"/>
                </a:solidFill>
              </a:rPr>
              <a:t>True</a:t>
            </a:r>
            <a:r>
              <a:rPr lang="pt-BR" sz="1700" dirty="0" smtClean="0">
                <a:solidFill>
                  <a:srgbClr val="00B050"/>
                </a:solidFill>
              </a:rPr>
              <a:t>*/</a:t>
            </a:r>
          </a:p>
          <a:p>
            <a:pPr>
              <a:buNone/>
            </a:pPr>
            <a:r>
              <a:rPr lang="pt-BR" sz="1700" dirty="0" smtClean="0"/>
              <a:t>            </a:t>
            </a:r>
            <a:r>
              <a:rPr lang="pt-BR" sz="1700" dirty="0" err="1" smtClean="0"/>
              <a:t>alert</a:t>
            </a:r>
            <a:r>
              <a:rPr lang="pt-BR" sz="1700" dirty="0" smtClean="0"/>
              <a:t>('O resultado é </a:t>
            </a:r>
            <a:r>
              <a:rPr lang="pt-BR" sz="1700" dirty="0" err="1" smtClean="0"/>
              <a:t>True</a:t>
            </a:r>
            <a:r>
              <a:rPr lang="pt-BR" sz="1700" dirty="0" smtClean="0"/>
              <a:t> pois utilizou o ==')</a:t>
            </a:r>
          </a:p>
          <a:p>
            <a:pPr>
              <a:buNone/>
            </a:pPr>
            <a:r>
              <a:rPr lang="pt-BR" sz="1700" dirty="0" smtClean="0"/>
              <a:t>        }</a:t>
            </a:r>
          </a:p>
          <a:p>
            <a:pPr>
              <a:buNone/>
            </a:pPr>
            <a:r>
              <a:rPr lang="pt-BR" sz="1700" dirty="0" smtClean="0"/>
              <a:t>        </a:t>
            </a:r>
            <a:r>
              <a:rPr lang="pt-BR" sz="1700" dirty="0" err="1" smtClean="0"/>
              <a:t>else</a:t>
            </a:r>
            <a:r>
              <a:rPr lang="pt-BR" sz="1700" dirty="0" smtClean="0"/>
              <a:t> {</a:t>
            </a:r>
          </a:p>
          <a:p>
            <a:pPr>
              <a:buNone/>
            </a:pPr>
            <a:r>
              <a:rPr lang="pt-BR" sz="1700" dirty="0" smtClean="0"/>
              <a:t>            </a:t>
            </a:r>
            <a:r>
              <a:rPr lang="pt-BR" sz="1700" dirty="0" err="1" smtClean="0"/>
              <a:t>alert</a:t>
            </a:r>
            <a:r>
              <a:rPr lang="pt-BR" sz="1700" dirty="0" smtClean="0"/>
              <a:t>('Você digitou um número diferente de 10.')</a:t>
            </a:r>
          </a:p>
          <a:p>
            <a:pPr>
              <a:buNone/>
            </a:pPr>
            <a:r>
              <a:rPr lang="pt-BR" sz="1700" dirty="0" smtClean="0"/>
              <a:t>        }</a:t>
            </a:r>
          </a:p>
          <a:p>
            <a:pPr>
              <a:buNone/>
            </a:pPr>
            <a:r>
              <a:rPr lang="pt-BR" sz="1700" dirty="0" smtClean="0"/>
              <a:t>        </a:t>
            </a:r>
          </a:p>
          <a:p>
            <a:pPr>
              <a:buNone/>
            </a:pPr>
            <a:r>
              <a:rPr lang="pt-BR" sz="1700" dirty="0" smtClean="0"/>
              <a:t>        </a:t>
            </a:r>
            <a:r>
              <a:rPr lang="pt-BR" sz="1700" dirty="0" err="1" smtClean="0"/>
              <a:t>if</a:t>
            </a:r>
            <a:r>
              <a:rPr lang="pt-BR" sz="1700" dirty="0" smtClean="0"/>
              <a:t> (num===10){ </a:t>
            </a:r>
            <a:r>
              <a:rPr lang="pt-BR" sz="1700" dirty="0" smtClean="0">
                <a:solidFill>
                  <a:srgbClr val="00B050"/>
                </a:solidFill>
              </a:rPr>
              <a:t>/*Resultado </a:t>
            </a:r>
            <a:r>
              <a:rPr lang="pt-BR" sz="1700" dirty="0" err="1" smtClean="0">
                <a:solidFill>
                  <a:srgbClr val="00B050"/>
                </a:solidFill>
              </a:rPr>
              <a:t>False</a:t>
            </a:r>
            <a:r>
              <a:rPr lang="pt-BR" sz="1700" dirty="0" smtClean="0">
                <a:solidFill>
                  <a:srgbClr val="00B050"/>
                </a:solidFill>
              </a:rPr>
              <a:t>*/</a:t>
            </a:r>
          </a:p>
          <a:p>
            <a:pPr>
              <a:buNone/>
            </a:pPr>
            <a:r>
              <a:rPr lang="pt-BR" sz="1700" dirty="0" smtClean="0"/>
              <a:t>            </a:t>
            </a:r>
            <a:r>
              <a:rPr lang="pt-BR" sz="1700" dirty="0" err="1" smtClean="0"/>
              <a:t>alert</a:t>
            </a:r>
            <a:r>
              <a:rPr lang="pt-BR" sz="1700" dirty="0" smtClean="0"/>
              <a:t>('Não será executado, os tipos são diferentes')</a:t>
            </a:r>
          </a:p>
          <a:p>
            <a:pPr>
              <a:buNone/>
            </a:pPr>
            <a:r>
              <a:rPr lang="pt-BR" sz="1700" dirty="0" smtClean="0"/>
              <a:t>        }</a:t>
            </a:r>
          </a:p>
          <a:p>
            <a:pPr>
              <a:buNone/>
            </a:pPr>
            <a:r>
              <a:rPr lang="pt-BR" sz="1700" dirty="0" smtClean="0"/>
              <a:t>        </a:t>
            </a:r>
            <a:r>
              <a:rPr lang="pt-BR" sz="1700" dirty="0" err="1" smtClean="0"/>
              <a:t>else</a:t>
            </a:r>
            <a:r>
              <a:rPr lang="pt-BR" sz="1700" dirty="0" smtClean="0"/>
              <a:t> {</a:t>
            </a:r>
          </a:p>
          <a:p>
            <a:pPr>
              <a:buNone/>
            </a:pPr>
            <a:r>
              <a:rPr lang="pt-BR" sz="1700" dirty="0" smtClean="0"/>
              <a:t>            </a:t>
            </a:r>
            <a:r>
              <a:rPr lang="pt-BR" sz="1700" dirty="0" err="1" smtClean="0"/>
              <a:t>alert</a:t>
            </a:r>
            <a:r>
              <a:rPr lang="pt-BR" sz="1700" dirty="0" smtClean="0"/>
              <a:t>('São diferentes por causa do tipo')</a:t>
            </a:r>
          </a:p>
          <a:p>
            <a:pPr>
              <a:buNone/>
            </a:pPr>
            <a:r>
              <a:rPr lang="pt-BR" sz="1700" dirty="0" smtClean="0"/>
              <a:t>        }</a:t>
            </a:r>
          </a:p>
          <a:p>
            <a:pPr>
              <a:buNone/>
            </a:pPr>
            <a:r>
              <a:rPr lang="pt-BR" sz="1700" dirty="0" smtClean="0"/>
              <a:t>    &lt;/script&gt;</a:t>
            </a:r>
          </a:p>
          <a:p>
            <a:pPr>
              <a:buNone/>
            </a:pPr>
            <a:endParaRPr lang="pt-BR" sz="17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643702" y="4393419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dirty="0" smtClean="0">
                <a:solidFill>
                  <a:srgbClr val="FF0000"/>
                </a:solidFill>
              </a:rPr>
              <a:t>Exemplo 2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Operadores Lógicos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Utilizados na comparação de valores</a:t>
            </a:r>
          </a:p>
          <a:p>
            <a:endParaRPr lang="pt-BR" dirty="0" smtClean="0"/>
          </a:p>
          <a:p>
            <a:r>
              <a:rPr lang="pt-BR" dirty="0" smtClean="0"/>
              <a:t>&amp;&amp; </a:t>
            </a:r>
            <a:r>
              <a:rPr lang="pt-BR" dirty="0" smtClean="0">
                <a:sym typeface="Wingdings" pitchFamily="2" charset="2"/>
              </a:rPr>
              <a:t> </a:t>
            </a:r>
            <a:r>
              <a:rPr lang="pt-BR" dirty="0" err="1" smtClean="0">
                <a:sym typeface="Wingdings" pitchFamily="2" charset="2"/>
              </a:rPr>
              <a:t>and</a:t>
            </a:r>
            <a:endParaRPr lang="pt-BR" dirty="0" smtClean="0">
              <a:sym typeface="Wingdings" pitchFamily="2" charset="2"/>
            </a:endParaRPr>
          </a:p>
          <a:p>
            <a:r>
              <a:rPr lang="pt-BR" dirty="0" smtClean="0">
                <a:sym typeface="Wingdings" pitchFamily="2" charset="2"/>
              </a:rPr>
              <a:t>|</a:t>
            </a:r>
            <a:r>
              <a:rPr lang="pt-BR" dirty="0" err="1" smtClean="0">
                <a:sym typeface="Wingdings" pitchFamily="2" charset="2"/>
              </a:rPr>
              <a:t>|</a:t>
            </a:r>
            <a:r>
              <a:rPr lang="pt-BR" dirty="0" smtClean="0">
                <a:sym typeface="Wingdings" pitchFamily="2" charset="2"/>
              </a:rPr>
              <a:t>  </a:t>
            </a:r>
            <a:r>
              <a:rPr lang="pt-BR" dirty="0" err="1" smtClean="0">
                <a:sym typeface="Wingdings" pitchFamily="2" charset="2"/>
              </a:rPr>
              <a:t>or</a:t>
            </a:r>
            <a:endParaRPr lang="pt-BR" dirty="0" smtClean="0">
              <a:sym typeface="Wingdings" pitchFamily="2" charset="2"/>
            </a:endParaRPr>
          </a:p>
          <a:p>
            <a:r>
              <a:rPr lang="pt-BR" dirty="0" smtClean="0">
                <a:sym typeface="Wingdings" pitchFamily="2" charset="2"/>
              </a:rPr>
              <a:t>!  </a:t>
            </a:r>
            <a:r>
              <a:rPr lang="pt-BR" dirty="0" err="1" smtClean="0">
                <a:sym typeface="Wingdings" pitchFamily="2" charset="2"/>
              </a:rPr>
              <a:t>not</a:t>
            </a:r>
            <a:endParaRPr lang="pt-BR" dirty="0" smtClean="0">
              <a:sym typeface="Wingdings" pitchFamily="2" charset="2"/>
            </a:endParaRP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580350"/>
          </a:xfrm>
        </p:spPr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Operador Ternário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1"/>
            <a:ext cx="8329642" cy="3394472"/>
          </a:xfrm>
        </p:spPr>
        <p:txBody>
          <a:bodyPr>
            <a:normAutofit fontScale="85000" lnSpcReduction="20000"/>
          </a:bodyPr>
          <a:lstStyle/>
          <a:p>
            <a:r>
              <a:rPr lang="pt-BR" sz="2800" dirty="0" smtClean="0"/>
              <a:t>    Sintaxe:</a:t>
            </a:r>
          </a:p>
          <a:p>
            <a:pPr>
              <a:buNone/>
            </a:pPr>
            <a:endParaRPr lang="pt-BR" sz="2800" dirty="0" smtClean="0"/>
          </a:p>
          <a:p>
            <a:pPr>
              <a:buNone/>
            </a:pPr>
            <a:r>
              <a:rPr lang="pt-BR" sz="2800" dirty="0" smtClean="0"/>
              <a:t>[condição] ? Resultado para </a:t>
            </a:r>
            <a:r>
              <a:rPr lang="pt-BR" sz="2800" dirty="0" err="1" smtClean="0"/>
              <a:t>True</a:t>
            </a:r>
            <a:r>
              <a:rPr lang="pt-BR" sz="2800" dirty="0" smtClean="0"/>
              <a:t>  : Resultado para </a:t>
            </a:r>
            <a:r>
              <a:rPr lang="pt-BR" sz="2800" dirty="0" err="1" smtClean="0"/>
              <a:t>False</a:t>
            </a:r>
            <a:endParaRPr lang="pt-BR" sz="2800" dirty="0" smtClean="0"/>
          </a:p>
          <a:p>
            <a:pPr>
              <a:buNone/>
            </a:pPr>
            <a:endParaRPr lang="pt-BR" sz="2800" dirty="0" smtClean="0"/>
          </a:p>
          <a:p>
            <a:r>
              <a:rPr lang="pt-BR" sz="2800" dirty="0" smtClean="0"/>
              <a:t>Exemplo</a:t>
            </a:r>
          </a:p>
          <a:p>
            <a:pPr>
              <a:buNone/>
            </a:pPr>
            <a:r>
              <a:rPr lang="pt-BR" sz="2800" dirty="0" smtClean="0"/>
              <a:t>&lt;script &gt;</a:t>
            </a:r>
          </a:p>
          <a:p>
            <a:pPr>
              <a:buNone/>
            </a:pPr>
            <a:r>
              <a:rPr lang="pt-BR" sz="2800" dirty="0" smtClean="0"/>
              <a:t>        nota = </a:t>
            </a:r>
            <a:r>
              <a:rPr lang="pt-BR" sz="2800" dirty="0" err="1" smtClean="0"/>
              <a:t>prompt</a:t>
            </a:r>
            <a:r>
              <a:rPr lang="pt-BR" sz="2800" dirty="0" smtClean="0"/>
              <a:t>('Qual a nota?');</a:t>
            </a:r>
          </a:p>
          <a:p>
            <a:pPr>
              <a:buNone/>
            </a:pPr>
            <a:r>
              <a:rPr lang="pt-BR" sz="2800" dirty="0" smtClean="0"/>
              <a:t>        </a:t>
            </a:r>
            <a:r>
              <a:rPr lang="pt-BR" sz="2800" dirty="0" err="1" smtClean="0"/>
              <a:t>document</a:t>
            </a:r>
            <a:r>
              <a:rPr lang="pt-BR" sz="2800" dirty="0" smtClean="0"/>
              <a:t>.</a:t>
            </a:r>
            <a:r>
              <a:rPr lang="pt-BR" sz="2800" dirty="0" err="1" smtClean="0"/>
              <a:t>write</a:t>
            </a:r>
            <a:r>
              <a:rPr lang="pt-BR" sz="2800" dirty="0" smtClean="0"/>
              <a:t>(nota&gt;7?"Aprovado":"Reprovado");</a:t>
            </a:r>
          </a:p>
          <a:p>
            <a:pPr>
              <a:buNone/>
            </a:pPr>
            <a:r>
              <a:rPr lang="pt-BR" sz="2800" dirty="0" smtClean="0"/>
              <a:t>&lt;/script&gt;</a:t>
            </a:r>
          </a:p>
          <a:p>
            <a:endParaRPr lang="pt-B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Template</a:t>
            </a:r>
            <a:r>
              <a:rPr lang="pt-BR" dirty="0" smtClean="0"/>
              <a:t> String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dirty="0" smtClean="0"/>
              <a:t>Utilizados para criação de string cujo resultado possui o valor de variáveis e interpretação de expressões</a:t>
            </a:r>
          </a:p>
          <a:p>
            <a:r>
              <a:rPr lang="pt-BR" dirty="0" smtClean="0"/>
              <a:t>Utiliza o acento circunflexo como delimitador </a:t>
            </a:r>
            <a:r>
              <a:rPr lang="pt-BR" dirty="0" smtClean="0">
                <a:sym typeface="Wingdings" pitchFamily="2" charset="2"/>
              </a:rPr>
              <a:t> </a:t>
            </a:r>
            <a:r>
              <a:rPr lang="pt-BR" dirty="0" err="1" smtClean="0">
                <a:sym typeface="Wingdings" pitchFamily="2" charset="2"/>
              </a:rPr>
              <a:t>`conteúdo</a:t>
            </a:r>
            <a:r>
              <a:rPr lang="pt-BR" dirty="0" smtClean="0">
                <a:sym typeface="Wingdings" pitchFamily="2" charset="2"/>
              </a:rPr>
              <a:t>`</a:t>
            </a:r>
            <a:endParaRPr lang="pt-BR" dirty="0" smtClean="0"/>
          </a:p>
          <a:p>
            <a:r>
              <a:rPr lang="pt-BR" dirty="0" smtClean="0"/>
              <a:t>As expressões e variáveis ficam entre ${ ...variável...}</a:t>
            </a:r>
          </a:p>
          <a:p>
            <a:r>
              <a:rPr lang="pt-BR" dirty="0" smtClean="0"/>
              <a:t>Exemplo:</a:t>
            </a:r>
          </a:p>
          <a:p>
            <a:pPr marL="628650" indent="0">
              <a:buNone/>
            </a:pPr>
            <a:r>
              <a:rPr lang="pt-BR" dirty="0" smtClean="0"/>
              <a:t>&lt;script &gt;</a:t>
            </a:r>
          </a:p>
          <a:p>
            <a:pPr marL="628650" indent="0">
              <a:buNone/>
            </a:pPr>
            <a:r>
              <a:rPr lang="pt-BR" dirty="0" smtClean="0"/>
              <a:t>        entrada = </a:t>
            </a:r>
            <a:r>
              <a:rPr lang="pt-BR" dirty="0" err="1" smtClean="0"/>
              <a:t>prompt</a:t>
            </a:r>
            <a:r>
              <a:rPr lang="pt-BR" dirty="0" smtClean="0"/>
              <a:t>("Qual o lado?");</a:t>
            </a:r>
          </a:p>
          <a:p>
            <a:pPr marL="628650" indent="0">
              <a:buNone/>
            </a:pPr>
            <a:r>
              <a:rPr lang="pt-BR" dirty="0" smtClean="0"/>
              <a:t>        lado = </a:t>
            </a:r>
            <a:r>
              <a:rPr lang="pt-BR" dirty="0" err="1" smtClean="0"/>
              <a:t>Number</a:t>
            </a:r>
            <a:r>
              <a:rPr lang="pt-BR" dirty="0" smtClean="0"/>
              <a:t>.</a:t>
            </a:r>
            <a:r>
              <a:rPr lang="pt-BR" dirty="0" err="1" smtClean="0"/>
              <a:t>parseFloat</a:t>
            </a:r>
            <a:r>
              <a:rPr lang="pt-BR" dirty="0" smtClean="0"/>
              <a:t>(entrada);</a:t>
            </a:r>
          </a:p>
          <a:p>
            <a:pPr marL="62865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area</a:t>
            </a:r>
            <a:r>
              <a:rPr lang="pt-BR" dirty="0" smtClean="0"/>
              <a:t> = lado * lado;</a:t>
            </a:r>
          </a:p>
          <a:p>
            <a:pPr marL="62865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</a:t>
            </a:r>
            <a:r>
              <a:rPr lang="pt-BR" dirty="0" err="1" smtClean="0">
                <a:solidFill>
                  <a:srgbClr val="FF0000"/>
                </a:solidFill>
              </a:rPr>
              <a:t>`Área</a:t>
            </a:r>
            <a:r>
              <a:rPr lang="pt-BR" dirty="0" smtClean="0">
                <a:solidFill>
                  <a:srgbClr val="FF0000"/>
                </a:solidFill>
              </a:rPr>
              <a:t>:${</a:t>
            </a:r>
            <a:r>
              <a:rPr lang="pt-BR" dirty="0" err="1" smtClean="0">
                <a:solidFill>
                  <a:srgbClr val="FF0000"/>
                </a:solidFill>
              </a:rPr>
              <a:t>area</a:t>
            </a:r>
            <a:r>
              <a:rPr lang="pt-BR" dirty="0" smtClean="0">
                <a:solidFill>
                  <a:srgbClr val="FF0000"/>
                </a:solidFill>
              </a:rPr>
              <a:t>}`</a:t>
            </a:r>
            <a:r>
              <a:rPr lang="pt-BR" dirty="0" smtClean="0"/>
              <a:t>);</a:t>
            </a:r>
          </a:p>
          <a:p>
            <a:pPr marL="628650" indent="0">
              <a:buNone/>
            </a:pPr>
            <a:r>
              <a:rPr lang="pt-BR" dirty="0" smtClean="0"/>
              <a:t>&lt;/script&gt;</a:t>
            </a:r>
          </a:p>
        </p:txBody>
      </p:sp>
      <p:sp>
        <p:nvSpPr>
          <p:cNvPr id="4" name="Retângulo 3"/>
          <p:cNvSpPr/>
          <p:nvPr/>
        </p:nvSpPr>
        <p:spPr>
          <a:xfrm>
            <a:off x="6000776" y="4179106"/>
            <a:ext cx="3071818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Atenção pois utilizou-se acento circunflexo, não aspas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 rot="10800000">
            <a:off x="5000628" y="4071948"/>
            <a:ext cx="928710" cy="37505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Formatação de String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&lt;script &gt;</a:t>
            </a:r>
          </a:p>
          <a:p>
            <a:pPr>
              <a:buNone/>
            </a:pPr>
            <a:r>
              <a:rPr lang="pt-BR" dirty="0" smtClean="0"/>
              <a:t>        x = 'universidade federal de são </a:t>
            </a:r>
            <a:r>
              <a:rPr lang="pt-BR" dirty="0" err="1" smtClean="0"/>
              <a:t>joão</a:t>
            </a:r>
            <a:r>
              <a:rPr lang="pt-BR" dirty="0" smtClean="0"/>
              <a:t> </a:t>
            </a:r>
            <a:r>
              <a:rPr lang="pt-BR" dirty="0" err="1" smtClean="0"/>
              <a:t>del-rei</a:t>
            </a:r>
            <a:r>
              <a:rPr lang="pt-BR" dirty="0" smtClean="0"/>
              <a:t>';</a:t>
            </a:r>
          </a:p>
          <a:p>
            <a:pPr>
              <a:buNone/>
            </a:pPr>
            <a:r>
              <a:rPr lang="pt-BR" dirty="0" smtClean="0"/>
              <a:t>        mai = </a:t>
            </a:r>
            <a:r>
              <a:rPr lang="pt-BR" dirty="0" err="1" smtClean="0"/>
              <a:t>x.toUpperCase</a:t>
            </a:r>
            <a:r>
              <a:rPr lang="pt-BR" dirty="0" smtClean="0"/>
              <a:t>();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min</a:t>
            </a:r>
            <a:r>
              <a:rPr lang="pt-BR" dirty="0" smtClean="0"/>
              <a:t> = </a:t>
            </a:r>
            <a:r>
              <a:rPr lang="pt-BR" dirty="0" err="1" smtClean="0"/>
              <a:t>x.toLowerCase</a:t>
            </a:r>
            <a:r>
              <a:rPr lang="pt-BR" dirty="0" smtClean="0"/>
              <a:t>();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tam</a:t>
            </a:r>
            <a:r>
              <a:rPr lang="pt-BR" dirty="0" smtClean="0"/>
              <a:t> = </a:t>
            </a:r>
            <a:r>
              <a:rPr lang="pt-BR" dirty="0" err="1" smtClean="0"/>
              <a:t>x.length;</a:t>
            </a:r>
            <a:endParaRPr lang="pt-BR" dirty="0" smtClean="0"/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&gt;Maiúsculo:"+mai);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&gt;Minúsculo:"+</a:t>
            </a:r>
            <a:r>
              <a:rPr lang="pt-BR" dirty="0" err="1" smtClean="0"/>
              <a:t>min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</a:t>
            </a:r>
            <a:r>
              <a:rPr lang="pt-BR" dirty="0" err="1" smtClean="0"/>
              <a:t>Tamamho</a:t>
            </a:r>
            <a:r>
              <a:rPr lang="pt-BR" dirty="0" smtClean="0"/>
              <a:t>:"+</a:t>
            </a:r>
            <a:r>
              <a:rPr lang="pt-BR" dirty="0" err="1" smtClean="0"/>
              <a:t>tam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/>
              <a:t>&lt;/script&gt;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Formatação de números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214346" y="1034666"/>
            <a:ext cx="8229600" cy="33944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    &lt;script &gt;</a:t>
            </a:r>
          </a:p>
          <a:p>
            <a:pPr>
              <a:buNone/>
            </a:pPr>
            <a:r>
              <a:rPr lang="pt-BR" sz="2000" dirty="0" smtClean="0"/>
              <a:t>        num = 3.141592;</a:t>
            </a:r>
          </a:p>
          <a:p>
            <a:pPr>
              <a:buNone/>
            </a:pPr>
            <a:r>
              <a:rPr lang="pt-BR" sz="2000" dirty="0" smtClean="0"/>
              <a:t>        r = </a:t>
            </a:r>
            <a:r>
              <a:rPr lang="pt-BR" sz="2000" dirty="0" err="1" smtClean="0"/>
              <a:t>num.toFixed</a:t>
            </a:r>
            <a:r>
              <a:rPr lang="pt-BR" sz="2000" dirty="0" smtClean="0"/>
              <a:t>(2);</a:t>
            </a:r>
          </a:p>
          <a:p>
            <a:pPr>
              <a:buNone/>
            </a:pPr>
            <a:r>
              <a:rPr lang="pt-BR" sz="2000" dirty="0" smtClean="0"/>
              <a:t>        v = </a:t>
            </a:r>
            <a:r>
              <a:rPr lang="pt-BR" sz="2000" dirty="0" err="1" smtClean="0"/>
              <a:t>num.toFixed</a:t>
            </a:r>
            <a:r>
              <a:rPr lang="pt-BR" sz="2000" dirty="0" smtClean="0"/>
              <a:t>(2).</a:t>
            </a:r>
            <a:r>
              <a:rPr lang="pt-BR" sz="2000" dirty="0" err="1" smtClean="0"/>
              <a:t>replace</a:t>
            </a:r>
            <a:r>
              <a:rPr lang="pt-BR" sz="2000" dirty="0" smtClean="0"/>
              <a:t>('.',',');</a:t>
            </a:r>
          </a:p>
          <a:p>
            <a:pPr>
              <a:buNone/>
            </a:pPr>
            <a:r>
              <a:rPr lang="pt-BR" sz="2000" dirty="0" smtClean="0"/>
              <a:t>        c = </a:t>
            </a:r>
            <a:r>
              <a:rPr lang="pt-BR" sz="2000" dirty="0" err="1" smtClean="0"/>
              <a:t>num.toLocaleString</a:t>
            </a:r>
            <a:r>
              <a:rPr lang="pt-BR" sz="2000" dirty="0" smtClean="0"/>
              <a:t>("pt-BR",{style:'</a:t>
            </a:r>
            <a:r>
              <a:rPr lang="pt-BR" sz="2000" dirty="0" err="1" smtClean="0"/>
              <a:t>currency</a:t>
            </a:r>
            <a:r>
              <a:rPr lang="pt-BR" sz="2000" dirty="0" smtClean="0"/>
              <a:t>',</a:t>
            </a:r>
            <a:r>
              <a:rPr lang="pt-BR" sz="2000" dirty="0" err="1" smtClean="0"/>
              <a:t>currency</a:t>
            </a:r>
            <a:r>
              <a:rPr lang="pt-BR" sz="2000" dirty="0" smtClean="0"/>
              <a:t>:'BRL'});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document</a:t>
            </a:r>
            <a:r>
              <a:rPr lang="pt-BR" sz="2000" dirty="0" smtClean="0"/>
              <a:t>.</a:t>
            </a:r>
            <a:r>
              <a:rPr lang="pt-BR" sz="2000" dirty="0" err="1" smtClean="0"/>
              <a:t>write</a:t>
            </a:r>
            <a:r>
              <a:rPr lang="pt-BR" sz="2000" dirty="0" smtClean="0"/>
              <a:t>("&lt;</a:t>
            </a:r>
            <a:r>
              <a:rPr lang="pt-BR" sz="2000" dirty="0" err="1" smtClean="0"/>
              <a:t>br</a:t>
            </a:r>
            <a:r>
              <a:rPr lang="pt-BR" sz="2000" dirty="0" smtClean="0"/>
              <a:t>&gt;Duas casas decimais:"+r);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document</a:t>
            </a:r>
            <a:r>
              <a:rPr lang="pt-BR" sz="2000" dirty="0" smtClean="0"/>
              <a:t>.</a:t>
            </a:r>
            <a:r>
              <a:rPr lang="pt-BR" sz="2000" dirty="0" err="1" smtClean="0"/>
              <a:t>write</a:t>
            </a:r>
            <a:r>
              <a:rPr lang="pt-BR" sz="2000" dirty="0" smtClean="0"/>
              <a:t>("&lt;</a:t>
            </a:r>
            <a:r>
              <a:rPr lang="pt-BR" sz="2000" dirty="0" err="1" smtClean="0"/>
              <a:t>br</a:t>
            </a:r>
            <a:r>
              <a:rPr lang="pt-BR" sz="2000" dirty="0" smtClean="0"/>
              <a:t>&gt;Substituiu o . por ,:"+v);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document</a:t>
            </a:r>
            <a:r>
              <a:rPr lang="pt-BR" sz="2000" dirty="0" smtClean="0"/>
              <a:t>.</a:t>
            </a:r>
            <a:r>
              <a:rPr lang="pt-BR" sz="2000" dirty="0" err="1" smtClean="0"/>
              <a:t>write</a:t>
            </a:r>
            <a:r>
              <a:rPr lang="pt-BR" sz="2000" dirty="0" smtClean="0"/>
              <a:t>("&lt;</a:t>
            </a:r>
            <a:r>
              <a:rPr lang="pt-BR" sz="2000" dirty="0" err="1" smtClean="0"/>
              <a:t>br</a:t>
            </a:r>
            <a:r>
              <a:rPr lang="pt-BR" sz="2000" dirty="0" smtClean="0"/>
              <a:t>&gt;</a:t>
            </a:r>
            <a:r>
              <a:rPr lang="pt-BR" sz="2000" dirty="0" err="1" smtClean="0"/>
              <a:t>Obs</a:t>
            </a:r>
            <a:r>
              <a:rPr lang="pt-BR" sz="2000" dirty="0" smtClean="0"/>
              <a:t>: o tipo de v é "+</a:t>
            </a:r>
            <a:r>
              <a:rPr lang="pt-BR" sz="2000" dirty="0" err="1" smtClean="0"/>
              <a:t>typeof</a:t>
            </a:r>
            <a:r>
              <a:rPr lang="pt-BR" sz="2000" dirty="0" smtClean="0"/>
              <a:t>(v));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document</a:t>
            </a:r>
            <a:r>
              <a:rPr lang="pt-BR" sz="2000" dirty="0" smtClean="0"/>
              <a:t>.</a:t>
            </a:r>
            <a:r>
              <a:rPr lang="pt-BR" sz="2000" dirty="0" err="1" smtClean="0"/>
              <a:t>write</a:t>
            </a:r>
            <a:r>
              <a:rPr lang="pt-BR" sz="2000" dirty="0" smtClean="0"/>
              <a:t>("&lt;</a:t>
            </a:r>
            <a:r>
              <a:rPr lang="pt-BR" sz="2000" dirty="0" err="1" smtClean="0"/>
              <a:t>br</a:t>
            </a:r>
            <a:r>
              <a:rPr lang="pt-BR" sz="2000" dirty="0" smtClean="0"/>
              <a:t>&gt;Moeda:"+c);</a:t>
            </a:r>
          </a:p>
          <a:p>
            <a:pPr>
              <a:buNone/>
            </a:pPr>
            <a:r>
              <a:rPr lang="pt-BR" sz="2000" dirty="0" smtClean="0"/>
              <a:t>    &lt;/script&gt;</a:t>
            </a:r>
          </a:p>
          <a:p>
            <a:pPr>
              <a:buNone/>
            </a:pPr>
            <a:endParaRPr lang="pt-BR" sz="2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472090" y="1285866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Mude ‘BRL’ por ‘EUR ou ‘USD’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/>
          <p:nvPr/>
        </p:nvCxnSpPr>
        <p:spPr>
          <a:xfrm rot="10800000" flipV="1">
            <a:off x="4972024" y="1607337"/>
            <a:ext cx="2071702" cy="85725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6357950" y="3643320"/>
            <a:ext cx="2714644" cy="14773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Resultado:</a:t>
            </a:r>
          </a:p>
          <a:p>
            <a:r>
              <a:rPr lang="pt-BR" dirty="0" smtClean="0">
                <a:solidFill>
                  <a:srgbClr val="FF0000"/>
                </a:solidFill>
              </a:rPr>
              <a:t>Duas casas decimais:3.14</a:t>
            </a:r>
            <a:br>
              <a:rPr lang="pt-BR" dirty="0" smtClean="0">
                <a:solidFill>
                  <a:srgbClr val="FF0000"/>
                </a:solidFill>
              </a:rPr>
            </a:br>
            <a:r>
              <a:rPr lang="pt-BR" dirty="0" smtClean="0">
                <a:solidFill>
                  <a:srgbClr val="FF0000"/>
                </a:solidFill>
              </a:rPr>
              <a:t>Substituiu o . por ,:3,14</a:t>
            </a:r>
            <a:br>
              <a:rPr lang="pt-BR" dirty="0" smtClean="0">
                <a:solidFill>
                  <a:srgbClr val="FF0000"/>
                </a:solidFill>
              </a:rPr>
            </a:br>
            <a:r>
              <a:rPr lang="pt-BR" dirty="0" err="1" smtClean="0">
                <a:solidFill>
                  <a:srgbClr val="FF0000"/>
                </a:solidFill>
              </a:rPr>
              <a:t>Obs</a:t>
            </a:r>
            <a:r>
              <a:rPr lang="pt-BR" dirty="0" smtClean="0">
                <a:solidFill>
                  <a:srgbClr val="FF0000"/>
                </a:solidFill>
              </a:rPr>
              <a:t>: o tipo de v é string</a:t>
            </a:r>
            <a:br>
              <a:rPr lang="pt-BR" dirty="0" smtClean="0">
                <a:solidFill>
                  <a:srgbClr val="FF0000"/>
                </a:solidFill>
              </a:rPr>
            </a:br>
            <a:r>
              <a:rPr lang="pt-BR" dirty="0" smtClean="0">
                <a:solidFill>
                  <a:srgbClr val="FF0000"/>
                </a:solidFill>
              </a:rPr>
              <a:t>Moeda:R$ 3,14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294598"/>
          </a:xfrm>
        </p:spPr>
        <p:txBody>
          <a:bodyPr/>
          <a:lstStyle/>
          <a:p>
            <a:r>
              <a:rPr lang="pt-BR" dirty="0" smtClean="0"/>
              <a:t>Comandos do </a:t>
            </a:r>
            <a:r>
              <a:rPr lang="pt-BR" dirty="0" err="1" smtClean="0"/>
              <a:t>JavaScript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Comando de Decisão </a:t>
            </a:r>
            <a:r>
              <a:rPr lang="pt-BR" dirty="0" err="1" smtClean="0"/>
              <a:t>if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52"/>
            <a:ext cx="8229600" cy="3394472"/>
          </a:xfrm>
        </p:spPr>
        <p:txBody>
          <a:bodyPr>
            <a:noAutofit/>
          </a:bodyPr>
          <a:lstStyle/>
          <a:p>
            <a:r>
              <a:rPr lang="pt-BR" sz="2000" dirty="0" smtClean="0"/>
              <a:t>Semelhante ao C</a:t>
            </a:r>
          </a:p>
          <a:p>
            <a:r>
              <a:rPr lang="pt-BR" sz="2000" dirty="0" smtClean="0"/>
              <a:t>Exemplo / sintaxe:</a:t>
            </a:r>
          </a:p>
          <a:p>
            <a:pPr>
              <a:buNone/>
            </a:pPr>
            <a:r>
              <a:rPr lang="pt-BR" sz="2000" dirty="0" smtClean="0"/>
              <a:t>    &lt;script&gt;</a:t>
            </a:r>
          </a:p>
          <a:p>
            <a:pPr>
              <a:buNone/>
            </a:pPr>
            <a:r>
              <a:rPr lang="pt-BR" sz="2000" dirty="0" smtClean="0"/>
              <a:t>        var idade = </a:t>
            </a:r>
            <a:r>
              <a:rPr lang="pt-BR" sz="2000" dirty="0" err="1" smtClean="0"/>
              <a:t>prompt</a:t>
            </a:r>
            <a:r>
              <a:rPr lang="pt-BR" sz="2000" dirty="0" smtClean="0"/>
              <a:t>('Qual sua idade?')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if</a:t>
            </a:r>
            <a:r>
              <a:rPr lang="pt-BR" sz="2000" dirty="0" smtClean="0"/>
              <a:t> (idade&gt;=18){</a:t>
            </a:r>
          </a:p>
          <a:p>
            <a:pPr>
              <a:buNone/>
            </a:pPr>
            <a:r>
              <a:rPr lang="pt-BR" sz="2000" dirty="0" smtClean="0"/>
              <a:t>            </a:t>
            </a:r>
            <a:r>
              <a:rPr lang="pt-BR" sz="2000" dirty="0" err="1" smtClean="0"/>
              <a:t>alert</a:t>
            </a:r>
            <a:r>
              <a:rPr lang="pt-BR" sz="2000" dirty="0" smtClean="0"/>
              <a:t>('Você é maior de idade!')</a:t>
            </a:r>
          </a:p>
          <a:p>
            <a:pPr>
              <a:buNone/>
            </a:pPr>
            <a:r>
              <a:rPr lang="pt-BR" sz="2000" dirty="0" smtClean="0"/>
              <a:t>        }</a:t>
            </a:r>
          </a:p>
          <a:p>
            <a:pPr>
              <a:buNone/>
            </a:pPr>
            <a:r>
              <a:rPr lang="pt-BR" sz="2000" dirty="0" smtClean="0"/>
              <a:t>        </a:t>
            </a:r>
            <a:r>
              <a:rPr lang="pt-BR" sz="2000" dirty="0" err="1" smtClean="0"/>
              <a:t>else</a:t>
            </a:r>
            <a:r>
              <a:rPr lang="pt-BR" sz="2000" dirty="0" smtClean="0"/>
              <a:t> {</a:t>
            </a:r>
          </a:p>
          <a:p>
            <a:pPr>
              <a:buNone/>
            </a:pPr>
            <a:r>
              <a:rPr lang="pt-BR" sz="2000" dirty="0" smtClean="0"/>
              <a:t>            </a:t>
            </a:r>
            <a:r>
              <a:rPr lang="pt-BR" sz="2000" dirty="0" err="1" smtClean="0"/>
              <a:t>alert</a:t>
            </a:r>
            <a:r>
              <a:rPr lang="pt-BR" sz="2000" dirty="0" smtClean="0"/>
              <a:t>('Você é menor')</a:t>
            </a:r>
          </a:p>
          <a:p>
            <a:pPr>
              <a:buNone/>
            </a:pPr>
            <a:r>
              <a:rPr lang="pt-BR" sz="2000" dirty="0" smtClean="0"/>
              <a:t>        }</a:t>
            </a:r>
          </a:p>
          <a:p>
            <a:pPr>
              <a:buNone/>
            </a:pPr>
            <a:r>
              <a:rPr lang="pt-BR" sz="2000" dirty="0" smtClean="0"/>
              <a:t>    &lt;/script&gt;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Comando de Repetição for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200151"/>
            <a:ext cx="8715436" cy="3394472"/>
          </a:xfrm>
        </p:spPr>
        <p:txBody>
          <a:bodyPr>
            <a:normAutofit fontScale="62500" lnSpcReduction="20000"/>
          </a:bodyPr>
          <a:lstStyle/>
          <a:p>
            <a:r>
              <a:rPr lang="pt-BR" dirty="0" smtClean="0"/>
              <a:t>Semelhante ao C</a:t>
            </a:r>
          </a:p>
          <a:p>
            <a:r>
              <a:rPr lang="pt-BR" dirty="0" smtClean="0"/>
              <a:t>Exemplo / Sintaxe: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&lt;script&gt;</a:t>
            </a:r>
          </a:p>
          <a:p>
            <a:pPr>
              <a:buNone/>
            </a:pPr>
            <a:r>
              <a:rPr lang="pt-BR" dirty="0" smtClean="0"/>
              <a:t>    var num = </a:t>
            </a:r>
            <a:r>
              <a:rPr lang="pt-BR" dirty="0" err="1" smtClean="0"/>
              <a:t>Number</a:t>
            </a:r>
            <a:r>
              <a:rPr lang="pt-BR" dirty="0" smtClean="0"/>
              <a:t>.</a:t>
            </a:r>
            <a:r>
              <a:rPr lang="pt-BR" dirty="0" err="1" smtClean="0"/>
              <a:t>parseInt</a:t>
            </a:r>
            <a:r>
              <a:rPr lang="pt-BR" dirty="0" smtClean="0"/>
              <a:t>(</a:t>
            </a:r>
            <a:r>
              <a:rPr lang="pt-BR" dirty="0" err="1" smtClean="0"/>
              <a:t>prompt</a:t>
            </a:r>
            <a:r>
              <a:rPr lang="pt-BR" dirty="0" smtClean="0"/>
              <a:t>('Digite um número:'))</a:t>
            </a:r>
          </a:p>
          <a:p>
            <a:pPr>
              <a:buNone/>
            </a:pPr>
            <a:r>
              <a:rPr lang="pt-BR" dirty="0" smtClean="0"/>
              <a:t>    var </a:t>
            </a:r>
            <a:r>
              <a:rPr lang="pt-BR" dirty="0" err="1" smtClean="0"/>
              <a:t>numeros</a:t>
            </a:r>
            <a:r>
              <a:rPr lang="pt-BR" dirty="0" smtClean="0"/>
              <a:t> = '';</a:t>
            </a:r>
          </a:p>
          <a:p>
            <a:pPr>
              <a:buNone/>
            </a:pPr>
            <a:r>
              <a:rPr lang="pt-BR" dirty="0" smtClean="0"/>
              <a:t>    for(</a:t>
            </a:r>
            <a:r>
              <a:rPr lang="pt-BR" dirty="0" smtClean="0">
                <a:solidFill>
                  <a:srgbClr val="FF0000"/>
                </a:solidFill>
              </a:rPr>
              <a:t>var</a:t>
            </a:r>
            <a:r>
              <a:rPr lang="pt-BR" dirty="0" smtClean="0"/>
              <a:t> i=1; i&lt;=num; i++){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numeros</a:t>
            </a:r>
            <a:r>
              <a:rPr lang="pt-BR" dirty="0" smtClean="0"/>
              <a:t> += i + ' ';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alert</a:t>
            </a:r>
            <a:r>
              <a:rPr lang="pt-BR" dirty="0" smtClean="0"/>
              <a:t>('Sequência:'+</a:t>
            </a:r>
            <a:r>
              <a:rPr lang="pt-BR" dirty="0" err="1" smtClean="0"/>
              <a:t>numeros</a:t>
            </a:r>
            <a:r>
              <a:rPr lang="pt-BR" dirty="0" smtClean="0"/>
              <a:t>);</a:t>
            </a:r>
          </a:p>
          <a:p>
            <a:pPr>
              <a:buNone/>
            </a:pPr>
            <a:r>
              <a:rPr lang="pt-BR" dirty="0" smtClean="0"/>
              <a:t>&lt;/script&gt;</a:t>
            </a:r>
          </a:p>
          <a:p>
            <a:pPr>
              <a:buNone/>
            </a:pPr>
            <a:endParaRPr lang="pt-BR" dirty="0" smtClean="0"/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Comando de Repetição </a:t>
            </a:r>
            <a:r>
              <a:rPr lang="pt-BR" dirty="0" err="1" smtClean="0"/>
              <a:t>while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282" y="1200151"/>
            <a:ext cx="8472518" cy="3394472"/>
          </a:xfrm>
        </p:spPr>
        <p:txBody>
          <a:bodyPr>
            <a:normAutofit fontScale="70000" lnSpcReduction="20000"/>
          </a:bodyPr>
          <a:lstStyle/>
          <a:p>
            <a:r>
              <a:rPr lang="pt-BR" dirty="0" smtClean="0"/>
              <a:t>Semelhante ao C</a:t>
            </a:r>
          </a:p>
          <a:p>
            <a:r>
              <a:rPr lang="pt-BR" dirty="0" smtClean="0"/>
              <a:t>Exemplo / sintaxe: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&lt;script&gt;</a:t>
            </a:r>
          </a:p>
          <a:p>
            <a:pPr>
              <a:buNone/>
            </a:pPr>
            <a:r>
              <a:rPr lang="pt-BR" dirty="0" smtClean="0"/>
              <a:t>    var num = 0;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while</a:t>
            </a:r>
            <a:r>
              <a:rPr lang="pt-BR" dirty="0" smtClean="0"/>
              <a:t> (num&gt;=0){</a:t>
            </a:r>
          </a:p>
          <a:p>
            <a:pPr>
              <a:buNone/>
            </a:pPr>
            <a:r>
              <a:rPr lang="pt-BR" dirty="0" smtClean="0"/>
              <a:t>        num = </a:t>
            </a:r>
            <a:r>
              <a:rPr lang="pt-BR" dirty="0" err="1" smtClean="0"/>
              <a:t>Number</a:t>
            </a:r>
            <a:r>
              <a:rPr lang="pt-BR" dirty="0" smtClean="0"/>
              <a:t>(</a:t>
            </a:r>
            <a:r>
              <a:rPr lang="pt-BR" dirty="0" err="1" smtClean="0"/>
              <a:t>prompt</a:t>
            </a:r>
            <a:r>
              <a:rPr lang="pt-BR" dirty="0" smtClean="0"/>
              <a:t>('Digite um número negativo.'))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alert</a:t>
            </a:r>
            <a:r>
              <a:rPr lang="pt-BR" dirty="0" smtClean="0"/>
              <a:t>('Finalmente!')</a:t>
            </a:r>
          </a:p>
          <a:p>
            <a:pPr>
              <a:buNone/>
            </a:pPr>
            <a:r>
              <a:rPr lang="pt-BR" dirty="0" smtClean="0"/>
              <a:t>&lt;/script&gt;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580350"/>
          </a:xfrm>
        </p:spPr>
        <p:txBody>
          <a:bodyPr/>
          <a:lstStyle/>
          <a:p>
            <a:r>
              <a:rPr lang="pt-BR" dirty="0" smtClean="0"/>
              <a:t>Funções em </a:t>
            </a:r>
            <a:r>
              <a:rPr lang="pt-BR" dirty="0" err="1" smtClean="0"/>
              <a:t>JavaScript</a:t>
            </a:r>
            <a:endParaRPr lang="pt-B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em </a:t>
            </a:r>
            <a:r>
              <a:rPr lang="pt-BR" dirty="0" err="1" smtClean="0"/>
              <a:t>JavaScritp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Criada em qualquer lugar do código</a:t>
            </a:r>
          </a:p>
          <a:p>
            <a:r>
              <a:rPr lang="pt-BR" dirty="0" smtClean="0"/>
              <a:t>Três formas de declaração</a:t>
            </a:r>
          </a:p>
          <a:p>
            <a:pPr lvl="1"/>
            <a:r>
              <a:rPr lang="pt-BR" dirty="0" smtClean="0"/>
              <a:t>Convencional pela palavra reservada </a:t>
            </a:r>
            <a:r>
              <a:rPr lang="pt-BR" dirty="0" err="1" smtClean="0"/>
              <a:t>function</a:t>
            </a:r>
            <a:endParaRPr lang="pt-BR" dirty="0" smtClean="0"/>
          </a:p>
          <a:p>
            <a:pPr lvl="1"/>
            <a:r>
              <a:rPr lang="pt-BR" dirty="0" smtClean="0"/>
              <a:t>Como uma variável (na verdade como um objeto)</a:t>
            </a:r>
          </a:p>
          <a:p>
            <a:pPr lvl="1"/>
            <a:r>
              <a:rPr lang="pt-BR" dirty="0" smtClean="0"/>
              <a:t>Arrow </a:t>
            </a:r>
            <a:r>
              <a:rPr lang="pt-BR" dirty="0" err="1" smtClean="0"/>
              <a:t>function</a:t>
            </a:r>
            <a:r>
              <a:rPr lang="pt-BR" dirty="0" smtClean="0"/>
              <a:t> (versão do ECMA Script 2015 do </a:t>
            </a:r>
            <a:r>
              <a:rPr lang="pt-BR" dirty="0" err="1" smtClean="0"/>
              <a:t>JavaScript</a:t>
            </a:r>
            <a:r>
              <a:rPr lang="pt-BR" dirty="0" smtClean="0"/>
              <a:t>)</a:t>
            </a:r>
          </a:p>
          <a:p>
            <a:pPr lvl="1">
              <a:buNone/>
            </a:pPr>
            <a:endParaRPr lang="pt-BR" dirty="0" smtClean="0"/>
          </a:p>
          <a:p>
            <a:r>
              <a:rPr lang="pt-BR" dirty="0" smtClean="0"/>
              <a:t>Chamada como em qualquer linguagem</a:t>
            </a:r>
          </a:p>
          <a:p>
            <a:r>
              <a:rPr lang="pt-BR" dirty="0" smtClean="0"/>
              <a:t>A chamada pode ser feita antes da declaração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que é </a:t>
            </a:r>
            <a:r>
              <a:rPr lang="pt-BR" dirty="0" err="1" smtClean="0"/>
              <a:t>JavaScritp</a:t>
            </a:r>
            <a:r>
              <a:rPr lang="pt-BR" dirty="0" smtClean="0"/>
              <a:t>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Linguagem interpreta</a:t>
            </a:r>
          </a:p>
          <a:p>
            <a:r>
              <a:rPr lang="pt-BR" dirty="0" smtClean="0"/>
              <a:t>Executada no navegador cliente ou no servidor (</a:t>
            </a:r>
            <a:r>
              <a:rPr lang="pt-BR" dirty="0" err="1" smtClean="0"/>
              <a:t>NodeJS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r>
              <a:rPr lang="pt-BR" dirty="0" smtClean="0"/>
              <a:t>Utilizada em frameworks modernos para desenvolvimento de páginas web e </a:t>
            </a:r>
            <a:r>
              <a:rPr lang="pt-BR" dirty="0" err="1" smtClean="0"/>
              <a:t>app</a:t>
            </a:r>
            <a:r>
              <a:rPr lang="pt-BR" dirty="0" smtClean="0"/>
              <a:t> móveis</a:t>
            </a:r>
            <a:endParaRPr lang="pt-B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em </a:t>
            </a:r>
            <a:r>
              <a:rPr lang="pt-BR" dirty="0" err="1" smtClean="0"/>
              <a:t>JavaScript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Declaração convencional com ‘</a:t>
            </a:r>
            <a:r>
              <a:rPr lang="pt-BR" i="1" dirty="0" err="1" smtClean="0"/>
              <a:t>function</a:t>
            </a:r>
            <a:r>
              <a:rPr lang="pt-BR" i="1" dirty="0" smtClean="0"/>
              <a:t>’</a:t>
            </a:r>
            <a:r>
              <a:rPr lang="pt-BR" dirty="0" smtClean="0"/>
              <a:t>, exemplo: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&lt;script&gt;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function</a:t>
            </a:r>
            <a:r>
              <a:rPr lang="pt-BR" dirty="0" smtClean="0"/>
              <a:t> </a:t>
            </a:r>
            <a:r>
              <a:rPr lang="pt-BR" dirty="0" err="1" smtClean="0"/>
              <a:t>celsius</a:t>
            </a:r>
            <a:r>
              <a:rPr lang="pt-BR" dirty="0" smtClean="0"/>
              <a:t>(</a:t>
            </a:r>
            <a:r>
              <a:rPr lang="pt-BR" dirty="0" err="1" smtClean="0"/>
              <a:t>temp</a:t>
            </a:r>
            <a:r>
              <a:rPr lang="pt-BR" dirty="0" smtClean="0"/>
              <a:t>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return</a:t>
            </a:r>
            <a:r>
              <a:rPr lang="pt-BR" dirty="0" smtClean="0"/>
              <a:t> (</a:t>
            </a:r>
            <a:r>
              <a:rPr lang="pt-BR" dirty="0" err="1" smtClean="0"/>
              <a:t>temp</a:t>
            </a:r>
            <a:r>
              <a:rPr lang="pt-BR" dirty="0" smtClean="0"/>
              <a:t> - 32) * 5/9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var f = </a:t>
            </a:r>
            <a:r>
              <a:rPr lang="pt-BR" dirty="0" err="1" smtClean="0"/>
              <a:t>Number</a:t>
            </a:r>
            <a:r>
              <a:rPr lang="pt-BR" dirty="0" smtClean="0"/>
              <a:t>(</a:t>
            </a:r>
            <a:r>
              <a:rPr lang="pt-BR" dirty="0" err="1" smtClean="0"/>
              <a:t>prompt</a:t>
            </a:r>
            <a:r>
              <a:rPr lang="pt-BR" dirty="0" smtClean="0"/>
              <a:t>('Digite uma temperatura em Fahrenheit:'))</a:t>
            </a:r>
          </a:p>
          <a:p>
            <a:pPr>
              <a:buNone/>
            </a:pPr>
            <a:r>
              <a:rPr lang="pt-BR" dirty="0" smtClean="0"/>
              <a:t>    c = </a:t>
            </a:r>
            <a:r>
              <a:rPr lang="pt-BR" dirty="0" err="1" smtClean="0"/>
              <a:t>celsius</a:t>
            </a:r>
            <a:r>
              <a:rPr lang="pt-BR" dirty="0" smtClean="0"/>
              <a:t>(f)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alert</a:t>
            </a:r>
            <a:r>
              <a:rPr lang="pt-BR" dirty="0" smtClean="0"/>
              <a:t>(f +' em Fahrenheit equivale a ' + c + ' em Celsius')</a:t>
            </a:r>
          </a:p>
          <a:p>
            <a:pPr>
              <a:buNone/>
            </a:pPr>
            <a:r>
              <a:rPr lang="pt-BR" dirty="0" smtClean="0"/>
              <a:t>&lt;/script&gt;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em </a:t>
            </a:r>
            <a:r>
              <a:rPr lang="pt-BR" dirty="0" err="1" smtClean="0"/>
              <a:t>JavaScript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Declaração como uma variável: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&lt;script&gt;</a:t>
            </a:r>
          </a:p>
          <a:p>
            <a:pPr>
              <a:buNone/>
            </a:pPr>
            <a:r>
              <a:rPr lang="pt-BR" dirty="0" smtClean="0"/>
              <a:t>    var </a:t>
            </a:r>
            <a:r>
              <a:rPr lang="pt-BR" dirty="0" err="1" smtClean="0"/>
              <a:t>celsius</a:t>
            </a:r>
            <a:r>
              <a:rPr lang="pt-BR" dirty="0" smtClean="0"/>
              <a:t> = </a:t>
            </a:r>
            <a:r>
              <a:rPr lang="pt-BR" dirty="0" err="1" smtClean="0"/>
              <a:t>function</a:t>
            </a:r>
            <a:r>
              <a:rPr lang="pt-BR" dirty="0" smtClean="0"/>
              <a:t> (</a:t>
            </a:r>
            <a:r>
              <a:rPr lang="pt-BR" dirty="0" err="1" smtClean="0"/>
              <a:t>temp</a:t>
            </a:r>
            <a:r>
              <a:rPr lang="pt-BR" dirty="0" smtClean="0"/>
              <a:t>){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return</a:t>
            </a:r>
            <a:r>
              <a:rPr lang="pt-BR" dirty="0" smtClean="0"/>
              <a:t> (</a:t>
            </a:r>
            <a:r>
              <a:rPr lang="pt-BR" dirty="0" err="1" smtClean="0"/>
              <a:t>temp</a:t>
            </a:r>
            <a:r>
              <a:rPr lang="pt-BR" dirty="0" smtClean="0"/>
              <a:t> - 32) * 5/9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var f = </a:t>
            </a:r>
            <a:r>
              <a:rPr lang="pt-BR" dirty="0" err="1" smtClean="0"/>
              <a:t>Number</a:t>
            </a:r>
            <a:r>
              <a:rPr lang="pt-BR" dirty="0" smtClean="0"/>
              <a:t>(</a:t>
            </a:r>
            <a:r>
              <a:rPr lang="pt-BR" dirty="0" err="1" smtClean="0"/>
              <a:t>prompt</a:t>
            </a:r>
            <a:r>
              <a:rPr lang="pt-BR" dirty="0" smtClean="0"/>
              <a:t>('Digite uma temperatura em Fahrenheit:'))</a:t>
            </a:r>
          </a:p>
          <a:p>
            <a:pPr>
              <a:buNone/>
            </a:pPr>
            <a:r>
              <a:rPr lang="pt-BR" dirty="0" smtClean="0"/>
              <a:t>    c = </a:t>
            </a:r>
            <a:r>
              <a:rPr lang="pt-BR" dirty="0" err="1" smtClean="0"/>
              <a:t>celsius</a:t>
            </a:r>
            <a:r>
              <a:rPr lang="pt-BR" dirty="0" smtClean="0"/>
              <a:t>(f)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alert</a:t>
            </a:r>
            <a:r>
              <a:rPr lang="pt-BR" dirty="0" smtClean="0"/>
              <a:t>(f +' em Fahrenheit equivale a ' + c + ' em Celsius')</a:t>
            </a:r>
          </a:p>
          <a:p>
            <a:pPr>
              <a:buNone/>
            </a:pPr>
            <a:r>
              <a:rPr lang="pt-BR" dirty="0" smtClean="0"/>
              <a:t>&lt;/script&gt;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em </a:t>
            </a:r>
            <a:r>
              <a:rPr lang="pt-BR" dirty="0" err="1" smtClean="0"/>
              <a:t>JavaScript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Arrow </a:t>
            </a:r>
            <a:r>
              <a:rPr lang="pt-BR" dirty="0" err="1" smtClean="0"/>
              <a:t>Function</a:t>
            </a:r>
            <a:endParaRPr lang="pt-BR" dirty="0" smtClean="0"/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&lt;script&gt;</a:t>
            </a:r>
          </a:p>
          <a:p>
            <a:pPr>
              <a:buNone/>
            </a:pPr>
            <a:r>
              <a:rPr lang="pt-BR" dirty="0" smtClean="0"/>
              <a:t>    var </a:t>
            </a:r>
            <a:r>
              <a:rPr lang="pt-BR" dirty="0" err="1" smtClean="0"/>
              <a:t>celsius</a:t>
            </a:r>
            <a:r>
              <a:rPr lang="pt-BR" dirty="0" smtClean="0"/>
              <a:t> = (</a:t>
            </a:r>
            <a:r>
              <a:rPr lang="pt-BR" dirty="0" err="1" smtClean="0"/>
              <a:t>temp</a:t>
            </a:r>
            <a:r>
              <a:rPr lang="pt-BR" dirty="0" smtClean="0"/>
              <a:t>) =&gt; {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return</a:t>
            </a:r>
            <a:r>
              <a:rPr lang="pt-BR" dirty="0" smtClean="0"/>
              <a:t> (</a:t>
            </a:r>
            <a:r>
              <a:rPr lang="pt-BR" dirty="0" err="1" smtClean="0"/>
              <a:t>temp</a:t>
            </a:r>
            <a:r>
              <a:rPr lang="pt-BR" dirty="0" smtClean="0"/>
              <a:t> - 32) * 5/9</a:t>
            </a:r>
          </a:p>
          <a:p>
            <a:pPr>
              <a:buNone/>
            </a:pPr>
            <a:r>
              <a:rPr lang="pt-BR" dirty="0" smtClean="0"/>
              <a:t>    }</a:t>
            </a:r>
          </a:p>
          <a:p>
            <a:pPr>
              <a:buNone/>
            </a:pPr>
            <a:r>
              <a:rPr lang="pt-BR" dirty="0" smtClean="0"/>
              <a:t>    var f = </a:t>
            </a:r>
            <a:r>
              <a:rPr lang="pt-BR" dirty="0" err="1" smtClean="0"/>
              <a:t>Number</a:t>
            </a:r>
            <a:r>
              <a:rPr lang="pt-BR" dirty="0" smtClean="0"/>
              <a:t>(</a:t>
            </a:r>
            <a:r>
              <a:rPr lang="pt-BR" dirty="0" err="1" smtClean="0"/>
              <a:t>prompt</a:t>
            </a:r>
            <a:r>
              <a:rPr lang="pt-BR" dirty="0" smtClean="0"/>
              <a:t>('Digite uma temperatura em Fahrenheit:'))</a:t>
            </a:r>
          </a:p>
          <a:p>
            <a:pPr>
              <a:buNone/>
            </a:pPr>
            <a:r>
              <a:rPr lang="pt-BR" dirty="0" smtClean="0"/>
              <a:t>    c = </a:t>
            </a:r>
            <a:r>
              <a:rPr lang="pt-BR" dirty="0" err="1" smtClean="0"/>
              <a:t>celsius</a:t>
            </a:r>
            <a:r>
              <a:rPr lang="pt-BR" dirty="0" smtClean="0"/>
              <a:t>(f)</a:t>
            </a:r>
          </a:p>
          <a:p>
            <a:pPr>
              <a:buNone/>
            </a:pPr>
            <a:r>
              <a:rPr lang="pt-BR" dirty="0" smtClean="0"/>
              <a:t>    </a:t>
            </a:r>
            <a:r>
              <a:rPr lang="pt-BR" dirty="0" err="1" smtClean="0"/>
              <a:t>alert</a:t>
            </a:r>
            <a:r>
              <a:rPr lang="pt-BR" dirty="0" smtClean="0"/>
              <a:t>(f +' em Fahrenheit equivale a ' + c + ' em Celsius')</a:t>
            </a:r>
          </a:p>
          <a:p>
            <a:pPr>
              <a:buNone/>
            </a:pPr>
            <a:r>
              <a:rPr lang="pt-BR" dirty="0" smtClean="0"/>
              <a:t>&lt;/script&gt;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Funções Aninhadas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Funções dentro de outras funções</a:t>
            </a:r>
          </a:p>
          <a:p>
            <a:r>
              <a:rPr lang="pt-BR" dirty="0" smtClean="0"/>
              <a:t>Exemplo:</a:t>
            </a:r>
          </a:p>
          <a:p>
            <a:endParaRPr lang="pt-BR" dirty="0" smtClean="0"/>
          </a:p>
          <a:p>
            <a:pPr>
              <a:buNone/>
            </a:pPr>
            <a:r>
              <a:rPr lang="en-US" dirty="0" smtClean="0"/>
              <a:t>function </a:t>
            </a:r>
            <a:r>
              <a:rPr lang="en-US" dirty="0" err="1" smtClean="0"/>
              <a:t>addSquares</a:t>
            </a:r>
            <a:r>
              <a:rPr lang="en-US" dirty="0" smtClean="0"/>
              <a:t>(</a:t>
            </a:r>
            <a:r>
              <a:rPr lang="en-US" dirty="0" err="1" smtClean="0"/>
              <a:t>a,b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   function square(x) {</a:t>
            </a:r>
          </a:p>
          <a:p>
            <a:pPr>
              <a:buNone/>
            </a:pPr>
            <a:r>
              <a:rPr lang="en-US" dirty="0" smtClean="0"/>
              <a:t>      return x * x;</a:t>
            </a:r>
          </a:p>
          <a:p>
            <a:pPr>
              <a:buNone/>
            </a:pPr>
            <a:r>
              <a:rPr lang="en-US" dirty="0" smtClean="0"/>
              <a:t>   }</a:t>
            </a:r>
          </a:p>
          <a:p>
            <a:pPr>
              <a:buNone/>
            </a:pPr>
            <a:r>
              <a:rPr lang="en-US" dirty="0" smtClean="0"/>
              <a:t>   return square(a) + square(b);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r>
              <a:rPr lang="en-US" dirty="0" smtClean="0"/>
              <a:t>alert(</a:t>
            </a:r>
            <a:r>
              <a:rPr lang="en-US" dirty="0" err="1" smtClean="0"/>
              <a:t>addSquares</a:t>
            </a:r>
            <a:r>
              <a:rPr lang="en-US" dirty="0" smtClean="0"/>
              <a:t>(2,3) + ' ' + </a:t>
            </a:r>
            <a:r>
              <a:rPr lang="en-US" dirty="0" err="1" smtClean="0"/>
              <a:t>addSquares</a:t>
            </a:r>
            <a:r>
              <a:rPr lang="en-US" dirty="0" smtClean="0"/>
              <a:t>(3,4) + ' ' + </a:t>
            </a:r>
            <a:r>
              <a:rPr lang="en-US" dirty="0" err="1" smtClean="0"/>
              <a:t>addSquares</a:t>
            </a:r>
            <a:r>
              <a:rPr lang="en-US" dirty="0" smtClean="0"/>
              <a:t>(4,5))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Passando argumentos para funções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O atributo </a:t>
            </a:r>
            <a:r>
              <a:rPr lang="pt-BR" dirty="0" err="1" smtClean="0"/>
              <a:t>value</a:t>
            </a:r>
            <a:r>
              <a:rPr lang="pt-BR" dirty="0" smtClean="0"/>
              <a:t> de um elemento no HTML pode ser passado como argumento de funções</a:t>
            </a:r>
          </a:p>
          <a:p>
            <a:r>
              <a:rPr lang="pt-BR" dirty="0" smtClean="0"/>
              <a:t>Passado sempre como string</a:t>
            </a:r>
          </a:p>
          <a:p>
            <a:r>
              <a:rPr lang="pt-BR" dirty="0" smtClean="0"/>
              <a:t>O id do elemento é utilizado para identificação (não o nome)</a:t>
            </a:r>
          </a:p>
          <a:p>
            <a:r>
              <a:rPr lang="pt-BR" dirty="0" smtClean="0"/>
              <a:t>Exemplo:</a:t>
            </a:r>
            <a:endParaRPr lang="pt-BR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0"/>
            <a:ext cx="9144000" cy="51435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pt-BR" dirty="0" smtClean="0"/>
              <a:t>    &lt;script&gt;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function</a:t>
            </a:r>
            <a:r>
              <a:rPr lang="pt-BR" dirty="0" smtClean="0"/>
              <a:t> Exibir(n,i){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alert</a:t>
            </a:r>
            <a:r>
              <a:rPr lang="pt-BR" dirty="0" smtClean="0"/>
              <a:t>(n + " " + i)</a:t>
            </a:r>
          </a:p>
          <a:p>
            <a:pPr>
              <a:buNone/>
            </a:pPr>
            <a:r>
              <a:rPr lang="pt-BR" dirty="0" smtClean="0"/>
              <a:t>            console.</a:t>
            </a:r>
            <a:r>
              <a:rPr lang="pt-BR" dirty="0" err="1" smtClean="0"/>
              <a:t>log</a:t>
            </a:r>
            <a:r>
              <a:rPr lang="pt-BR" dirty="0" smtClean="0"/>
              <a:t>("Seu nome é "+n+" e sua idade é "+i);     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r>
              <a:rPr lang="pt-BR" dirty="0" smtClean="0"/>
              <a:t>    &lt;/script&gt;</a:t>
            </a:r>
          </a:p>
          <a:p>
            <a:pPr>
              <a:buNone/>
            </a:pPr>
            <a:r>
              <a:rPr lang="pt-BR" dirty="0" smtClean="0"/>
              <a:t>    &lt;p&gt;&lt;</a:t>
            </a:r>
            <a:r>
              <a:rPr lang="pt-BR" dirty="0" err="1" smtClean="0"/>
              <a:t>label</a:t>
            </a:r>
            <a:r>
              <a:rPr lang="pt-BR" dirty="0" smtClean="0"/>
              <a:t> for="homem"&gt;Nome&lt;/</a:t>
            </a:r>
            <a:r>
              <a:rPr lang="pt-BR" dirty="0" err="1" smtClean="0"/>
              <a:t>label</a:t>
            </a:r>
            <a:r>
              <a:rPr lang="pt-BR" dirty="0" smtClean="0"/>
              <a:t>&gt;&lt;/p&gt;</a:t>
            </a:r>
          </a:p>
          <a:p>
            <a:pPr>
              <a:buNone/>
            </a:pPr>
            <a:r>
              <a:rPr lang="pt-BR" dirty="0" smtClean="0"/>
              <a:t>    &lt;p&gt;&lt;input </a:t>
            </a:r>
            <a:r>
              <a:rPr lang="pt-BR" dirty="0" err="1" smtClean="0"/>
              <a:t>type</a:t>
            </a:r>
            <a:r>
              <a:rPr lang="pt-BR" dirty="0" smtClean="0"/>
              <a:t>="</a:t>
            </a:r>
            <a:r>
              <a:rPr lang="pt-BR" dirty="0" err="1" smtClean="0"/>
              <a:t>text</a:t>
            </a:r>
            <a:r>
              <a:rPr lang="pt-BR" dirty="0" smtClean="0"/>
              <a:t>" id="nome"&gt;&lt;/p&gt;</a:t>
            </a:r>
          </a:p>
          <a:p>
            <a:pPr>
              <a:buNone/>
            </a:pPr>
            <a:r>
              <a:rPr lang="pt-BR" dirty="0" smtClean="0"/>
              <a:t>    &lt;p&gt;&lt;</a:t>
            </a:r>
            <a:r>
              <a:rPr lang="pt-BR" dirty="0" err="1" smtClean="0"/>
              <a:t>label</a:t>
            </a:r>
            <a:r>
              <a:rPr lang="pt-BR" dirty="0" smtClean="0"/>
              <a:t> for="homem"&gt;Idade&lt;/</a:t>
            </a:r>
            <a:r>
              <a:rPr lang="pt-BR" dirty="0" err="1" smtClean="0"/>
              <a:t>label</a:t>
            </a:r>
            <a:r>
              <a:rPr lang="pt-BR" dirty="0" smtClean="0"/>
              <a:t>&gt;&lt;/p&gt;</a:t>
            </a:r>
          </a:p>
          <a:p>
            <a:pPr>
              <a:buNone/>
            </a:pPr>
            <a:r>
              <a:rPr lang="pt-BR" dirty="0" smtClean="0"/>
              <a:t>    &lt;p&gt;&lt;input </a:t>
            </a:r>
            <a:r>
              <a:rPr lang="pt-BR" dirty="0" err="1" smtClean="0"/>
              <a:t>type</a:t>
            </a:r>
            <a:r>
              <a:rPr lang="pt-BR" dirty="0" smtClean="0"/>
              <a:t>="</a:t>
            </a:r>
            <a:r>
              <a:rPr lang="pt-BR" dirty="0" err="1" smtClean="0"/>
              <a:t>text</a:t>
            </a:r>
            <a:r>
              <a:rPr lang="pt-BR" dirty="0" smtClean="0"/>
              <a:t>" id="idade"&gt;&lt;/p&gt;</a:t>
            </a:r>
          </a:p>
          <a:p>
            <a:pPr>
              <a:buNone/>
            </a:pPr>
            <a:r>
              <a:rPr lang="pt-BR" dirty="0" smtClean="0"/>
              <a:t>    &lt;p&gt;&lt;</a:t>
            </a:r>
            <a:r>
              <a:rPr lang="pt-BR" dirty="0" err="1" smtClean="0"/>
              <a:t>button</a:t>
            </a:r>
            <a:r>
              <a:rPr lang="pt-BR" dirty="0" smtClean="0"/>
              <a:t> </a:t>
            </a:r>
            <a:r>
              <a:rPr lang="pt-BR" dirty="0" err="1" smtClean="0"/>
              <a:t>onclick</a:t>
            </a:r>
            <a:r>
              <a:rPr lang="pt-BR" dirty="0" smtClean="0"/>
              <a:t>="Exibir(nome.</a:t>
            </a:r>
            <a:r>
              <a:rPr lang="pt-BR" dirty="0" err="1" smtClean="0"/>
              <a:t>value</a:t>
            </a:r>
            <a:r>
              <a:rPr lang="pt-BR" dirty="0" smtClean="0"/>
              <a:t>, idade.</a:t>
            </a:r>
            <a:r>
              <a:rPr lang="pt-BR" dirty="0" err="1" smtClean="0"/>
              <a:t>value</a:t>
            </a:r>
            <a:r>
              <a:rPr lang="pt-BR" dirty="0" smtClean="0"/>
              <a:t>)"&gt; Enviar &lt;/</a:t>
            </a:r>
            <a:r>
              <a:rPr lang="pt-BR" dirty="0" err="1" smtClean="0"/>
              <a:t>button</a:t>
            </a:r>
            <a:r>
              <a:rPr lang="pt-BR" dirty="0" smtClean="0"/>
              <a:t>&gt;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have direita 3"/>
          <p:cNvSpPr/>
          <p:nvPr/>
        </p:nvSpPr>
        <p:spPr>
          <a:xfrm rot="16200000">
            <a:off x="2821769" y="35701"/>
            <a:ext cx="285752" cy="500066"/>
          </a:xfrm>
          <a:prstGeom prst="rightBrac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3857620" y="130716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Recebe 2 argumentos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588353" y="4775311"/>
            <a:ext cx="25003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Envia 2 argumentos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Chave direita 7"/>
          <p:cNvSpPr/>
          <p:nvPr/>
        </p:nvSpPr>
        <p:spPr>
          <a:xfrm rot="5400000">
            <a:off x="5822165" y="2964659"/>
            <a:ext cx="285752" cy="3357586"/>
          </a:xfrm>
          <a:prstGeom prst="rightBrac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de seta reta 9"/>
          <p:cNvCxnSpPr>
            <a:stCxn id="5" idx="1"/>
            <a:endCxn id="4" idx="1"/>
          </p:cNvCxnSpPr>
          <p:nvPr/>
        </p:nvCxnSpPr>
        <p:spPr>
          <a:xfrm rot="10800000">
            <a:off x="2964646" y="142858"/>
            <a:ext cx="892975" cy="1725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366036"/>
          </a:xfrm>
        </p:spPr>
        <p:txBody>
          <a:bodyPr/>
          <a:lstStyle/>
          <a:p>
            <a:r>
              <a:rPr lang="pt-BR" dirty="0" err="1" smtClean="0"/>
              <a:t>Array</a:t>
            </a:r>
            <a:r>
              <a:rPr lang="pt-BR" dirty="0" smtClean="0"/>
              <a:t> em </a:t>
            </a:r>
            <a:r>
              <a:rPr lang="pt-BR" dirty="0" err="1" smtClean="0"/>
              <a:t>JavaScript</a:t>
            </a:r>
            <a:endParaRPr lang="pt-BR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Array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29054"/>
          </a:xfrm>
        </p:spPr>
        <p:txBody>
          <a:bodyPr>
            <a:normAutofit/>
          </a:bodyPr>
          <a:lstStyle/>
          <a:p>
            <a:r>
              <a:rPr lang="pt-BR" dirty="0" smtClean="0"/>
              <a:t>Um </a:t>
            </a:r>
            <a:r>
              <a:rPr lang="pt-BR" dirty="0" err="1" smtClean="0"/>
              <a:t>array</a:t>
            </a:r>
            <a:r>
              <a:rPr lang="pt-BR" dirty="0" smtClean="0"/>
              <a:t> é uma variável composta por vários valores</a:t>
            </a:r>
          </a:p>
          <a:p>
            <a:r>
              <a:rPr lang="pt-BR" dirty="0" smtClean="0"/>
              <a:t>Podem ser de qualquer tipo, inclusive tipos diferentes no mesmo </a:t>
            </a:r>
            <a:r>
              <a:rPr lang="pt-BR" dirty="0" err="1" smtClean="0"/>
              <a:t>array</a:t>
            </a:r>
            <a:endParaRPr lang="pt-BR" dirty="0" smtClean="0"/>
          </a:p>
          <a:p>
            <a:r>
              <a:rPr lang="pt-BR" dirty="0" smtClean="0"/>
              <a:t>Cada valor possui um índice: o primeiro é sempre zero</a:t>
            </a:r>
          </a:p>
          <a:p>
            <a:endParaRPr lang="pt-BR" dirty="0" smtClean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Array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pt-BR" sz="2000" dirty="0" smtClean="0"/>
              <a:t>&lt;script&gt;</a:t>
            </a:r>
          </a:p>
          <a:p>
            <a:pPr>
              <a:buNone/>
            </a:pPr>
            <a:r>
              <a:rPr lang="pt-BR" sz="2000" dirty="0" smtClean="0"/>
              <a:t>        v = [];</a:t>
            </a:r>
          </a:p>
          <a:p>
            <a:pPr>
              <a:buNone/>
            </a:pPr>
            <a:r>
              <a:rPr lang="pt-BR" sz="2000" dirty="0" smtClean="0"/>
              <a:t>        for(var i=0; i&lt;3; i++){</a:t>
            </a:r>
          </a:p>
          <a:p>
            <a:pPr>
              <a:buNone/>
            </a:pPr>
            <a:r>
              <a:rPr lang="pt-BR" sz="2000" dirty="0" smtClean="0"/>
              <a:t>            v[i]=</a:t>
            </a:r>
            <a:r>
              <a:rPr lang="pt-BR" sz="2000" dirty="0" err="1" smtClean="0"/>
              <a:t>Number</a:t>
            </a:r>
            <a:r>
              <a:rPr lang="pt-BR" sz="2000" dirty="0" smtClean="0"/>
              <a:t>(</a:t>
            </a:r>
            <a:r>
              <a:rPr lang="pt-BR" sz="2000" dirty="0" err="1" smtClean="0"/>
              <a:t>prompt</a:t>
            </a:r>
            <a:r>
              <a:rPr lang="pt-BR" sz="2000" dirty="0" smtClean="0"/>
              <a:t>("Número:"));</a:t>
            </a:r>
          </a:p>
          <a:p>
            <a:pPr>
              <a:buNone/>
            </a:pPr>
            <a:r>
              <a:rPr lang="pt-BR" sz="2000" dirty="0" smtClean="0"/>
              <a:t>        }</a:t>
            </a:r>
          </a:p>
          <a:p>
            <a:pPr>
              <a:buNone/>
            </a:pPr>
            <a:r>
              <a:rPr lang="pt-BR" sz="2000" dirty="0" smtClean="0"/>
              <a:t>        for(var i=1; i&lt;10; i++){</a:t>
            </a:r>
          </a:p>
          <a:p>
            <a:pPr>
              <a:buNone/>
            </a:pPr>
            <a:r>
              <a:rPr lang="pt-BR" sz="2000" dirty="0" smtClean="0"/>
              <a:t>            console.</a:t>
            </a:r>
            <a:r>
              <a:rPr lang="pt-BR" sz="2000" dirty="0" err="1" smtClean="0"/>
              <a:t>log</a:t>
            </a:r>
            <a:r>
              <a:rPr lang="pt-BR" sz="2000" dirty="0" smtClean="0"/>
              <a:t>(v[i]);</a:t>
            </a:r>
          </a:p>
          <a:p>
            <a:pPr>
              <a:buNone/>
            </a:pPr>
            <a:r>
              <a:rPr lang="pt-BR" sz="2000" dirty="0" smtClean="0"/>
              <a:t>        }</a:t>
            </a:r>
          </a:p>
          <a:p>
            <a:pPr marL="0" indent="0">
              <a:buNone/>
            </a:pPr>
            <a:r>
              <a:rPr lang="pt-BR" sz="2000" dirty="0" smtClean="0"/>
              <a:t>&lt;/script&gt;</a:t>
            </a:r>
          </a:p>
          <a:p>
            <a:pPr>
              <a:buNone/>
            </a:pPr>
            <a:endParaRPr lang="pt-BR" sz="20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6215074" y="3268271"/>
            <a:ext cx="2643206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Atenção: a partir de v[4] o resultado é indefinido</a:t>
            </a:r>
            <a:endParaRPr lang="pt-BR" sz="2400" dirty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>
            <a:stCxn id="4" idx="1"/>
          </p:cNvCxnSpPr>
          <p:nvPr/>
        </p:nvCxnSpPr>
        <p:spPr>
          <a:xfrm rot="10800000">
            <a:off x="3428992" y="2143124"/>
            <a:ext cx="2786082" cy="172531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>
            <a:stCxn id="4" idx="1"/>
          </p:cNvCxnSpPr>
          <p:nvPr/>
        </p:nvCxnSpPr>
        <p:spPr>
          <a:xfrm rot="10800000">
            <a:off x="3571868" y="3214694"/>
            <a:ext cx="2643206" cy="65374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Array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Três formas de criação, veja exemplo:</a:t>
            </a:r>
          </a:p>
          <a:p>
            <a:endParaRPr lang="pt-BR" dirty="0" smtClean="0"/>
          </a:p>
          <a:p>
            <a:pPr>
              <a:buNone/>
            </a:pPr>
            <a:r>
              <a:rPr lang="pt-BR" dirty="0" smtClean="0"/>
              <a:t>&lt;script&gt;</a:t>
            </a:r>
          </a:p>
          <a:p>
            <a:pPr marL="717550">
              <a:buNone/>
            </a:pPr>
            <a:r>
              <a:rPr lang="pt-BR" dirty="0" smtClean="0"/>
              <a:t>var a1 = </a:t>
            </a:r>
            <a:r>
              <a:rPr lang="pt-BR" dirty="0" err="1" smtClean="0"/>
              <a:t>new</a:t>
            </a:r>
            <a:r>
              <a:rPr lang="pt-BR" dirty="0" smtClean="0"/>
              <a:t> </a:t>
            </a:r>
            <a:r>
              <a:rPr lang="pt-BR" dirty="0" err="1" smtClean="0"/>
              <a:t>Array</a:t>
            </a:r>
            <a:r>
              <a:rPr lang="pt-BR" dirty="0" smtClean="0"/>
              <a:t>("uva", "maçã", "</a:t>
            </a:r>
            <a:r>
              <a:rPr lang="pt-BR" dirty="0" err="1" smtClean="0"/>
              <a:t>pera</a:t>
            </a:r>
            <a:r>
              <a:rPr lang="pt-BR" dirty="0" smtClean="0"/>
              <a:t>");</a:t>
            </a:r>
          </a:p>
          <a:p>
            <a:pPr marL="717550">
              <a:buNone/>
            </a:pPr>
            <a:r>
              <a:rPr lang="pt-BR" dirty="0" smtClean="0"/>
              <a:t>var a2 = </a:t>
            </a:r>
            <a:r>
              <a:rPr lang="pt-BR" dirty="0" err="1" smtClean="0"/>
              <a:t>Array</a:t>
            </a:r>
            <a:r>
              <a:rPr lang="pt-BR" dirty="0" smtClean="0"/>
              <a:t>(10,20,30);</a:t>
            </a:r>
          </a:p>
          <a:p>
            <a:pPr marL="717550">
              <a:buNone/>
            </a:pPr>
            <a:r>
              <a:rPr lang="pt-BR" dirty="0" smtClean="0"/>
              <a:t>var a3 = ["Minas Gerais", 1,"Espírito Santo"];</a:t>
            </a:r>
          </a:p>
          <a:p>
            <a:pPr marL="717550">
              <a:buNone/>
            </a:pPr>
            <a:r>
              <a:rPr lang="pt-BR" dirty="0" err="1" smtClean="0"/>
              <a:t>alert</a:t>
            </a:r>
            <a:r>
              <a:rPr lang="pt-BR" dirty="0" smtClean="0"/>
              <a:t>(a1)</a:t>
            </a:r>
          </a:p>
          <a:p>
            <a:pPr marL="717550">
              <a:buNone/>
            </a:pPr>
            <a:r>
              <a:rPr lang="pt-BR" dirty="0" err="1" smtClean="0"/>
              <a:t>alert</a:t>
            </a:r>
            <a:r>
              <a:rPr lang="pt-BR" dirty="0" smtClean="0"/>
              <a:t>(a2)</a:t>
            </a:r>
          </a:p>
          <a:p>
            <a:pPr marL="717550">
              <a:buNone/>
            </a:pPr>
            <a:r>
              <a:rPr lang="pt-BR" dirty="0" err="1" smtClean="0"/>
              <a:t>alert</a:t>
            </a:r>
            <a:r>
              <a:rPr lang="pt-BR" dirty="0" smtClean="0"/>
              <a:t>(a3)</a:t>
            </a:r>
          </a:p>
          <a:p>
            <a:pPr>
              <a:buNone/>
            </a:pPr>
            <a:r>
              <a:rPr lang="pt-BR" dirty="0" smtClean="0"/>
              <a:t>&lt;/script&gt;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Hello</a:t>
            </a:r>
            <a:r>
              <a:rPr lang="pt-BR" dirty="0" smtClean="0"/>
              <a:t> World - WEB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28662" y="1200151"/>
            <a:ext cx="7972420" cy="33944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600" dirty="0" smtClean="0"/>
              <a:t>&lt;!DOCTYPE </a:t>
            </a:r>
            <a:r>
              <a:rPr lang="pt-BR" sz="1600" dirty="0" err="1" smtClean="0"/>
              <a:t>html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&lt;</a:t>
            </a:r>
            <a:r>
              <a:rPr lang="pt-BR" sz="1600" dirty="0" err="1" smtClean="0"/>
              <a:t>html</a:t>
            </a:r>
            <a:r>
              <a:rPr lang="pt-BR" sz="1600" dirty="0" smtClean="0"/>
              <a:t> </a:t>
            </a:r>
            <a:r>
              <a:rPr lang="pt-BR" sz="1600" dirty="0" err="1" smtClean="0"/>
              <a:t>lang</a:t>
            </a:r>
            <a:r>
              <a:rPr lang="pt-BR" sz="1600" dirty="0" smtClean="0"/>
              <a:t>="pt-br"&gt;</a:t>
            </a:r>
          </a:p>
          <a:p>
            <a:pPr>
              <a:buNone/>
            </a:pPr>
            <a:r>
              <a:rPr lang="pt-BR" sz="1600" dirty="0" smtClean="0"/>
              <a:t>&lt;</a:t>
            </a:r>
            <a:r>
              <a:rPr lang="pt-BR" sz="1600" dirty="0" err="1" smtClean="0"/>
              <a:t>head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    &lt;meta </a:t>
            </a:r>
            <a:r>
              <a:rPr lang="pt-BR" sz="1600" dirty="0" err="1" smtClean="0"/>
              <a:t>charset</a:t>
            </a:r>
            <a:r>
              <a:rPr lang="pt-BR" sz="1600" dirty="0" smtClean="0"/>
              <a:t>="UTF-8"&gt;</a:t>
            </a:r>
          </a:p>
          <a:p>
            <a:pPr>
              <a:buNone/>
            </a:pPr>
            <a:r>
              <a:rPr lang="pt-BR" sz="1600" dirty="0" smtClean="0"/>
              <a:t>    &lt;meta </a:t>
            </a:r>
            <a:r>
              <a:rPr lang="pt-BR" sz="1600" dirty="0" err="1" smtClean="0"/>
              <a:t>http-equiv</a:t>
            </a:r>
            <a:r>
              <a:rPr lang="pt-BR" sz="1600" dirty="0" smtClean="0"/>
              <a:t>="</a:t>
            </a:r>
            <a:r>
              <a:rPr lang="pt-BR" sz="1600" dirty="0" err="1" smtClean="0"/>
              <a:t>X-UA-Compatible</a:t>
            </a:r>
            <a:r>
              <a:rPr lang="pt-BR" sz="1600" dirty="0" smtClean="0"/>
              <a:t>" </a:t>
            </a:r>
            <a:r>
              <a:rPr lang="pt-BR" sz="1600" dirty="0" err="1" smtClean="0"/>
              <a:t>content</a:t>
            </a:r>
            <a:r>
              <a:rPr lang="pt-BR" sz="1600" dirty="0" smtClean="0"/>
              <a:t>="IE=</a:t>
            </a:r>
            <a:r>
              <a:rPr lang="pt-BR" sz="1600" dirty="0" err="1" smtClean="0"/>
              <a:t>edge</a:t>
            </a:r>
            <a:r>
              <a:rPr lang="pt-BR" sz="1600" dirty="0" smtClean="0"/>
              <a:t>"&gt;</a:t>
            </a:r>
          </a:p>
          <a:p>
            <a:pPr>
              <a:buNone/>
            </a:pPr>
            <a:r>
              <a:rPr lang="pt-BR" sz="1600" dirty="0" smtClean="0"/>
              <a:t>    &lt;meta </a:t>
            </a:r>
            <a:r>
              <a:rPr lang="pt-BR" sz="1600" dirty="0" err="1" smtClean="0"/>
              <a:t>name</a:t>
            </a:r>
            <a:r>
              <a:rPr lang="pt-BR" sz="1600" dirty="0" smtClean="0"/>
              <a:t>="</a:t>
            </a:r>
            <a:r>
              <a:rPr lang="pt-BR" sz="1600" dirty="0" err="1" smtClean="0"/>
              <a:t>viewport</a:t>
            </a:r>
            <a:r>
              <a:rPr lang="pt-BR" sz="1600" dirty="0" smtClean="0"/>
              <a:t>" </a:t>
            </a:r>
            <a:r>
              <a:rPr lang="pt-BR" sz="1600" dirty="0" err="1" smtClean="0"/>
              <a:t>content</a:t>
            </a:r>
            <a:r>
              <a:rPr lang="pt-BR" sz="1600" dirty="0" smtClean="0"/>
              <a:t>="</a:t>
            </a:r>
            <a:r>
              <a:rPr lang="pt-BR" sz="1600" dirty="0" err="1" smtClean="0"/>
              <a:t>width</a:t>
            </a:r>
            <a:r>
              <a:rPr lang="pt-BR" sz="1600" dirty="0" smtClean="0"/>
              <a:t>=</a:t>
            </a:r>
            <a:r>
              <a:rPr lang="pt-BR" sz="1600" dirty="0" err="1" smtClean="0"/>
              <a:t>device-width</a:t>
            </a:r>
            <a:r>
              <a:rPr lang="pt-BR" sz="1600" dirty="0" smtClean="0"/>
              <a:t>, </a:t>
            </a:r>
            <a:r>
              <a:rPr lang="pt-BR" sz="1600" dirty="0" err="1" smtClean="0"/>
              <a:t>initial-scale</a:t>
            </a:r>
            <a:r>
              <a:rPr lang="pt-BR" sz="1600" dirty="0" smtClean="0"/>
              <a:t>=1.0"&gt;</a:t>
            </a:r>
          </a:p>
          <a:p>
            <a:pPr>
              <a:buNone/>
            </a:pPr>
            <a:r>
              <a:rPr lang="pt-BR" sz="1600" dirty="0" smtClean="0"/>
              <a:t>    &lt;</a:t>
            </a:r>
            <a:r>
              <a:rPr lang="pt-BR" sz="1600" dirty="0" err="1" smtClean="0"/>
              <a:t>title</a:t>
            </a:r>
            <a:r>
              <a:rPr lang="pt-BR" sz="1600" dirty="0" smtClean="0"/>
              <a:t>&gt;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&lt;/</a:t>
            </a:r>
            <a:r>
              <a:rPr lang="pt-BR" sz="1600" dirty="0" err="1" smtClean="0"/>
              <a:t>title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&lt;/</a:t>
            </a:r>
            <a:r>
              <a:rPr lang="pt-BR" sz="1600" dirty="0" err="1" smtClean="0"/>
              <a:t>head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&lt;</a:t>
            </a:r>
            <a:r>
              <a:rPr lang="pt-BR" sz="1600" dirty="0" err="1" smtClean="0"/>
              <a:t>body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    &lt;p&gt;</a:t>
            </a:r>
            <a:r>
              <a:rPr lang="pt-BR" sz="1600" dirty="0" err="1" smtClean="0"/>
              <a:t>rone</a:t>
            </a:r>
            <a:r>
              <a:rPr lang="pt-BR" sz="1600" dirty="0" smtClean="0"/>
              <a:t> </a:t>
            </a:r>
            <a:r>
              <a:rPr lang="pt-BR" sz="1600" dirty="0" err="1" smtClean="0"/>
              <a:t>ilídio</a:t>
            </a:r>
            <a:r>
              <a:rPr lang="pt-BR" sz="1600" dirty="0" smtClean="0"/>
              <a:t>&lt;/p&gt;</a:t>
            </a:r>
          </a:p>
          <a:p>
            <a:pPr>
              <a:buNone/>
            </a:pPr>
            <a:r>
              <a:rPr lang="pt-BR" sz="1600" dirty="0" smtClean="0"/>
              <a:t>   </a:t>
            </a:r>
            <a:r>
              <a:rPr lang="pt-BR" sz="1600" dirty="0" smtClean="0">
                <a:solidFill>
                  <a:srgbClr val="FF0000"/>
                </a:solidFill>
              </a:rPr>
              <a:t> &lt;script&gt;</a:t>
            </a:r>
            <a:r>
              <a:rPr lang="pt-BR" sz="1600" dirty="0" err="1" smtClean="0">
                <a:solidFill>
                  <a:srgbClr val="FF0000"/>
                </a:solidFill>
              </a:rPr>
              <a:t>alert</a:t>
            </a:r>
            <a:r>
              <a:rPr lang="pt-BR" sz="1600" dirty="0" smtClean="0">
                <a:solidFill>
                  <a:srgbClr val="FF0000"/>
                </a:solidFill>
              </a:rPr>
              <a:t>(“</a:t>
            </a:r>
            <a:r>
              <a:rPr lang="pt-BR" sz="1600" dirty="0" err="1" smtClean="0">
                <a:solidFill>
                  <a:srgbClr val="FF0000"/>
                </a:solidFill>
              </a:rPr>
              <a:t>Hello</a:t>
            </a:r>
            <a:r>
              <a:rPr lang="pt-BR" sz="1600" dirty="0" smtClean="0">
                <a:solidFill>
                  <a:srgbClr val="FF0000"/>
                </a:solidFill>
              </a:rPr>
              <a:t> World!")&lt;/script&gt;</a:t>
            </a:r>
          </a:p>
          <a:p>
            <a:pPr>
              <a:buNone/>
            </a:pPr>
            <a:r>
              <a:rPr lang="pt-BR" sz="1600" dirty="0" smtClean="0"/>
              <a:t>&lt;/</a:t>
            </a:r>
            <a:r>
              <a:rPr lang="pt-BR" sz="1600" dirty="0" err="1" smtClean="0"/>
              <a:t>body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&lt;/</a:t>
            </a:r>
            <a:r>
              <a:rPr lang="pt-BR" sz="1600" dirty="0" err="1" smtClean="0"/>
              <a:t>html</a:t>
            </a:r>
            <a:r>
              <a:rPr lang="pt-BR" sz="1600" dirty="0" smtClean="0"/>
              <a:t>&gt;</a:t>
            </a:r>
          </a:p>
          <a:p>
            <a:pPr>
              <a:buNone/>
            </a:pPr>
            <a:endParaRPr lang="pt-BR" sz="1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Array</a:t>
            </a:r>
            <a:r>
              <a:rPr lang="pt-BR" dirty="0" smtClean="0"/>
              <a:t> - Tamanho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782633"/>
          </a:xfrm>
        </p:spPr>
        <p:txBody>
          <a:bodyPr>
            <a:noAutofit/>
          </a:bodyPr>
          <a:lstStyle/>
          <a:p>
            <a:r>
              <a:rPr lang="pt-BR" sz="1600" dirty="0" smtClean="0"/>
              <a:t>Obtido pela propriedade </a:t>
            </a:r>
            <a:r>
              <a:rPr lang="pt-BR" sz="1600" dirty="0" err="1" smtClean="0"/>
              <a:t>length</a:t>
            </a: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var a = </a:t>
            </a:r>
            <a:r>
              <a:rPr lang="pt-BR" sz="1600" dirty="0" err="1" smtClean="0"/>
              <a:t>new</a:t>
            </a:r>
            <a:r>
              <a:rPr lang="pt-BR" sz="1600" dirty="0" smtClean="0"/>
              <a:t> </a:t>
            </a:r>
            <a:r>
              <a:rPr lang="pt-BR" sz="1600" dirty="0" err="1" smtClean="0"/>
              <a:t>Array</a:t>
            </a:r>
            <a:r>
              <a:rPr lang="pt-BR" sz="1600" dirty="0" smtClean="0"/>
              <a:t>();</a:t>
            </a:r>
          </a:p>
          <a:p>
            <a:pPr>
              <a:buNone/>
            </a:pPr>
            <a:r>
              <a:rPr lang="pt-BR" sz="1600" dirty="0" err="1" smtClean="0"/>
              <a:t>while</a:t>
            </a:r>
            <a:r>
              <a:rPr lang="pt-BR" sz="1600" dirty="0" smtClean="0"/>
              <a:t> (</a:t>
            </a:r>
            <a:r>
              <a:rPr lang="pt-BR" sz="1600" dirty="0" err="1" smtClean="0"/>
              <a:t>true</a:t>
            </a:r>
            <a:r>
              <a:rPr lang="pt-BR" sz="1600" dirty="0" smtClean="0"/>
              <a:t>){</a:t>
            </a:r>
          </a:p>
          <a:p>
            <a:pPr>
              <a:buNone/>
            </a:pPr>
            <a:r>
              <a:rPr lang="pt-BR" sz="1600" dirty="0" smtClean="0"/>
              <a:t>    n = </a:t>
            </a:r>
            <a:r>
              <a:rPr lang="pt-BR" sz="1600" dirty="0" err="1" smtClean="0"/>
              <a:t>Number</a:t>
            </a:r>
            <a:r>
              <a:rPr lang="pt-BR" sz="1600" dirty="0" smtClean="0"/>
              <a:t>(</a:t>
            </a:r>
            <a:r>
              <a:rPr lang="pt-BR" sz="1600" dirty="0" err="1" smtClean="0"/>
              <a:t>prompt</a:t>
            </a:r>
            <a:r>
              <a:rPr lang="pt-BR" sz="1600" dirty="0" smtClean="0"/>
              <a:t>('Digite o número (0 para sair):'));</a:t>
            </a:r>
          </a:p>
          <a:p>
            <a:pPr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if</a:t>
            </a:r>
            <a:r>
              <a:rPr lang="pt-BR" sz="1600" dirty="0" smtClean="0"/>
              <a:t> (n == 0)</a:t>
            </a:r>
          </a:p>
          <a:p>
            <a:pPr>
              <a:buNone/>
            </a:pPr>
            <a:r>
              <a:rPr lang="pt-BR" sz="1600" dirty="0" smtClean="0"/>
              <a:t>        </a:t>
            </a:r>
            <a:r>
              <a:rPr lang="pt-BR" sz="1600" dirty="0" err="1" smtClean="0"/>
              <a:t>break</a:t>
            </a:r>
            <a:r>
              <a:rPr lang="pt-BR" sz="1600" dirty="0" smtClean="0"/>
              <a:t>;</a:t>
            </a:r>
          </a:p>
          <a:p>
            <a:pPr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a.push</a:t>
            </a:r>
            <a:r>
              <a:rPr lang="pt-BR" sz="1600" dirty="0" smtClean="0"/>
              <a:t>(n);</a:t>
            </a:r>
          </a:p>
          <a:p>
            <a:pPr>
              <a:buNone/>
            </a:pPr>
            <a:r>
              <a:rPr lang="pt-BR" sz="1600" dirty="0" smtClean="0"/>
              <a:t>}</a:t>
            </a:r>
          </a:p>
          <a:p>
            <a:pPr>
              <a:buNone/>
            </a:pPr>
            <a:r>
              <a:rPr lang="pt-BR" sz="1600" dirty="0" smtClean="0"/>
              <a:t>var s = "";</a:t>
            </a:r>
          </a:p>
          <a:p>
            <a:pPr>
              <a:buNone/>
            </a:pPr>
            <a:r>
              <a:rPr lang="pt-BR" sz="1600" dirty="0" smtClean="0"/>
              <a:t>for(var i=0; i&lt;</a:t>
            </a:r>
            <a:r>
              <a:rPr lang="pt-BR" sz="1600" dirty="0" err="1" smtClean="0">
                <a:solidFill>
                  <a:srgbClr val="FF0000"/>
                </a:solidFill>
              </a:rPr>
              <a:t>a.length</a:t>
            </a:r>
            <a:r>
              <a:rPr lang="pt-BR" sz="1600" dirty="0" err="1" smtClean="0"/>
              <a:t>;i++</a:t>
            </a:r>
            <a:r>
              <a:rPr lang="pt-BR" sz="1600" dirty="0" smtClean="0"/>
              <a:t>){</a:t>
            </a:r>
          </a:p>
          <a:p>
            <a:pPr>
              <a:buNone/>
            </a:pPr>
            <a:r>
              <a:rPr lang="pt-BR" sz="1600" dirty="0" smtClean="0"/>
              <a:t>    s += a[i] + '-';</a:t>
            </a:r>
          </a:p>
          <a:p>
            <a:pPr>
              <a:buNone/>
            </a:pPr>
            <a:r>
              <a:rPr lang="pt-BR" sz="1600" dirty="0" smtClean="0"/>
              <a:t>}</a:t>
            </a:r>
          </a:p>
          <a:p>
            <a:pPr>
              <a:buNone/>
            </a:pPr>
            <a:r>
              <a:rPr lang="pt-BR" sz="1600" dirty="0" err="1" smtClean="0"/>
              <a:t>alert</a:t>
            </a:r>
            <a:r>
              <a:rPr lang="pt-BR" sz="1600" dirty="0" smtClean="0"/>
              <a:t>(s);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929190" y="2678907"/>
            <a:ext cx="3929090" cy="193899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400" dirty="0" smtClean="0">
                <a:solidFill>
                  <a:srgbClr val="FF0000"/>
                </a:solidFill>
              </a:rPr>
              <a:t>Insere um novo elemento no final do </a:t>
            </a:r>
            <a:r>
              <a:rPr lang="pt-BR" sz="2400" dirty="0" err="1" smtClean="0">
                <a:solidFill>
                  <a:srgbClr val="FF0000"/>
                </a:solidFill>
              </a:rPr>
              <a:t>array</a:t>
            </a:r>
            <a:r>
              <a:rPr lang="pt-BR" sz="2400" dirty="0" smtClean="0">
                <a:solidFill>
                  <a:srgbClr val="FF0000"/>
                </a:solidFill>
              </a:rPr>
              <a:t>.</a:t>
            </a:r>
          </a:p>
          <a:p>
            <a:endParaRPr lang="pt-BR" sz="2400" dirty="0" smtClean="0">
              <a:solidFill>
                <a:srgbClr val="FF0000"/>
              </a:solidFill>
            </a:endParaRPr>
          </a:p>
          <a:p>
            <a:r>
              <a:rPr lang="pt-BR" sz="2400" dirty="0" err="1" smtClean="0">
                <a:solidFill>
                  <a:srgbClr val="FF0000"/>
                </a:solidFill>
              </a:rPr>
              <a:t>Obs</a:t>
            </a:r>
            <a:r>
              <a:rPr lang="pt-BR" sz="2400" dirty="0" smtClean="0">
                <a:solidFill>
                  <a:srgbClr val="FF0000"/>
                </a:solidFill>
              </a:rPr>
              <a:t>: retorna o índice do elemento inserido.</a:t>
            </a:r>
            <a:endParaRPr lang="pt-BR" sz="2400" dirty="0">
              <a:solidFill>
                <a:srgbClr val="FF0000"/>
              </a:solidFill>
            </a:endParaRPr>
          </a:p>
        </p:txBody>
      </p:sp>
      <p:cxnSp>
        <p:nvCxnSpPr>
          <p:cNvPr id="5" name="Conector de seta reta 4"/>
          <p:cNvCxnSpPr>
            <a:stCxn id="4" idx="1"/>
          </p:cNvCxnSpPr>
          <p:nvPr/>
        </p:nvCxnSpPr>
        <p:spPr>
          <a:xfrm rot="10800000">
            <a:off x="1928794" y="3161131"/>
            <a:ext cx="3000396" cy="487273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Array</a:t>
            </a:r>
            <a:r>
              <a:rPr lang="pt-BR" dirty="0" smtClean="0"/>
              <a:t> e </a:t>
            </a:r>
            <a:r>
              <a:rPr lang="pt-BR" dirty="0" err="1" smtClean="0"/>
              <a:t>foreach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err="1" smtClean="0"/>
              <a:t>foreach</a:t>
            </a:r>
            <a:r>
              <a:rPr lang="pt-BR" dirty="0" smtClean="0"/>
              <a:t> </a:t>
            </a:r>
            <a:r>
              <a:rPr lang="pt-BR" dirty="0" smtClean="0">
                <a:sym typeface="Wingdings" pitchFamily="2" charset="2"/>
              </a:rPr>
              <a:t> laço de repetição</a:t>
            </a:r>
          </a:p>
          <a:p>
            <a:r>
              <a:rPr lang="pt-BR" dirty="0" smtClean="0">
                <a:sym typeface="Wingdings" pitchFamily="2" charset="2"/>
              </a:rPr>
              <a:t>O tamanho do </a:t>
            </a:r>
            <a:r>
              <a:rPr lang="pt-BR" dirty="0" err="1" smtClean="0">
                <a:sym typeface="Wingdings" pitchFamily="2" charset="2"/>
              </a:rPr>
              <a:t>array</a:t>
            </a:r>
            <a:r>
              <a:rPr lang="pt-BR" dirty="0" smtClean="0">
                <a:sym typeface="Wingdings" pitchFamily="2" charset="2"/>
              </a:rPr>
              <a:t> não precisa ser conhecido</a:t>
            </a:r>
          </a:p>
          <a:p>
            <a:r>
              <a:rPr lang="pt-BR" dirty="0" smtClean="0">
                <a:sym typeface="Wingdings" pitchFamily="2" charset="2"/>
              </a:rPr>
              <a:t>Executa uma sequência de comandos para cada elemento do </a:t>
            </a:r>
            <a:r>
              <a:rPr lang="pt-BR" dirty="0" err="1" smtClean="0">
                <a:sym typeface="Wingdings" pitchFamily="2" charset="2"/>
              </a:rPr>
              <a:t>array</a:t>
            </a:r>
            <a:endParaRPr lang="pt-BR" dirty="0" smtClean="0">
              <a:sym typeface="Wingdings" pitchFamily="2" charset="2"/>
            </a:endParaRPr>
          </a:p>
          <a:p>
            <a:r>
              <a:rPr lang="pt-BR" dirty="0" smtClean="0">
                <a:sym typeface="Wingdings" pitchFamily="2" charset="2"/>
              </a:rPr>
              <a:t>Sintaxe:</a:t>
            </a:r>
          </a:p>
          <a:p>
            <a:endParaRPr lang="pt-BR" dirty="0" smtClean="0">
              <a:sym typeface="Wingdings" pitchFamily="2" charset="2"/>
            </a:endParaRPr>
          </a:p>
          <a:p>
            <a:pPr>
              <a:buNone/>
            </a:pPr>
            <a:r>
              <a:rPr lang="pt-BR" dirty="0" err="1" smtClean="0"/>
              <a:t>array</a:t>
            </a:r>
            <a:r>
              <a:rPr lang="pt-BR" dirty="0" smtClean="0"/>
              <a:t>.</a:t>
            </a:r>
            <a:r>
              <a:rPr lang="pt-BR" dirty="0" err="1" smtClean="0"/>
              <a:t>forEach</a:t>
            </a:r>
            <a:r>
              <a:rPr lang="pt-BR" dirty="0" smtClean="0"/>
              <a:t>(elemento =&gt; {</a:t>
            </a:r>
          </a:p>
          <a:p>
            <a:pPr>
              <a:buNone/>
            </a:pPr>
            <a:r>
              <a:rPr lang="pt-BR" dirty="0" smtClean="0"/>
              <a:t>    ... Comandos a serem repetidos ...</a:t>
            </a:r>
          </a:p>
          <a:p>
            <a:pPr>
              <a:buNone/>
            </a:pPr>
            <a:r>
              <a:rPr lang="pt-BR" dirty="0" smtClean="0"/>
              <a:t>});</a:t>
            </a:r>
          </a:p>
          <a:p>
            <a:pPr>
              <a:buNone/>
            </a:pPr>
            <a:endParaRPr lang="pt-BR" dirty="0" smtClean="0">
              <a:sym typeface="Wingdings" pitchFamily="2" charset="2"/>
            </a:endParaRPr>
          </a:p>
          <a:p>
            <a:endParaRPr lang="pt-BR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Array</a:t>
            </a:r>
            <a:r>
              <a:rPr lang="pt-BR" dirty="0" smtClean="0"/>
              <a:t> e </a:t>
            </a:r>
            <a:r>
              <a:rPr lang="pt-BR" dirty="0" err="1" smtClean="0"/>
              <a:t>foreach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52"/>
            <a:ext cx="8229600" cy="3394472"/>
          </a:xfrm>
        </p:spPr>
        <p:txBody>
          <a:bodyPr>
            <a:noAutofit/>
          </a:bodyPr>
          <a:lstStyle/>
          <a:p>
            <a:pPr marL="715963" indent="0">
              <a:buNone/>
            </a:pPr>
            <a:r>
              <a:rPr lang="pt-BR" sz="1600" dirty="0" smtClean="0"/>
              <a:t>var a = </a:t>
            </a:r>
            <a:r>
              <a:rPr lang="pt-BR" sz="1600" dirty="0" err="1" smtClean="0"/>
              <a:t>new</a:t>
            </a:r>
            <a:r>
              <a:rPr lang="pt-BR" sz="1600" dirty="0" smtClean="0"/>
              <a:t> </a:t>
            </a:r>
            <a:r>
              <a:rPr lang="pt-BR" sz="1600" dirty="0" err="1" smtClean="0"/>
              <a:t>Array</a:t>
            </a:r>
            <a:r>
              <a:rPr lang="pt-BR" sz="1600" dirty="0" smtClean="0"/>
              <a:t>();</a:t>
            </a:r>
          </a:p>
          <a:p>
            <a:pPr marL="715963" indent="0">
              <a:buNone/>
            </a:pPr>
            <a:r>
              <a:rPr lang="pt-BR" sz="1600" dirty="0" err="1" smtClean="0"/>
              <a:t>while</a:t>
            </a:r>
            <a:r>
              <a:rPr lang="pt-BR" sz="1600" dirty="0" smtClean="0"/>
              <a:t> (</a:t>
            </a:r>
            <a:r>
              <a:rPr lang="pt-BR" sz="1600" dirty="0" err="1" smtClean="0"/>
              <a:t>true</a:t>
            </a:r>
            <a:r>
              <a:rPr lang="pt-BR" sz="1600" dirty="0" smtClean="0"/>
              <a:t>){</a:t>
            </a:r>
          </a:p>
          <a:p>
            <a:pPr marL="715963" indent="0">
              <a:buNone/>
            </a:pPr>
            <a:r>
              <a:rPr lang="pt-BR" sz="1600" dirty="0" smtClean="0"/>
              <a:t>    n = </a:t>
            </a:r>
            <a:r>
              <a:rPr lang="pt-BR" sz="1600" dirty="0" err="1" smtClean="0"/>
              <a:t>Number</a:t>
            </a:r>
            <a:r>
              <a:rPr lang="pt-BR" sz="1600" dirty="0" smtClean="0"/>
              <a:t>(</a:t>
            </a:r>
            <a:r>
              <a:rPr lang="pt-BR" sz="1600" dirty="0" err="1" smtClean="0"/>
              <a:t>prompt</a:t>
            </a:r>
            <a:r>
              <a:rPr lang="pt-BR" sz="1600" dirty="0" smtClean="0"/>
              <a:t>('Digite o número (0 para sair):'));</a:t>
            </a:r>
          </a:p>
          <a:p>
            <a:pPr marL="715963" indent="0"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if</a:t>
            </a:r>
            <a:r>
              <a:rPr lang="pt-BR" sz="1600" dirty="0" smtClean="0"/>
              <a:t> (n == 0){</a:t>
            </a:r>
          </a:p>
          <a:p>
            <a:pPr marL="715963" indent="0">
              <a:buNone/>
            </a:pPr>
            <a:r>
              <a:rPr lang="pt-BR" sz="1600" dirty="0" smtClean="0"/>
              <a:t>        </a:t>
            </a:r>
            <a:r>
              <a:rPr lang="pt-BR" sz="1600" dirty="0" err="1" smtClean="0"/>
              <a:t>break</a:t>
            </a:r>
            <a:r>
              <a:rPr lang="pt-BR" sz="1600" dirty="0" smtClean="0"/>
              <a:t>;</a:t>
            </a:r>
          </a:p>
          <a:p>
            <a:pPr marL="715963" indent="0">
              <a:buNone/>
            </a:pPr>
            <a:r>
              <a:rPr lang="pt-BR" sz="1600" dirty="0" smtClean="0"/>
              <a:t>    }</a:t>
            </a:r>
          </a:p>
          <a:p>
            <a:pPr marL="715963" indent="0">
              <a:buNone/>
            </a:pPr>
            <a:r>
              <a:rPr lang="pt-BR" sz="1600" dirty="0" smtClean="0"/>
              <a:t>    </a:t>
            </a:r>
            <a:r>
              <a:rPr lang="pt-BR" sz="1600" dirty="0" err="1" smtClean="0"/>
              <a:t>a.push</a:t>
            </a:r>
            <a:r>
              <a:rPr lang="pt-BR" sz="1600" dirty="0" smtClean="0"/>
              <a:t>(n);</a:t>
            </a:r>
          </a:p>
          <a:p>
            <a:pPr marL="715963" indent="0">
              <a:buNone/>
            </a:pPr>
            <a:r>
              <a:rPr lang="pt-BR" sz="1600" dirty="0" smtClean="0"/>
              <a:t>}</a:t>
            </a:r>
          </a:p>
          <a:p>
            <a:pPr marL="715963" indent="0">
              <a:buNone/>
            </a:pPr>
            <a:r>
              <a:rPr lang="pt-BR" sz="1600" dirty="0" smtClean="0"/>
              <a:t>var s = "";</a:t>
            </a:r>
          </a:p>
          <a:p>
            <a:pPr marL="715963" indent="0">
              <a:buNone/>
            </a:pPr>
            <a:r>
              <a:rPr lang="pt-BR" sz="1600" dirty="0" err="1" smtClean="0"/>
              <a:t>a.forEach</a:t>
            </a:r>
            <a:r>
              <a:rPr lang="pt-BR" sz="1600" dirty="0" smtClean="0"/>
              <a:t>(elemento =&gt; {</a:t>
            </a:r>
          </a:p>
          <a:p>
            <a:pPr marL="715963" indent="0">
              <a:buNone/>
            </a:pPr>
            <a:r>
              <a:rPr lang="pt-BR" sz="1600" dirty="0" smtClean="0"/>
              <a:t>    s += elemento + ' ';</a:t>
            </a:r>
          </a:p>
          <a:p>
            <a:pPr marL="715963" indent="0">
              <a:buNone/>
            </a:pPr>
            <a:r>
              <a:rPr lang="pt-BR" sz="1600" dirty="0" smtClean="0"/>
              <a:t>});</a:t>
            </a:r>
          </a:p>
          <a:p>
            <a:pPr marL="715963" indent="0">
              <a:buNone/>
            </a:pPr>
            <a:r>
              <a:rPr lang="pt-BR" sz="1600" dirty="0" err="1" smtClean="0"/>
              <a:t>alert</a:t>
            </a:r>
            <a:r>
              <a:rPr lang="pt-BR" sz="1600" dirty="0" smtClean="0"/>
              <a:t>(s);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580350"/>
          </a:xfrm>
        </p:spPr>
        <p:txBody>
          <a:bodyPr/>
          <a:lstStyle/>
          <a:p>
            <a:r>
              <a:rPr lang="pt-BR" dirty="0" smtClean="0"/>
              <a:t>DOM – </a:t>
            </a:r>
            <a:r>
              <a:rPr lang="pt-BR" dirty="0" err="1" smtClean="0"/>
              <a:t>Document</a:t>
            </a:r>
            <a:r>
              <a:rPr lang="pt-BR" dirty="0" smtClean="0"/>
              <a:t> </a:t>
            </a:r>
            <a:r>
              <a:rPr lang="pt-BR" dirty="0" err="1" smtClean="0"/>
              <a:t>Object</a:t>
            </a:r>
            <a:r>
              <a:rPr lang="pt-BR" dirty="0" smtClean="0"/>
              <a:t> </a:t>
            </a:r>
            <a:r>
              <a:rPr lang="pt-BR" dirty="0" err="1" smtClean="0"/>
              <a:t>Model</a:t>
            </a:r>
            <a:endParaRPr lang="pt-BR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DOM – </a:t>
            </a:r>
            <a:r>
              <a:rPr lang="pt-BR" dirty="0" err="1" smtClean="0"/>
              <a:t>Document</a:t>
            </a:r>
            <a:r>
              <a:rPr lang="pt-BR" dirty="0" smtClean="0"/>
              <a:t> </a:t>
            </a:r>
            <a:r>
              <a:rPr lang="pt-BR" dirty="0" err="1" smtClean="0"/>
              <a:t>Object</a:t>
            </a:r>
            <a:r>
              <a:rPr lang="pt-BR" dirty="0" smtClean="0"/>
              <a:t> </a:t>
            </a:r>
            <a:r>
              <a:rPr lang="pt-BR" dirty="0" err="1" smtClean="0"/>
              <a:t>Model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Toda página possui um objeto </a:t>
            </a:r>
            <a:r>
              <a:rPr lang="pt-BR" dirty="0" err="1" smtClean="0"/>
              <a:t>document</a:t>
            </a:r>
            <a:r>
              <a:rPr lang="pt-BR" dirty="0" smtClean="0"/>
              <a:t> que representa a página</a:t>
            </a:r>
          </a:p>
          <a:p>
            <a:r>
              <a:rPr lang="pt-BR" dirty="0" smtClean="0"/>
              <a:t>A partir deste objeto é possível acessar todos os elementos contidos na página</a:t>
            </a:r>
          </a:p>
          <a:p>
            <a:r>
              <a:rPr lang="pt-BR" dirty="0" smtClean="0"/>
              <a:t>Os elementos da página possuem uma hierarquia definida pela página </a:t>
            </a:r>
            <a:r>
              <a:rPr lang="pt-BR" dirty="0" err="1" smtClean="0"/>
              <a:t>html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DOM – </a:t>
            </a:r>
            <a:r>
              <a:rPr lang="pt-BR" dirty="0" err="1" smtClean="0"/>
              <a:t>Document</a:t>
            </a:r>
            <a:r>
              <a:rPr lang="pt-BR" dirty="0" smtClean="0"/>
              <a:t> </a:t>
            </a:r>
            <a:r>
              <a:rPr lang="pt-BR" dirty="0" err="1" smtClean="0"/>
              <a:t>Object</a:t>
            </a:r>
            <a:r>
              <a:rPr lang="pt-BR" dirty="0" smtClean="0"/>
              <a:t> </a:t>
            </a:r>
            <a:r>
              <a:rPr lang="pt-BR" dirty="0" err="1" smtClean="0"/>
              <a:t>Model</a:t>
            </a:r>
            <a:endParaRPr lang="pt-BR" dirty="0"/>
          </a:p>
        </p:txBody>
      </p:sp>
      <p:pic>
        <p:nvPicPr>
          <p:cNvPr id="1026" name="Picture 2" descr="Trabalhando com JavaScript no navegador | Blog TreinaWeb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315956" y="1118564"/>
            <a:ext cx="6256440" cy="34891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DOM – </a:t>
            </a:r>
            <a:r>
              <a:rPr lang="pt-BR" dirty="0" err="1" smtClean="0"/>
              <a:t>Document</a:t>
            </a:r>
            <a:r>
              <a:rPr lang="pt-BR" dirty="0" smtClean="0"/>
              <a:t> </a:t>
            </a:r>
            <a:r>
              <a:rPr lang="pt-BR" dirty="0" err="1" smtClean="0"/>
              <a:t>Object</a:t>
            </a:r>
            <a:r>
              <a:rPr lang="pt-BR" dirty="0" smtClean="0"/>
              <a:t> </a:t>
            </a:r>
            <a:r>
              <a:rPr lang="pt-BR" dirty="0" err="1" smtClean="0"/>
              <a:t>Model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 smtClean="0"/>
              <a:t>Como acessar os elementos da arvore DOM?</a:t>
            </a:r>
          </a:p>
          <a:p>
            <a:pPr lvl="1"/>
            <a:r>
              <a:rPr lang="pt-BR" dirty="0" smtClean="0"/>
              <a:t>Um único elemento</a:t>
            </a:r>
          </a:p>
          <a:p>
            <a:pPr lvl="2"/>
            <a:r>
              <a:rPr lang="pt-BR" dirty="0" err="1" smtClean="0"/>
              <a:t>getElementById</a:t>
            </a:r>
            <a:r>
              <a:rPr lang="pt-BR" dirty="0" smtClean="0"/>
              <a:t>() </a:t>
            </a:r>
            <a:r>
              <a:rPr lang="pt-BR" dirty="0" smtClean="0">
                <a:sym typeface="Wingdings" pitchFamily="2" charset="2"/>
              </a:rPr>
              <a:t> retorna um único elemento pelo ID</a:t>
            </a:r>
            <a:endParaRPr lang="pt-BR" dirty="0" smtClean="0"/>
          </a:p>
          <a:p>
            <a:pPr lvl="2"/>
            <a:r>
              <a:rPr lang="pt-BR" dirty="0" err="1" smtClean="0"/>
              <a:t>querySelector</a:t>
            </a:r>
            <a:r>
              <a:rPr lang="pt-BR" dirty="0" smtClean="0"/>
              <a:t>() </a:t>
            </a:r>
            <a:r>
              <a:rPr lang="pt-BR" dirty="0" smtClean="0">
                <a:sym typeface="Wingdings" pitchFamily="2" charset="2"/>
              </a:rPr>
              <a:t> retorna um elemento pelo seletor do CSS (se existirem vários, retorna o primeiro)</a:t>
            </a:r>
            <a:endParaRPr lang="pt-BR" dirty="0" smtClean="0"/>
          </a:p>
          <a:p>
            <a:pPr lvl="1"/>
            <a:r>
              <a:rPr lang="pt-BR" dirty="0" err="1" smtClean="0"/>
              <a:t>Array</a:t>
            </a:r>
            <a:r>
              <a:rPr lang="pt-BR" dirty="0" smtClean="0"/>
              <a:t> de elementos (</a:t>
            </a:r>
            <a:r>
              <a:rPr lang="pt-BR" dirty="0" err="1" smtClean="0"/>
              <a:t>NodeLista</a:t>
            </a:r>
            <a:r>
              <a:rPr lang="pt-BR" dirty="0" smtClean="0"/>
              <a:t>)</a:t>
            </a:r>
          </a:p>
          <a:p>
            <a:pPr lvl="2"/>
            <a:r>
              <a:rPr lang="pt-BR" dirty="0" err="1" smtClean="0"/>
              <a:t>getElementsByClassName</a:t>
            </a:r>
            <a:r>
              <a:rPr lang="pt-BR" dirty="0" smtClean="0"/>
              <a:t> </a:t>
            </a:r>
            <a:r>
              <a:rPr lang="pt-BR" dirty="0" smtClean="0">
                <a:sym typeface="Wingdings" pitchFamily="2" charset="2"/>
              </a:rPr>
              <a:t> retorna elementos da mesma classe </a:t>
            </a:r>
            <a:endParaRPr lang="pt-BR" dirty="0" smtClean="0"/>
          </a:p>
          <a:p>
            <a:pPr lvl="2"/>
            <a:r>
              <a:rPr lang="pt-BR" dirty="0" err="1" smtClean="0"/>
              <a:t>getElementsByName</a:t>
            </a:r>
            <a:r>
              <a:rPr lang="pt-BR" dirty="0" smtClean="0"/>
              <a:t>() </a:t>
            </a:r>
            <a:r>
              <a:rPr lang="pt-BR" dirty="0" smtClean="0">
                <a:sym typeface="Wingdings" pitchFamily="2" charset="2"/>
              </a:rPr>
              <a:t> retorna elementos do mesmo nome</a:t>
            </a:r>
            <a:endParaRPr lang="pt-BR" dirty="0" smtClean="0"/>
          </a:p>
          <a:p>
            <a:pPr lvl="2"/>
            <a:r>
              <a:rPr lang="pt-BR" dirty="0" err="1" smtClean="0"/>
              <a:t>getElementsByTagName</a:t>
            </a:r>
            <a:r>
              <a:rPr lang="pt-BR" dirty="0" smtClean="0"/>
              <a:t>() </a:t>
            </a:r>
            <a:r>
              <a:rPr lang="pt-BR" dirty="0" smtClean="0">
                <a:sym typeface="Wingdings" pitchFamily="2" charset="2"/>
              </a:rPr>
              <a:t> retorna elementos de uma </a:t>
            </a:r>
            <a:r>
              <a:rPr lang="pt-BR" dirty="0" err="1" smtClean="0">
                <a:sym typeface="Wingdings" pitchFamily="2" charset="2"/>
              </a:rPr>
              <a:t>tag</a:t>
            </a:r>
            <a:endParaRPr lang="pt-BR" dirty="0" smtClean="0"/>
          </a:p>
          <a:p>
            <a:pPr lvl="2"/>
            <a:r>
              <a:rPr lang="pt-BR" dirty="0" err="1" smtClean="0"/>
              <a:t>querySelectorAll</a:t>
            </a:r>
            <a:r>
              <a:rPr lang="pt-BR" dirty="0" smtClean="0"/>
              <a:t>() </a:t>
            </a:r>
            <a:r>
              <a:rPr lang="pt-BR" dirty="0" smtClean="0">
                <a:sym typeface="Wingdings" pitchFamily="2" charset="2"/>
              </a:rPr>
              <a:t> retorna elementos pelo seletor do CSS</a:t>
            </a: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 1 de Acesso ao DOM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 smtClean="0"/>
              <a:t>    &lt;</a:t>
            </a:r>
            <a:r>
              <a:rPr lang="pt-BR" dirty="0" err="1" smtClean="0"/>
              <a:t>form</a:t>
            </a:r>
            <a:r>
              <a:rPr lang="pt-BR" dirty="0" smtClean="0"/>
              <a:t> &gt;</a:t>
            </a:r>
          </a:p>
          <a:p>
            <a:pPr marL="0" indent="0">
              <a:buNone/>
            </a:pPr>
            <a:r>
              <a:rPr lang="pt-BR" dirty="0" smtClean="0"/>
              <a:t>        &lt;p&gt;Raio:&lt;/p&gt;</a:t>
            </a:r>
          </a:p>
          <a:p>
            <a:pPr marL="0" indent="0">
              <a:buNone/>
            </a:pPr>
            <a:r>
              <a:rPr lang="pt-BR" dirty="0" smtClean="0"/>
              <a:t>        &lt;input </a:t>
            </a:r>
            <a:r>
              <a:rPr lang="pt-BR" dirty="0" err="1" smtClean="0"/>
              <a:t>type</a:t>
            </a:r>
            <a:r>
              <a:rPr lang="pt-BR" dirty="0" smtClean="0"/>
              <a:t>="</a:t>
            </a:r>
            <a:r>
              <a:rPr lang="pt-BR" dirty="0" err="1" smtClean="0"/>
              <a:t>text</a:t>
            </a:r>
            <a:r>
              <a:rPr lang="pt-BR" dirty="0" smtClean="0"/>
              <a:t>" id="</a:t>
            </a:r>
            <a:r>
              <a:rPr lang="pt-BR" dirty="0" err="1" smtClean="0"/>
              <a:t>txtraio</a:t>
            </a:r>
            <a:r>
              <a:rPr lang="pt-BR" dirty="0" smtClean="0"/>
              <a:t>"&gt;&lt;</a:t>
            </a:r>
            <a:r>
              <a:rPr lang="pt-BR" dirty="0" err="1" smtClean="0"/>
              <a:t>br</a:t>
            </a:r>
            <a:r>
              <a:rPr lang="pt-BR" dirty="0" smtClean="0"/>
              <a:t>&gt;</a:t>
            </a:r>
          </a:p>
          <a:p>
            <a:pPr marL="0" indent="0">
              <a:buNone/>
            </a:pPr>
            <a:r>
              <a:rPr lang="pt-BR" dirty="0" smtClean="0"/>
              <a:t>        &lt;</a:t>
            </a:r>
            <a:r>
              <a:rPr lang="pt-BR" dirty="0" err="1" smtClean="0"/>
              <a:t>button</a:t>
            </a:r>
            <a:r>
              <a:rPr lang="pt-BR" dirty="0" smtClean="0"/>
              <a:t> </a:t>
            </a:r>
            <a:r>
              <a:rPr lang="pt-BR" dirty="0" err="1" smtClean="0"/>
              <a:t>onclick</a:t>
            </a:r>
            <a:r>
              <a:rPr lang="pt-BR" dirty="0" smtClean="0"/>
              <a:t>="</a:t>
            </a:r>
            <a:r>
              <a:rPr lang="pt-BR" dirty="0" err="1" smtClean="0"/>
              <a:t>areaCirculo</a:t>
            </a:r>
            <a:r>
              <a:rPr lang="pt-BR" dirty="0" smtClean="0"/>
              <a:t>()"&gt;Calcular Área&lt;/</a:t>
            </a:r>
            <a:r>
              <a:rPr lang="pt-BR" dirty="0" err="1" smtClean="0"/>
              <a:t>button</a:t>
            </a:r>
            <a:r>
              <a:rPr lang="pt-BR" dirty="0" smtClean="0"/>
              <a:t>&gt;</a:t>
            </a:r>
          </a:p>
          <a:p>
            <a:pPr marL="0" indent="0">
              <a:buNone/>
            </a:pPr>
            <a:r>
              <a:rPr lang="pt-BR" dirty="0" smtClean="0"/>
              <a:t>    &lt;/</a:t>
            </a:r>
            <a:r>
              <a:rPr lang="pt-BR" dirty="0" err="1" smtClean="0"/>
              <a:t>form</a:t>
            </a:r>
            <a:r>
              <a:rPr lang="pt-BR" dirty="0" smtClean="0"/>
              <a:t>&gt;</a:t>
            </a:r>
          </a:p>
          <a:p>
            <a:pPr marL="0" indent="0">
              <a:buNone/>
            </a:pPr>
            <a:r>
              <a:rPr lang="pt-BR" dirty="0" smtClean="0"/>
              <a:t>    &lt;script&gt;</a:t>
            </a:r>
          </a:p>
          <a:p>
            <a:pPr marL="0" indent="0"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function</a:t>
            </a:r>
            <a:r>
              <a:rPr lang="pt-BR" dirty="0" smtClean="0"/>
              <a:t> </a:t>
            </a:r>
            <a:r>
              <a:rPr lang="pt-BR" dirty="0" err="1" smtClean="0"/>
              <a:t>areaCirculo</a:t>
            </a:r>
            <a:r>
              <a:rPr lang="pt-BR" dirty="0" smtClean="0"/>
              <a:t>(){</a:t>
            </a:r>
          </a:p>
          <a:p>
            <a:pPr marL="0" indent="0">
              <a:buNone/>
            </a:pPr>
            <a:r>
              <a:rPr lang="pt-BR" dirty="0" smtClean="0"/>
              <a:t>            raio= </a:t>
            </a:r>
            <a:r>
              <a:rPr lang="pt-BR" dirty="0" err="1" smtClean="0"/>
              <a:t>Number</a:t>
            </a:r>
            <a:r>
              <a:rPr lang="pt-BR" dirty="0" smtClean="0"/>
              <a:t>(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getElementById</a:t>
            </a:r>
            <a:r>
              <a:rPr lang="pt-BR" dirty="0" smtClean="0"/>
              <a:t>("</a:t>
            </a:r>
            <a:r>
              <a:rPr lang="pt-BR" dirty="0" err="1" smtClean="0"/>
              <a:t>txtraio</a:t>
            </a:r>
            <a:r>
              <a:rPr lang="pt-BR" dirty="0" smtClean="0"/>
              <a:t>").</a:t>
            </a:r>
            <a:r>
              <a:rPr lang="pt-BR" dirty="0" err="1" smtClean="0"/>
              <a:t>value</a:t>
            </a:r>
            <a:r>
              <a:rPr lang="pt-BR" dirty="0" smtClean="0"/>
              <a:t>)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area</a:t>
            </a:r>
            <a:r>
              <a:rPr lang="pt-BR" dirty="0" smtClean="0"/>
              <a:t> = 3.14*raio**2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('Área:'+</a:t>
            </a:r>
            <a:r>
              <a:rPr lang="pt-BR" dirty="0" err="1" smtClean="0"/>
              <a:t>area</a:t>
            </a:r>
            <a:r>
              <a:rPr lang="pt-BR" dirty="0" smtClean="0"/>
              <a:t>)</a:t>
            </a:r>
          </a:p>
          <a:p>
            <a:pPr marL="0" indent="0">
              <a:buNone/>
            </a:pPr>
            <a:r>
              <a:rPr lang="pt-BR" dirty="0" smtClean="0"/>
              <a:t>        }</a:t>
            </a:r>
          </a:p>
          <a:p>
            <a:pPr marL="0" indent="0">
              <a:buNone/>
            </a:pPr>
            <a:r>
              <a:rPr lang="pt-BR" dirty="0" smtClean="0"/>
              <a:t>    &lt;/script&gt;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pt-BR" dirty="0" smtClean="0"/>
              <a:t>    &lt;input </a:t>
            </a:r>
            <a:r>
              <a:rPr lang="pt-BR" dirty="0" err="1" smtClean="0"/>
              <a:t>type</a:t>
            </a:r>
            <a:r>
              <a:rPr lang="pt-BR" dirty="0" smtClean="0"/>
              <a:t>="</a:t>
            </a:r>
            <a:r>
              <a:rPr lang="pt-BR" dirty="0" err="1" smtClean="0"/>
              <a:t>text</a:t>
            </a:r>
            <a:r>
              <a:rPr lang="pt-BR" dirty="0" smtClean="0"/>
              <a:t>" id="num1"&gt;&lt;</a:t>
            </a:r>
            <a:r>
              <a:rPr lang="pt-BR" dirty="0" err="1" smtClean="0"/>
              <a:t>br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    &lt;input </a:t>
            </a:r>
            <a:r>
              <a:rPr lang="pt-BR" dirty="0" err="1" smtClean="0"/>
              <a:t>type</a:t>
            </a:r>
            <a:r>
              <a:rPr lang="pt-BR" dirty="0" smtClean="0"/>
              <a:t>="</a:t>
            </a:r>
            <a:r>
              <a:rPr lang="pt-BR" dirty="0" err="1" smtClean="0"/>
              <a:t>text</a:t>
            </a:r>
            <a:r>
              <a:rPr lang="pt-BR" dirty="0" smtClean="0"/>
              <a:t>" id="num2"&gt;&lt;</a:t>
            </a:r>
            <a:r>
              <a:rPr lang="pt-BR" dirty="0" err="1" smtClean="0"/>
              <a:t>br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    &lt;</a:t>
            </a:r>
            <a:r>
              <a:rPr lang="pt-BR" dirty="0" err="1" smtClean="0"/>
              <a:t>button</a:t>
            </a:r>
            <a:r>
              <a:rPr lang="pt-BR" dirty="0" smtClean="0"/>
              <a:t>  </a:t>
            </a:r>
            <a:r>
              <a:rPr lang="pt-BR" dirty="0" err="1" smtClean="0"/>
              <a:t>onclick</a:t>
            </a:r>
            <a:r>
              <a:rPr lang="pt-BR" dirty="0" smtClean="0"/>
              <a:t>="somar()"&gt;Somar&lt;/</a:t>
            </a:r>
            <a:r>
              <a:rPr lang="pt-BR" dirty="0" err="1" smtClean="0"/>
              <a:t>button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    &lt;div id="resultado"&gt;&lt;/div&gt;</a:t>
            </a:r>
          </a:p>
          <a:p>
            <a:pPr>
              <a:buNone/>
            </a:pPr>
            <a:r>
              <a:rPr lang="pt-BR" dirty="0" smtClean="0"/>
              <a:t>    &lt;script&gt;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function</a:t>
            </a:r>
            <a:r>
              <a:rPr lang="pt-BR" dirty="0" smtClean="0"/>
              <a:t> somar(){</a:t>
            </a:r>
          </a:p>
          <a:p>
            <a:pPr>
              <a:buNone/>
            </a:pPr>
            <a:r>
              <a:rPr lang="pt-BR" dirty="0" smtClean="0"/>
              <a:t>            a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getElementById</a:t>
            </a:r>
            <a:r>
              <a:rPr lang="pt-BR" dirty="0" smtClean="0"/>
              <a:t>("num1").</a:t>
            </a:r>
            <a:r>
              <a:rPr lang="pt-BR" dirty="0" err="1" smtClean="0"/>
              <a:t>value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    b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getElementById</a:t>
            </a:r>
            <a:r>
              <a:rPr lang="pt-BR" dirty="0" smtClean="0"/>
              <a:t>("num2").</a:t>
            </a:r>
            <a:r>
              <a:rPr lang="pt-BR" dirty="0" err="1" smtClean="0"/>
              <a:t>value</a:t>
            </a:r>
            <a:r>
              <a:rPr lang="pt-BR" dirty="0" smtClean="0"/>
              <a:t>;</a:t>
            </a:r>
          </a:p>
          <a:p>
            <a:pPr>
              <a:buNone/>
            </a:pPr>
            <a:r>
              <a:rPr lang="pt-BR" dirty="0" smtClean="0"/>
              <a:t>            r = </a:t>
            </a:r>
            <a:r>
              <a:rPr lang="pt-BR" dirty="0" err="1" smtClean="0"/>
              <a:t>Number</a:t>
            </a:r>
            <a:r>
              <a:rPr lang="pt-BR" dirty="0" smtClean="0"/>
              <a:t>(a)+</a:t>
            </a:r>
            <a:r>
              <a:rPr lang="pt-BR" dirty="0" err="1" smtClean="0"/>
              <a:t>Number</a:t>
            </a:r>
            <a:r>
              <a:rPr lang="pt-BR" dirty="0" smtClean="0"/>
              <a:t>(b)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getElementById</a:t>
            </a:r>
            <a:r>
              <a:rPr lang="pt-BR" dirty="0" smtClean="0"/>
              <a:t>("resultado").</a:t>
            </a:r>
            <a:r>
              <a:rPr lang="pt-BR" dirty="0" err="1" smtClean="0"/>
              <a:t>innerText</a:t>
            </a:r>
            <a:r>
              <a:rPr lang="pt-BR" dirty="0" smtClean="0"/>
              <a:t> = a +"+"+b+"="+r;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r>
              <a:rPr lang="pt-BR" dirty="0" smtClean="0"/>
              <a:t>    &lt;/script&gt;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5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/>
          <a:p>
            <a:r>
              <a:rPr lang="pt-BR" dirty="0" smtClean="0"/>
              <a:t>Exemplo 2 de Acesso ao DOM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 smtClean="0"/>
              <a:t>        &lt;h1&gt;Título da Página&lt;/h1&gt;</a:t>
            </a:r>
          </a:p>
          <a:p>
            <a:pPr marL="0" indent="0">
              <a:buNone/>
            </a:pPr>
            <a:r>
              <a:rPr lang="pt-BR" dirty="0" smtClean="0"/>
              <a:t>        &lt;p &gt;Primeiro &lt;</a:t>
            </a:r>
            <a:r>
              <a:rPr lang="pt-BR" dirty="0" err="1" smtClean="0"/>
              <a:t>strong</a:t>
            </a:r>
            <a:r>
              <a:rPr lang="pt-BR" dirty="0" smtClean="0"/>
              <a:t>&gt;parágrafo&lt;/</a:t>
            </a:r>
            <a:r>
              <a:rPr lang="pt-BR" dirty="0" err="1" smtClean="0"/>
              <a:t>strong</a:t>
            </a:r>
            <a:r>
              <a:rPr lang="pt-BR" dirty="0" smtClean="0"/>
              <a:t>&gt;&lt;/p&gt;</a:t>
            </a:r>
          </a:p>
          <a:p>
            <a:pPr marL="0" indent="0">
              <a:buNone/>
            </a:pPr>
            <a:r>
              <a:rPr lang="pt-BR" dirty="0" smtClean="0"/>
              <a:t>        &lt;p &gt;Segundo ágrafo&lt;/p&gt;</a:t>
            </a:r>
          </a:p>
          <a:p>
            <a:pPr marL="0" indent="0">
              <a:buNone/>
            </a:pPr>
            <a:r>
              <a:rPr lang="pt-BR" dirty="0" smtClean="0"/>
              <a:t>        &lt;div id="</a:t>
            </a:r>
            <a:r>
              <a:rPr lang="pt-BR" dirty="0" err="1" smtClean="0"/>
              <a:t>iddiv</a:t>
            </a:r>
            <a:r>
              <a:rPr lang="pt-BR" dirty="0" smtClean="0"/>
              <a:t>" </a:t>
            </a:r>
            <a:r>
              <a:rPr lang="pt-BR" dirty="0" err="1" smtClean="0"/>
              <a:t>class</a:t>
            </a:r>
            <a:r>
              <a:rPr lang="pt-BR" dirty="0" smtClean="0"/>
              <a:t>="c1"&gt;Clique aqui&lt;/div&gt;</a:t>
            </a:r>
          </a:p>
          <a:p>
            <a:pPr marL="0" indent="0">
              <a:buNone/>
            </a:pPr>
            <a:r>
              <a:rPr lang="pt-BR" dirty="0" smtClean="0"/>
              <a:t>        &lt;</a:t>
            </a:r>
            <a:r>
              <a:rPr lang="pt-BR" dirty="0" err="1" smtClean="0"/>
              <a:t>br</a:t>
            </a:r>
            <a:r>
              <a:rPr lang="pt-BR" dirty="0" smtClean="0"/>
              <a:t>&gt; Agora veja o resultado do script:&lt;</a:t>
            </a:r>
            <a:r>
              <a:rPr lang="pt-BR" dirty="0" err="1" smtClean="0"/>
              <a:t>br</a:t>
            </a:r>
            <a:r>
              <a:rPr lang="pt-BR" dirty="0" smtClean="0"/>
              <a:t>&gt;        </a:t>
            </a:r>
          </a:p>
          <a:p>
            <a:pPr marL="0" indent="0">
              <a:buNone/>
            </a:pPr>
            <a:r>
              <a:rPr lang="pt-BR" dirty="0" smtClean="0"/>
              <a:t>        &lt;script&gt;</a:t>
            </a:r>
          </a:p>
          <a:p>
            <a:pPr marL="0" indent="0">
              <a:buNone/>
            </a:pPr>
            <a:r>
              <a:rPr lang="pt-BR" dirty="0" smtClean="0"/>
              <a:t>            var a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querySelector</a:t>
            </a:r>
            <a:r>
              <a:rPr lang="pt-BR" dirty="0" smtClean="0"/>
              <a:t>("div</a:t>
            </a:r>
            <a:r>
              <a:rPr lang="pt-BR" dirty="0" smtClean="0">
                <a:solidFill>
                  <a:srgbClr val="FF0000"/>
                </a:solidFill>
              </a:rPr>
              <a:t>#</a:t>
            </a:r>
            <a:r>
              <a:rPr lang="pt-BR" dirty="0" err="1" smtClean="0"/>
              <a:t>iddiv</a:t>
            </a:r>
            <a:r>
              <a:rPr lang="pt-BR" dirty="0" smtClean="0"/>
              <a:t>");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a.innerHTML</a:t>
            </a:r>
            <a:r>
              <a:rPr lang="pt-BR" dirty="0" smtClean="0"/>
              <a:t> = "&lt;h1&gt;Mudou&lt;/h1&gt;"</a:t>
            </a:r>
          </a:p>
          <a:p>
            <a:pPr marL="0" indent="0">
              <a:buNone/>
            </a:pPr>
            <a:r>
              <a:rPr lang="pt-BR" dirty="0" smtClean="0"/>
              <a:t>            var b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querySelector</a:t>
            </a:r>
            <a:r>
              <a:rPr lang="pt-BR" dirty="0" smtClean="0"/>
              <a:t>("div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smtClean="0"/>
              <a:t>c1");</a:t>
            </a:r>
          </a:p>
          <a:p>
            <a:pPr marL="0" indent="0"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b.style.</a:t>
            </a:r>
            <a:r>
              <a:rPr lang="pt-BR" dirty="0" smtClean="0"/>
              <a:t>background = "</a:t>
            </a:r>
            <a:r>
              <a:rPr lang="pt-BR" dirty="0" err="1" smtClean="0"/>
              <a:t>blue</a:t>
            </a:r>
            <a:r>
              <a:rPr lang="pt-BR" dirty="0" smtClean="0"/>
              <a:t>";</a:t>
            </a:r>
          </a:p>
          <a:p>
            <a:pPr marL="0" indent="0">
              <a:buNone/>
            </a:pPr>
            <a:r>
              <a:rPr lang="pt-BR" dirty="0" smtClean="0"/>
              <a:t>        &lt;/script&gt;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6429388" y="2500312"/>
            <a:ext cx="2571768" cy="163121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FF0000"/>
                </a:solidFill>
              </a:rPr>
              <a:t>Identifica o elemento como no CSS:</a:t>
            </a:r>
            <a:endParaRPr lang="pt-BR" sz="2000" dirty="0">
              <a:solidFill>
                <a:srgbClr val="FF0000"/>
              </a:solidFill>
            </a:endParaRPr>
          </a:p>
          <a:p>
            <a:pPr marL="265113" indent="-265113">
              <a:buFont typeface="Arial" pitchFamily="34" charset="0"/>
              <a:buChar char="•"/>
            </a:pPr>
            <a:r>
              <a:rPr lang="pt-BR" sz="2000" dirty="0" smtClean="0">
                <a:solidFill>
                  <a:srgbClr val="FF0000"/>
                </a:solidFill>
              </a:rPr>
              <a:t>elemento#id</a:t>
            </a:r>
          </a:p>
          <a:p>
            <a:pPr marL="265113" indent="-265113">
              <a:buFont typeface="Arial" pitchFamily="34" charset="0"/>
              <a:buChar char="•"/>
            </a:pPr>
            <a:r>
              <a:rPr lang="pt-BR" sz="2000" dirty="0" smtClean="0">
                <a:solidFill>
                  <a:srgbClr val="FF0000"/>
                </a:solidFill>
              </a:rPr>
              <a:t>elemento.</a:t>
            </a:r>
            <a:r>
              <a:rPr lang="pt-BR" sz="2000" dirty="0" err="1" smtClean="0">
                <a:solidFill>
                  <a:srgbClr val="FF0000"/>
                </a:solidFill>
              </a:rPr>
              <a:t>class</a:t>
            </a:r>
            <a:endParaRPr lang="pt-BR" sz="2000" dirty="0" smtClean="0">
              <a:solidFill>
                <a:srgbClr val="FF0000"/>
              </a:solidFill>
            </a:endParaRPr>
          </a:p>
          <a:p>
            <a:endParaRPr lang="pt-BR" sz="2000" dirty="0" smtClean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>
            <a:stCxn id="4" idx="1"/>
          </p:cNvCxnSpPr>
          <p:nvPr/>
        </p:nvCxnSpPr>
        <p:spPr>
          <a:xfrm rot="10800000">
            <a:off x="6000760" y="3214692"/>
            <a:ext cx="428628" cy="1012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>
            <a:stCxn id="4" idx="1"/>
          </p:cNvCxnSpPr>
          <p:nvPr/>
        </p:nvCxnSpPr>
        <p:spPr>
          <a:xfrm rot="10800000" flipV="1">
            <a:off x="6072198" y="3315920"/>
            <a:ext cx="357190" cy="25596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ítulo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>
            <a:normAutofit/>
          </a:bodyPr>
          <a:lstStyle/>
          <a:p>
            <a:r>
              <a:rPr lang="pt-BR" dirty="0" smtClean="0"/>
              <a:t>Exemplo de </a:t>
            </a:r>
            <a:r>
              <a:rPr lang="pt-BR" dirty="0" err="1" smtClean="0"/>
              <a:t>querySelector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Hello</a:t>
            </a:r>
            <a:r>
              <a:rPr lang="pt-BR" dirty="0" smtClean="0"/>
              <a:t> Word - </a:t>
            </a:r>
            <a:r>
              <a:rPr lang="pt-BR" dirty="0" err="1" smtClean="0"/>
              <a:t>NodeJS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Crie um arquivo chamado </a:t>
            </a:r>
            <a:r>
              <a:rPr lang="pt-BR" dirty="0" err="1" smtClean="0"/>
              <a:t>codigo</a:t>
            </a:r>
            <a:r>
              <a:rPr lang="pt-BR" dirty="0" smtClean="0"/>
              <a:t>.</a:t>
            </a:r>
            <a:r>
              <a:rPr lang="pt-BR" dirty="0" err="1" smtClean="0"/>
              <a:t>js</a:t>
            </a:r>
            <a:endParaRPr lang="pt-BR" dirty="0" smtClean="0"/>
          </a:p>
          <a:p>
            <a:r>
              <a:rPr lang="pt-BR" dirty="0" smtClean="0"/>
              <a:t>Conteúdo do arquivo:</a:t>
            </a:r>
          </a:p>
          <a:p>
            <a:pPr lvl="1"/>
            <a:r>
              <a:rPr lang="pt-BR" dirty="0" smtClean="0"/>
              <a:t>console.</a:t>
            </a:r>
            <a:r>
              <a:rPr lang="pt-BR" dirty="0" err="1" smtClean="0"/>
              <a:t>log</a:t>
            </a:r>
            <a:r>
              <a:rPr lang="pt-BR" dirty="0" smtClean="0"/>
              <a:t>(“</a:t>
            </a:r>
            <a:r>
              <a:rPr lang="pt-BR" dirty="0" err="1" smtClean="0"/>
              <a:t>Hello</a:t>
            </a:r>
            <a:r>
              <a:rPr lang="pt-BR" dirty="0" smtClean="0"/>
              <a:t> world!”)</a:t>
            </a:r>
          </a:p>
          <a:p>
            <a:r>
              <a:rPr lang="pt-BR" dirty="0" smtClean="0"/>
              <a:t>No terminal, na pasta onde o arquivo se encontra, digite:</a:t>
            </a:r>
          </a:p>
          <a:p>
            <a:pPr lvl="1"/>
            <a:r>
              <a:rPr lang="pt-BR" dirty="0" err="1" smtClean="0"/>
              <a:t>node</a:t>
            </a:r>
            <a:r>
              <a:rPr lang="pt-BR" dirty="0" smtClean="0"/>
              <a:t> </a:t>
            </a:r>
            <a:r>
              <a:rPr lang="pt-BR" dirty="0" err="1" smtClean="0"/>
              <a:t>codigo</a:t>
            </a:r>
            <a:r>
              <a:rPr lang="pt-BR" dirty="0" smtClean="0"/>
              <a:t>.</a:t>
            </a:r>
            <a:r>
              <a:rPr lang="pt-BR" dirty="0" err="1" smtClean="0"/>
              <a:t>js</a:t>
            </a:r>
            <a:endParaRPr lang="pt-BR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0" y="18"/>
            <a:ext cx="6286512" cy="51435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pt-BR" sz="1600" dirty="0" smtClean="0"/>
              <a:t>        &lt;h1&gt;Título da Página&lt;/h1&gt;</a:t>
            </a:r>
          </a:p>
          <a:p>
            <a:pPr marL="0" indent="0">
              <a:buNone/>
            </a:pPr>
            <a:r>
              <a:rPr lang="pt-BR" sz="1600" dirty="0" smtClean="0"/>
              <a:t>        &lt;p </a:t>
            </a:r>
            <a:r>
              <a:rPr lang="pt-BR" sz="1600" dirty="0" err="1" smtClean="0"/>
              <a:t>class</a:t>
            </a:r>
            <a:r>
              <a:rPr lang="pt-BR" sz="1600" dirty="0" smtClean="0"/>
              <a:t>="c1"&gt;Primeiro &lt;</a:t>
            </a:r>
            <a:r>
              <a:rPr lang="pt-BR" sz="1600" dirty="0" err="1" smtClean="0"/>
              <a:t>strong</a:t>
            </a:r>
            <a:r>
              <a:rPr lang="pt-BR" sz="1600" dirty="0" smtClean="0"/>
              <a:t>&gt;parágrafo&lt;/</a:t>
            </a:r>
            <a:r>
              <a:rPr lang="pt-BR" sz="1600" dirty="0" err="1" smtClean="0"/>
              <a:t>strong</a:t>
            </a:r>
            <a:r>
              <a:rPr lang="pt-BR" sz="1600" dirty="0" smtClean="0"/>
              <a:t>&gt;&lt;/p&gt;</a:t>
            </a:r>
          </a:p>
          <a:p>
            <a:pPr marL="0" indent="0">
              <a:buNone/>
            </a:pPr>
            <a:r>
              <a:rPr lang="pt-BR" sz="1600" dirty="0" smtClean="0"/>
              <a:t>        &lt;p id="para2"&gt;Segundo ágrafo&lt;/p&gt;</a:t>
            </a:r>
          </a:p>
          <a:p>
            <a:pPr marL="0" indent="0">
              <a:buNone/>
            </a:pPr>
            <a:r>
              <a:rPr lang="pt-BR" sz="1600" dirty="0" smtClean="0"/>
              <a:t>        &lt;div </a:t>
            </a:r>
            <a:r>
              <a:rPr lang="pt-BR" sz="1600" dirty="0" err="1" smtClean="0"/>
              <a:t>name</a:t>
            </a:r>
            <a:r>
              <a:rPr lang="pt-BR" sz="1600" dirty="0" smtClean="0"/>
              <a:t>="</a:t>
            </a:r>
            <a:r>
              <a:rPr lang="pt-BR" sz="1600" dirty="0" err="1" smtClean="0"/>
              <a:t>minhadiv</a:t>
            </a:r>
            <a:r>
              <a:rPr lang="pt-BR" sz="1600" dirty="0" smtClean="0"/>
              <a:t>" </a:t>
            </a:r>
            <a:r>
              <a:rPr lang="pt-BR" sz="1600" dirty="0" err="1" smtClean="0"/>
              <a:t>class</a:t>
            </a:r>
            <a:r>
              <a:rPr lang="pt-BR" sz="1600" dirty="0" smtClean="0"/>
              <a:t>="c1"&gt;Clique aqui&lt;/div&gt;</a:t>
            </a:r>
          </a:p>
          <a:p>
            <a:pPr marL="0" indent="0">
              <a:buNone/>
            </a:pPr>
            <a:r>
              <a:rPr lang="pt-BR" sz="1600" dirty="0" smtClean="0"/>
              <a:t>        &lt;</a:t>
            </a:r>
            <a:r>
              <a:rPr lang="pt-BR" sz="1600" dirty="0" err="1" smtClean="0"/>
              <a:t>br</a:t>
            </a:r>
            <a:r>
              <a:rPr lang="pt-BR" sz="1600" dirty="0" smtClean="0"/>
              <a:t>&gt; Agora veja o resultado do script:&lt;</a:t>
            </a:r>
            <a:r>
              <a:rPr lang="pt-BR" sz="1600" dirty="0" err="1" smtClean="0"/>
              <a:t>br</a:t>
            </a:r>
            <a:r>
              <a:rPr lang="pt-BR" sz="1600" dirty="0" smtClean="0"/>
              <a:t>&gt;        </a:t>
            </a:r>
          </a:p>
          <a:p>
            <a:pPr marL="0" indent="0">
              <a:buNone/>
            </a:pPr>
            <a:r>
              <a:rPr lang="pt-BR" sz="1600" dirty="0" smtClean="0"/>
              <a:t>        &lt;script&gt;</a:t>
            </a:r>
          </a:p>
          <a:p>
            <a:pPr marL="0" indent="0">
              <a:buNone/>
            </a:pPr>
            <a:r>
              <a:rPr lang="pt-BR" sz="1600" dirty="0" smtClean="0"/>
              <a:t>            var a =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getElementsByTagName</a:t>
            </a:r>
            <a:r>
              <a:rPr lang="pt-BR" sz="1600" dirty="0" smtClean="0"/>
              <a:t>('p')[0];</a:t>
            </a:r>
          </a:p>
          <a:p>
            <a:pPr marL="0" indent="0">
              <a:buNone/>
            </a:pPr>
            <a:r>
              <a:rPr lang="pt-BR" sz="1600" dirty="0" smtClean="0"/>
              <a:t>           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write</a:t>
            </a:r>
            <a:r>
              <a:rPr lang="pt-BR" sz="1600" dirty="0" smtClean="0"/>
              <a:t>("&lt;</a:t>
            </a:r>
            <a:r>
              <a:rPr lang="pt-BR" sz="1600" dirty="0" err="1" smtClean="0"/>
              <a:t>br</a:t>
            </a:r>
            <a:r>
              <a:rPr lang="pt-BR" sz="1600" dirty="0" smtClean="0"/>
              <a:t>&gt;"+</a:t>
            </a:r>
            <a:r>
              <a:rPr lang="pt-BR" sz="1600" dirty="0" err="1" smtClean="0"/>
              <a:t>a.innerText</a:t>
            </a:r>
            <a:r>
              <a:rPr lang="pt-BR" sz="1600" dirty="0" smtClean="0"/>
              <a:t>);</a:t>
            </a:r>
          </a:p>
          <a:p>
            <a:pPr marL="0" indent="0">
              <a:buNone/>
            </a:pPr>
            <a:r>
              <a:rPr lang="pt-BR" sz="1600" dirty="0" smtClean="0"/>
              <a:t>           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write</a:t>
            </a:r>
            <a:r>
              <a:rPr lang="pt-BR" sz="1600" dirty="0" smtClean="0"/>
              <a:t>("&lt;</a:t>
            </a:r>
            <a:r>
              <a:rPr lang="pt-BR" sz="1600" dirty="0" err="1" smtClean="0"/>
              <a:t>br</a:t>
            </a:r>
            <a:r>
              <a:rPr lang="pt-BR" sz="1600" dirty="0" smtClean="0"/>
              <a:t>&gt;"+</a:t>
            </a:r>
            <a:r>
              <a:rPr lang="pt-BR" sz="1600" dirty="0" err="1" smtClean="0"/>
              <a:t>a.innerHTML</a:t>
            </a:r>
            <a:r>
              <a:rPr lang="pt-BR" sz="1600" dirty="0" smtClean="0"/>
              <a:t>);</a:t>
            </a:r>
          </a:p>
          <a:p>
            <a:pPr marL="0" indent="0">
              <a:buNone/>
            </a:pPr>
            <a:r>
              <a:rPr lang="pt-BR" sz="1600" dirty="0" smtClean="0"/>
              <a:t>            var b =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getElementById</a:t>
            </a:r>
            <a:r>
              <a:rPr lang="pt-BR" sz="1600" dirty="0" smtClean="0"/>
              <a:t>("para2");</a:t>
            </a:r>
          </a:p>
          <a:p>
            <a:pPr marL="0" indent="0">
              <a:buNone/>
            </a:pPr>
            <a:r>
              <a:rPr lang="pt-BR" sz="1600" dirty="0" smtClean="0"/>
              <a:t>           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write</a:t>
            </a:r>
            <a:r>
              <a:rPr lang="pt-BR" sz="1600" dirty="0" smtClean="0"/>
              <a:t>("&lt;</a:t>
            </a:r>
            <a:r>
              <a:rPr lang="pt-BR" sz="1600" dirty="0" err="1" smtClean="0"/>
              <a:t>br</a:t>
            </a:r>
            <a:r>
              <a:rPr lang="pt-BR" sz="1600" dirty="0" smtClean="0"/>
              <a:t>&gt;"+</a:t>
            </a:r>
            <a:r>
              <a:rPr lang="pt-BR" sz="1600" dirty="0" err="1" smtClean="0"/>
              <a:t>b.innerText</a:t>
            </a:r>
            <a:r>
              <a:rPr lang="pt-BR" sz="1600" dirty="0" smtClean="0"/>
              <a:t>);</a:t>
            </a:r>
          </a:p>
          <a:p>
            <a:pPr marL="0" indent="0">
              <a:buNone/>
            </a:pPr>
            <a:r>
              <a:rPr lang="pt-BR" sz="1600" dirty="0" smtClean="0"/>
              <a:t>            var c =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getElementsByName</a:t>
            </a:r>
            <a:r>
              <a:rPr lang="pt-BR" sz="1600" dirty="0" smtClean="0"/>
              <a:t>("</a:t>
            </a:r>
            <a:r>
              <a:rPr lang="pt-BR" sz="1600" dirty="0" err="1" smtClean="0"/>
              <a:t>minhadiv</a:t>
            </a:r>
            <a:r>
              <a:rPr lang="pt-BR" sz="1600" dirty="0" smtClean="0"/>
              <a:t>")[0];</a:t>
            </a:r>
          </a:p>
          <a:p>
            <a:pPr marL="0" indent="0">
              <a:buNone/>
            </a:pPr>
            <a:r>
              <a:rPr lang="pt-BR" sz="1600" dirty="0" smtClean="0"/>
              <a:t>           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write</a:t>
            </a:r>
            <a:r>
              <a:rPr lang="pt-BR" sz="1600" dirty="0" smtClean="0"/>
              <a:t>("&lt;</a:t>
            </a:r>
            <a:r>
              <a:rPr lang="pt-BR" sz="1600" dirty="0" err="1" smtClean="0"/>
              <a:t>br</a:t>
            </a:r>
            <a:r>
              <a:rPr lang="pt-BR" sz="1600" dirty="0" smtClean="0"/>
              <a:t>&gt;"+</a:t>
            </a:r>
            <a:r>
              <a:rPr lang="pt-BR" sz="1600" dirty="0" err="1" smtClean="0"/>
              <a:t>c.innerText</a:t>
            </a:r>
            <a:r>
              <a:rPr lang="pt-BR" sz="1600" dirty="0" smtClean="0"/>
              <a:t>);</a:t>
            </a:r>
          </a:p>
          <a:p>
            <a:pPr marL="0" indent="0">
              <a:buNone/>
            </a:pPr>
            <a:r>
              <a:rPr lang="pt-BR" sz="1600" dirty="0" smtClean="0"/>
              <a:t>            </a:t>
            </a:r>
            <a:r>
              <a:rPr lang="pt-BR" sz="1600" dirty="0" err="1" smtClean="0"/>
              <a:t>c.style.</a:t>
            </a:r>
            <a:r>
              <a:rPr lang="pt-BR" sz="1600" dirty="0" smtClean="0"/>
              <a:t>background = "</a:t>
            </a:r>
            <a:r>
              <a:rPr lang="pt-BR" sz="1600" dirty="0" err="1" smtClean="0"/>
              <a:t>green</a:t>
            </a:r>
            <a:r>
              <a:rPr lang="pt-BR" sz="1600" dirty="0" smtClean="0"/>
              <a:t>";</a:t>
            </a:r>
          </a:p>
          <a:p>
            <a:pPr marL="0" indent="0">
              <a:buNone/>
            </a:pPr>
            <a:r>
              <a:rPr lang="pt-BR" sz="1600" dirty="0" smtClean="0"/>
              <a:t>            var d =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getElementsByClassName</a:t>
            </a:r>
            <a:r>
              <a:rPr lang="pt-BR" sz="1600" dirty="0" smtClean="0"/>
              <a:t>("c1")[0];</a:t>
            </a:r>
          </a:p>
          <a:p>
            <a:pPr marL="0" indent="0">
              <a:buNone/>
            </a:pPr>
            <a:r>
              <a:rPr lang="pt-BR" sz="1600" dirty="0" smtClean="0"/>
              <a:t>           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write</a:t>
            </a:r>
            <a:r>
              <a:rPr lang="pt-BR" sz="1600" dirty="0" smtClean="0"/>
              <a:t>("&lt;</a:t>
            </a:r>
            <a:r>
              <a:rPr lang="pt-BR" sz="1600" dirty="0" err="1" smtClean="0"/>
              <a:t>br</a:t>
            </a:r>
            <a:r>
              <a:rPr lang="pt-BR" sz="1600" dirty="0" smtClean="0"/>
              <a:t>&gt;"+</a:t>
            </a:r>
            <a:r>
              <a:rPr lang="pt-BR" sz="1600" dirty="0" err="1" smtClean="0"/>
              <a:t>d.innerText</a:t>
            </a:r>
            <a:r>
              <a:rPr lang="pt-BR" sz="1600" dirty="0" smtClean="0"/>
              <a:t>);</a:t>
            </a:r>
          </a:p>
          <a:p>
            <a:pPr marL="0" indent="0">
              <a:buNone/>
            </a:pPr>
            <a:r>
              <a:rPr lang="pt-BR" sz="1600" dirty="0" smtClean="0"/>
              <a:t>        &lt;/script&gt;</a:t>
            </a:r>
          </a:p>
          <a:p>
            <a:pPr marL="0" indent="0">
              <a:buNone/>
            </a:pPr>
            <a:endParaRPr lang="pt-BR" sz="16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6786578" y="1428742"/>
            <a:ext cx="78581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 smtClean="0"/>
              <a:t>html</a:t>
            </a:r>
            <a:endParaRPr lang="pt-BR" sz="1600" dirty="0"/>
          </a:p>
        </p:txBody>
      </p:sp>
      <p:sp>
        <p:nvSpPr>
          <p:cNvPr id="6" name="CaixaDeTexto 5"/>
          <p:cNvSpPr txBox="1"/>
          <p:nvPr/>
        </p:nvSpPr>
        <p:spPr>
          <a:xfrm>
            <a:off x="6000760" y="2071684"/>
            <a:ext cx="78581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 smtClean="0"/>
              <a:t>head</a:t>
            </a:r>
            <a:endParaRPr lang="pt-BR" sz="16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7572396" y="2071684"/>
            <a:ext cx="78581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 smtClean="0"/>
              <a:t>body</a:t>
            </a:r>
            <a:endParaRPr lang="pt-BR" sz="1600" dirty="0"/>
          </a:p>
        </p:txBody>
      </p:sp>
      <p:sp>
        <p:nvSpPr>
          <p:cNvPr id="8" name="CaixaDeTexto 7"/>
          <p:cNvSpPr txBox="1"/>
          <p:nvPr/>
        </p:nvSpPr>
        <p:spPr>
          <a:xfrm>
            <a:off x="6000760" y="2804700"/>
            <a:ext cx="42862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h1</a:t>
            </a:r>
            <a:endParaRPr lang="pt-BR" sz="1600" dirty="0"/>
          </a:p>
        </p:txBody>
      </p:sp>
      <p:sp>
        <p:nvSpPr>
          <p:cNvPr id="9" name="CaixaDeTexto 8"/>
          <p:cNvSpPr txBox="1"/>
          <p:nvPr/>
        </p:nvSpPr>
        <p:spPr>
          <a:xfrm>
            <a:off x="6643702" y="2804700"/>
            <a:ext cx="42862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p</a:t>
            </a:r>
            <a:endParaRPr lang="pt-BR" sz="16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6466536" y="3376204"/>
            <a:ext cx="78581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 smtClean="0"/>
              <a:t>strong</a:t>
            </a:r>
            <a:endParaRPr lang="pt-BR" sz="1600" dirty="0"/>
          </a:p>
        </p:txBody>
      </p:sp>
      <p:sp>
        <p:nvSpPr>
          <p:cNvPr id="11" name="CaixaDeTexto 10"/>
          <p:cNvSpPr txBox="1"/>
          <p:nvPr/>
        </p:nvSpPr>
        <p:spPr>
          <a:xfrm>
            <a:off x="7215206" y="2808098"/>
            <a:ext cx="42862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p</a:t>
            </a:r>
            <a:endParaRPr lang="pt-BR" sz="1600" dirty="0"/>
          </a:p>
        </p:txBody>
      </p:sp>
      <p:sp>
        <p:nvSpPr>
          <p:cNvPr id="12" name="CaixaDeTexto 11"/>
          <p:cNvSpPr txBox="1"/>
          <p:nvPr/>
        </p:nvSpPr>
        <p:spPr>
          <a:xfrm>
            <a:off x="7786710" y="2804700"/>
            <a:ext cx="42862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smtClean="0"/>
              <a:t>div</a:t>
            </a:r>
            <a:endParaRPr lang="pt-BR" sz="1600" dirty="0"/>
          </a:p>
        </p:txBody>
      </p:sp>
      <p:sp>
        <p:nvSpPr>
          <p:cNvPr id="13" name="CaixaDeTexto 12"/>
          <p:cNvSpPr txBox="1"/>
          <p:nvPr/>
        </p:nvSpPr>
        <p:spPr>
          <a:xfrm>
            <a:off x="8358214" y="2815717"/>
            <a:ext cx="428628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600" dirty="0" err="1" smtClean="0"/>
              <a:t>br</a:t>
            </a:r>
            <a:endParaRPr lang="pt-BR" sz="1600" dirty="0"/>
          </a:p>
        </p:txBody>
      </p:sp>
      <p:cxnSp>
        <p:nvCxnSpPr>
          <p:cNvPr id="15" name="Conector de seta reta 14"/>
          <p:cNvCxnSpPr/>
          <p:nvPr/>
        </p:nvCxnSpPr>
        <p:spPr>
          <a:xfrm>
            <a:off x="9929850" y="3357568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>
            <a:stCxn id="6" idx="0"/>
            <a:endCxn id="5" idx="2"/>
          </p:cNvCxnSpPr>
          <p:nvPr/>
        </p:nvCxnSpPr>
        <p:spPr>
          <a:xfrm rot="5400000" flipH="1" flipV="1">
            <a:off x="6634384" y="1526581"/>
            <a:ext cx="304388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de seta reta 18"/>
          <p:cNvCxnSpPr>
            <a:stCxn id="7" idx="0"/>
            <a:endCxn id="5" idx="2"/>
          </p:cNvCxnSpPr>
          <p:nvPr/>
        </p:nvCxnSpPr>
        <p:spPr>
          <a:xfrm rot="16200000" flipV="1">
            <a:off x="7420202" y="1526581"/>
            <a:ext cx="304388" cy="78581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de seta reta 20"/>
          <p:cNvCxnSpPr>
            <a:stCxn id="8" idx="0"/>
            <a:endCxn id="7" idx="2"/>
          </p:cNvCxnSpPr>
          <p:nvPr/>
        </p:nvCxnSpPr>
        <p:spPr>
          <a:xfrm rot="5400000" flipH="1" flipV="1">
            <a:off x="6892958" y="1732354"/>
            <a:ext cx="394462" cy="1750231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de seta reta 22"/>
          <p:cNvCxnSpPr>
            <a:stCxn id="9" idx="0"/>
            <a:endCxn id="7" idx="2"/>
          </p:cNvCxnSpPr>
          <p:nvPr/>
        </p:nvCxnSpPr>
        <p:spPr>
          <a:xfrm rot="5400000" flipH="1" flipV="1">
            <a:off x="7214429" y="2053825"/>
            <a:ext cx="394462" cy="11072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de seta reta 24"/>
          <p:cNvCxnSpPr>
            <a:stCxn id="11" idx="0"/>
            <a:endCxn id="7" idx="2"/>
          </p:cNvCxnSpPr>
          <p:nvPr/>
        </p:nvCxnSpPr>
        <p:spPr>
          <a:xfrm rot="5400000" flipH="1" flipV="1">
            <a:off x="7498482" y="2341276"/>
            <a:ext cx="397860" cy="53578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de seta reta 26"/>
          <p:cNvCxnSpPr>
            <a:stCxn id="12" idx="0"/>
            <a:endCxn id="7" idx="2"/>
          </p:cNvCxnSpPr>
          <p:nvPr/>
        </p:nvCxnSpPr>
        <p:spPr>
          <a:xfrm rot="16200000" flipV="1">
            <a:off x="7785934" y="2589609"/>
            <a:ext cx="394462" cy="3571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de seta reta 28"/>
          <p:cNvCxnSpPr>
            <a:stCxn id="13" idx="0"/>
            <a:endCxn id="7" idx="2"/>
          </p:cNvCxnSpPr>
          <p:nvPr/>
        </p:nvCxnSpPr>
        <p:spPr>
          <a:xfrm rot="16200000" flipV="1">
            <a:off x="8066178" y="2309366"/>
            <a:ext cx="405479" cy="6072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de seta reta 30"/>
          <p:cNvCxnSpPr>
            <a:stCxn id="10" idx="0"/>
            <a:endCxn id="9" idx="2"/>
          </p:cNvCxnSpPr>
          <p:nvPr/>
        </p:nvCxnSpPr>
        <p:spPr>
          <a:xfrm rot="16200000" flipV="1">
            <a:off x="6742256" y="3259014"/>
            <a:ext cx="232950" cy="142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ixaDeTexto 31"/>
          <p:cNvSpPr txBox="1"/>
          <p:nvPr/>
        </p:nvSpPr>
        <p:spPr>
          <a:xfrm>
            <a:off x="6000760" y="428610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/>
              <a:t>Hierarquia da página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HTML e </a:t>
            </a:r>
            <a:r>
              <a:rPr lang="pt-BR" sz="3600" dirty="0" err="1" smtClean="0"/>
              <a:t>JavaScript</a:t>
            </a:r>
            <a:r>
              <a:rPr lang="pt-BR" sz="3600" dirty="0" smtClean="0"/>
              <a:t> do Exemplo Anterior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HTML</a:t>
            </a:r>
          </a:p>
          <a:p>
            <a:pPr marL="363538" indent="0">
              <a:buNone/>
            </a:pPr>
            <a:r>
              <a:rPr lang="pt-BR" dirty="0" smtClean="0"/>
              <a:t>&lt;p </a:t>
            </a:r>
            <a:r>
              <a:rPr lang="pt-BR" dirty="0" err="1" smtClean="0"/>
              <a:t>class</a:t>
            </a:r>
            <a:r>
              <a:rPr lang="pt-BR" dirty="0" smtClean="0"/>
              <a:t>="c1"&gt;Primeiro &lt;</a:t>
            </a:r>
            <a:r>
              <a:rPr lang="pt-BR" dirty="0" err="1" smtClean="0"/>
              <a:t>strong</a:t>
            </a:r>
            <a:r>
              <a:rPr lang="pt-BR" dirty="0" smtClean="0"/>
              <a:t>&gt;parágrafo&lt;/</a:t>
            </a:r>
            <a:r>
              <a:rPr lang="pt-BR" dirty="0" err="1" smtClean="0"/>
              <a:t>strong</a:t>
            </a:r>
            <a:r>
              <a:rPr lang="pt-BR" dirty="0" smtClean="0"/>
              <a:t>&gt;&lt;/p&gt;</a:t>
            </a:r>
          </a:p>
          <a:p>
            <a:pPr marL="363538" indent="0">
              <a:buNone/>
            </a:pPr>
            <a:r>
              <a:rPr lang="pt-BR" dirty="0" smtClean="0"/>
              <a:t> &lt;p id="para2"&gt;Segundo ágrafo&lt;/p&gt;</a:t>
            </a:r>
          </a:p>
          <a:p>
            <a:pPr marL="715963" indent="0">
              <a:buNone/>
            </a:pPr>
            <a:endParaRPr lang="pt-BR" dirty="0" smtClean="0"/>
          </a:p>
          <a:p>
            <a:r>
              <a:rPr lang="pt-BR" dirty="0" err="1" smtClean="0"/>
              <a:t>JavaScript</a:t>
            </a:r>
            <a:endParaRPr lang="pt-BR" dirty="0" smtClean="0"/>
          </a:p>
          <a:p>
            <a:pPr marL="363538" indent="0">
              <a:buNone/>
            </a:pPr>
            <a:r>
              <a:rPr lang="pt-BR" dirty="0" smtClean="0"/>
              <a:t>var a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getElementsByTagName</a:t>
            </a:r>
            <a:r>
              <a:rPr lang="pt-BR" dirty="0" smtClean="0"/>
              <a:t>('p')[0];</a:t>
            </a:r>
          </a:p>
          <a:p>
            <a:pPr marL="363538" indent="0">
              <a:buNone/>
            </a:pP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&gt;"+</a:t>
            </a:r>
            <a:r>
              <a:rPr lang="pt-BR" dirty="0" err="1" smtClean="0"/>
              <a:t>a.innerText</a:t>
            </a:r>
            <a:r>
              <a:rPr lang="pt-BR" dirty="0" smtClean="0"/>
              <a:t>);</a:t>
            </a:r>
          </a:p>
          <a:p>
            <a:pPr marL="363538" indent="0">
              <a:buNone/>
            </a:pP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&gt;"+</a:t>
            </a:r>
            <a:r>
              <a:rPr lang="pt-BR" dirty="0" err="1" smtClean="0"/>
              <a:t>a.innerHTML</a:t>
            </a:r>
            <a:r>
              <a:rPr lang="pt-BR" dirty="0" smtClean="0"/>
              <a:t>);</a:t>
            </a:r>
          </a:p>
          <a:p>
            <a:pPr marL="363538" indent="0">
              <a:buNone/>
            </a:pPr>
            <a:r>
              <a:rPr lang="pt-BR" dirty="0" smtClean="0"/>
              <a:t>var b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getElementById</a:t>
            </a:r>
            <a:r>
              <a:rPr lang="pt-BR" dirty="0" smtClean="0"/>
              <a:t>("para2");</a:t>
            </a:r>
          </a:p>
          <a:p>
            <a:pPr marL="363538" indent="0">
              <a:buNone/>
            </a:pP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&gt;"+</a:t>
            </a:r>
            <a:r>
              <a:rPr lang="pt-BR" dirty="0" err="1" smtClean="0"/>
              <a:t>b.innerText</a:t>
            </a:r>
            <a:r>
              <a:rPr lang="pt-BR" dirty="0" smtClean="0"/>
              <a:t>);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4071934" y="2273856"/>
            <a:ext cx="400052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Existem 2 &lt;p&gt;, o código acessou o 1º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5" name="Chave direita 4"/>
          <p:cNvSpPr/>
          <p:nvPr/>
        </p:nvSpPr>
        <p:spPr>
          <a:xfrm rot="16200000">
            <a:off x="5965041" y="2371121"/>
            <a:ext cx="214314" cy="857256"/>
          </a:xfrm>
          <a:prstGeom prst="rightBrace">
            <a:avLst/>
          </a:prstGeom>
          <a:ln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5"/>
          <p:cNvSpPr txBox="1"/>
          <p:nvPr/>
        </p:nvSpPr>
        <p:spPr>
          <a:xfrm>
            <a:off x="5857884" y="3179391"/>
            <a:ext cx="321471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Retorna o texto do componente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857884" y="3559740"/>
            <a:ext cx="3214710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Retorna o </a:t>
            </a:r>
            <a:r>
              <a:rPr lang="pt-BR" dirty="0" err="1" smtClean="0">
                <a:solidFill>
                  <a:srgbClr val="FF0000"/>
                </a:solidFill>
              </a:rPr>
              <a:t>html</a:t>
            </a:r>
            <a:r>
              <a:rPr lang="pt-BR" dirty="0" smtClean="0">
                <a:solidFill>
                  <a:srgbClr val="FF0000"/>
                </a:solidFill>
              </a:rPr>
              <a:t> do componente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9" name="Conector de seta reta 8"/>
          <p:cNvCxnSpPr/>
          <p:nvPr/>
        </p:nvCxnSpPr>
        <p:spPr>
          <a:xfrm rot="10800000">
            <a:off x="5357818" y="3383813"/>
            <a:ext cx="50006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de seta reta 9"/>
          <p:cNvCxnSpPr/>
          <p:nvPr/>
        </p:nvCxnSpPr>
        <p:spPr>
          <a:xfrm rot="10800000">
            <a:off x="5357818" y="3728397"/>
            <a:ext cx="500066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aixaDeTexto 10"/>
          <p:cNvSpPr txBox="1"/>
          <p:nvPr/>
        </p:nvSpPr>
        <p:spPr>
          <a:xfrm>
            <a:off x="5857884" y="4429138"/>
            <a:ext cx="3214710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Buscou somente o &lt;p&gt; com id = para2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12" name="Conector de seta reta 11"/>
          <p:cNvCxnSpPr>
            <a:stCxn id="11" idx="1"/>
          </p:cNvCxnSpPr>
          <p:nvPr/>
        </p:nvCxnSpPr>
        <p:spPr>
          <a:xfrm rot="10800000">
            <a:off x="5286382" y="4214826"/>
            <a:ext cx="571503" cy="53747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3600" dirty="0" smtClean="0"/>
              <a:t>HTML e </a:t>
            </a:r>
            <a:r>
              <a:rPr lang="pt-BR" sz="3600" dirty="0" err="1" smtClean="0"/>
              <a:t>JavaScript</a:t>
            </a:r>
            <a:r>
              <a:rPr lang="pt-BR" sz="3600" dirty="0" smtClean="0"/>
              <a:t> do Exemplo Anterior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HTML</a:t>
            </a:r>
          </a:p>
          <a:p>
            <a:pPr marL="363538" indent="0">
              <a:buNone/>
            </a:pPr>
            <a:r>
              <a:rPr lang="pt-BR" dirty="0" smtClean="0"/>
              <a:t>&lt;div </a:t>
            </a:r>
            <a:r>
              <a:rPr lang="pt-BR" dirty="0" err="1" smtClean="0"/>
              <a:t>name</a:t>
            </a:r>
            <a:r>
              <a:rPr lang="pt-BR" dirty="0" smtClean="0"/>
              <a:t>="</a:t>
            </a:r>
            <a:r>
              <a:rPr lang="pt-BR" dirty="0" err="1" smtClean="0"/>
              <a:t>minhadiv</a:t>
            </a:r>
            <a:r>
              <a:rPr lang="pt-BR" dirty="0" smtClean="0"/>
              <a:t>" </a:t>
            </a:r>
            <a:r>
              <a:rPr lang="pt-BR" dirty="0" err="1" smtClean="0"/>
              <a:t>class</a:t>
            </a:r>
            <a:r>
              <a:rPr lang="pt-BR" dirty="0" smtClean="0"/>
              <a:t>="c1"&gt;Texto na div&lt;/div&gt;</a:t>
            </a:r>
          </a:p>
          <a:p>
            <a:pPr marL="363538" indent="0">
              <a:buNone/>
            </a:pPr>
            <a:r>
              <a:rPr lang="pt-BR" dirty="0" smtClean="0"/>
              <a:t>&lt;</a:t>
            </a:r>
            <a:r>
              <a:rPr lang="pt-BR" dirty="0" err="1" smtClean="0"/>
              <a:t>br</a:t>
            </a:r>
            <a:r>
              <a:rPr lang="pt-BR" dirty="0" smtClean="0"/>
              <a:t>&gt; Agora veja o resultado do script:&lt;</a:t>
            </a:r>
            <a:r>
              <a:rPr lang="pt-BR" dirty="0" err="1" smtClean="0"/>
              <a:t>br</a:t>
            </a:r>
            <a:r>
              <a:rPr lang="pt-BR" dirty="0" smtClean="0"/>
              <a:t>&gt;  </a:t>
            </a:r>
          </a:p>
          <a:p>
            <a:endParaRPr lang="pt-BR" dirty="0" smtClean="0"/>
          </a:p>
          <a:p>
            <a:r>
              <a:rPr lang="pt-BR" dirty="0" err="1" smtClean="0"/>
              <a:t>JavaScritp</a:t>
            </a:r>
            <a:endParaRPr lang="pt-BR" dirty="0" smtClean="0"/>
          </a:p>
          <a:p>
            <a:pPr marL="363538" indent="0">
              <a:buNone/>
            </a:pPr>
            <a:r>
              <a:rPr lang="pt-BR" dirty="0" smtClean="0"/>
              <a:t>var c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>
                <a:solidFill>
                  <a:srgbClr val="FF0000"/>
                </a:solidFill>
              </a:rPr>
              <a:t>getElementsByName</a:t>
            </a:r>
            <a:r>
              <a:rPr lang="pt-BR" dirty="0" smtClean="0">
                <a:solidFill>
                  <a:srgbClr val="FF0000"/>
                </a:solidFill>
              </a:rPr>
              <a:t>("</a:t>
            </a:r>
            <a:r>
              <a:rPr lang="pt-BR" dirty="0" err="1" smtClean="0">
                <a:solidFill>
                  <a:srgbClr val="FF0000"/>
                </a:solidFill>
              </a:rPr>
              <a:t>minhadiv</a:t>
            </a:r>
            <a:r>
              <a:rPr lang="pt-BR" dirty="0" smtClean="0">
                <a:solidFill>
                  <a:srgbClr val="FF0000"/>
                </a:solidFill>
              </a:rPr>
              <a:t>")[0]</a:t>
            </a:r>
            <a:r>
              <a:rPr lang="pt-BR" dirty="0" smtClean="0"/>
              <a:t>;</a:t>
            </a:r>
          </a:p>
          <a:p>
            <a:pPr marL="363538" indent="0">
              <a:buNone/>
            </a:pP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&gt;"+</a:t>
            </a:r>
            <a:r>
              <a:rPr lang="pt-BR" dirty="0" err="1" smtClean="0"/>
              <a:t>c.innerText</a:t>
            </a:r>
            <a:r>
              <a:rPr lang="pt-BR" dirty="0" smtClean="0"/>
              <a:t>);</a:t>
            </a:r>
          </a:p>
          <a:p>
            <a:pPr marL="363538" indent="0">
              <a:buNone/>
            </a:pPr>
            <a:r>
              <a:rPr lang="pt-BR" dirty="0" err="1" smtClean="0"/>
              <a:t>c.style.</a:t>
            </a:r>
            <a:r>
              <a:rPr lang="pt-BR" dirty="0" smtClean="0"/>
              <a:t>background = "</a:t>
            </a:r>
            <a:r>
              <a:rPr lang="pt-BR" dirty="0" err="1" smtClean="0"/>
              <a:t>green</a:t>
            </a:r>
            <a:r>
              <a:rPr lang="pt-BR" dirty="0" smtClean="0"/>
              <a:t>";</a:t>
            </a:r>
          </a:p>
          <a:p>
            <a:pPr marL="363538" indent="0">
              <a:buNone/>
            </a:pPr>
            <a:r>
              <a:rPr lang="pt-BR" dirty="0" smtClean="0"/>
              <a:t>var d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>
                <a:solidFill>
                  <a:srgbClr val="FF0000"/>
                </a:solidFill>
              </a:rPr>
              <a:t>getElementsByClassName</a:t>
            </a:r>
            <a:r>
              <a:rPr lang="pt-BR" dirty="0" smtClean="0">
                <a:solidFill>
                  <a:srgbClr val="FF0000"/>
                </a:solidFill>
              </a:rPr>
              <a:t>("c1")[0]</a:t>
            </a:r>
            <a:r>
              <a:rPr lang="pt-BR" dirty="0" smtClean="0"/>
              <a:t>;</a:t>
            </a:r>
          </a:p>
          <a:p>
            <a:pPr marL="363538" indent="0">
              <a:buNone/>
            </a:pP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write</a:t>
            </a:r>
            <a:r>
              <a:rPr lang="pt-BR" dirty="0" smtClean="0"/>
              <a:t>("&lt;</a:t>
            </a:r>
            <a:r>
              <a:rPr lang="pt-BR" dirty="0" err="1" smtClean="0"/>
              <a:t>br</a:t>
            </a:r>
            <a:r>
              <a:rPr lang="pt-BR" dirty="0" smtClean="0"/>
              <a:t>&gt;"+</a:t>
            </a:r>
            <a:r>
              <a:rPr lang="pt-BR" dirty="0" err="1" smtClean="0"/>
              <a:t>d.innerText</a:t>
            </a:r>
            <a:r>
              <a:rPr lang="pt-BR" dirty="0" smtClean="0"/>
              <a:t>);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15008" y="1857370"/>
            <a:ext cx="292892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Acessou a &lt;div&gt; pelo nome, pode existir mais de uma com o mesmo nome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6143636" y="4209171"/>
            <a:ext cx="292892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dirty="0" smtClean="0">
                <a:solidFill>
                  <a:srgbClr val="FF0000"/>
                </a:solidFill>
              </a:rPr>
              <a:t>Acessou a &lt;div&gt; pela classe, pode existir mais de uma com o mesmo nome</a:t>
            </a:r>
            <a:endParaRPr lang="pt-BR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Eventos DOM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pt-BR" dirty="0" smtClean="0"/>
              <a:t>Os mesmos eventos do CSS</a:t>
            </a:r>
          </a:p>
          <a:p>
            <a:pPr lvl="1"/>
            <a:r>
              <a:rPr lang="pt-BR" dirty="0" err="1" smtClean="0"/>
              <a:t>onmouseenter</a:t>
            </a:r>
            <a:endParaRPr lang="pt-BR" dirty="0" smtClean="0"/>
          </a:p>
          <a:p>
            <a:pPr lvl="1"/>
            <a:r>
              <a:rPr lang="pt-BR" dirty="0" err="1" smtClean="0"/>
              <a:t>onmouseout</a:t>
            </a:r>
            <a:endParaRPr lang="pt-BR" dirty="0" smtClean="0"/>
          </a:p>
          <a:p>
            <a:pPr lvl="1"/>
            <a:r>
              <a:rPr lang="pt-BR" dirty="0" err="1" smtClean="0"/>
              <a:t>onmousemove</a:t>
            </a:r>
            <a:endParaRPr lang="pt-BR" dirty="0" smtClean="0"/>
          </a:p>
          <a:p>
            <a:pPr lvl="1"/>
            <a:r>
              <a:rPr lang="pt-BR" dirty="0" err="1" smtClean="0"/>
              <a:t>onmousedown</a:t>
            </a:r>
            <a:endParaRPr lang="pt-BR" dirty="0" smtClean="0"/>
          </a:p>
          <a:p>
            <a:pPr lvl="1"/>
            <a:r>
              <a:rPr lang="pt-BR" dirty="0" err="1" smtClean="0"/>
              <a:t>onmouseup</a:t>
            </a:r>
            <a:endParaRPr lang="pt-BR" dirty="0" smtClean="0"/>
          </a:p>
          <a:p>
            <a:pPr lvl="1"/>
            <a:r>
              <a:rPr lang="pt-BR" dirty="0" err="1" smtClean="0"/>
              <a:t>onmouseclick</a:t>
            </a:r>
            <a:endParaRPr lang="pt-BR" dirty="0" smtClean="0"/>
          </a:p>
          <a:p>
            <a:pPr lvl="1"/>
            <a:endParaRPr lang="pt-BR" dirty="0" smtClean="0"/>
          </a:p>
          <a:p>
            <a:r>
              <a:rPr lang="pt-BR" dirty="0" smtClean="0"/>
              <a:t>Todos os eventos</a:t>
            </a:r>
          </a:p>
          <a:p>
            <a:pPr marL="442913" lvl="1" indent="-23813">
              <a:buNone/>
            </a:pPr>
            <a:r>
              <a:rPr lang="pt-BR" dirty="0" smtClean="0"/>
              <a:t>https://pt.khanacademy.org/computing/computer-programming/html-css-js/html-js-dom-events/a/dom-event-types</a:t>
            </a:r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71934" y="205978"/>
            <a:ext cx="4614866" cy="857250"/>
          </a:xfrm>
        </p:spPr>
        <p:txBody>
          <a:bodyPr/>
          <a:lstStyle/>
          <a:p>
            <a:pPr algn="r"/>
            <a:r>
              <a:rPr lang="pt-BR" dirty="0" smtClean="0"/>
              <a:t>Eventos DOM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2844" y="248848"/>
            <a:ext cx="8472518" cy="375166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600" dirty="0" smtClean="0"/>
              <a:t>        &lt;div id="</a:t>
            </a:r>
            <a:r>
              <a:rPr lang="pt-BR" sz="1600" dirty="0" err="1" smtClean="0"/>
              <a:t>iddiv</a:t>
            </a:r>
            <a:r>
              <a:rPr lang="pt-BR" sz="1600" dirty="0" smtClean="0"/>
              <a:t>" </a:t>
            </a:r>
            <a:r>
              <a:rPr lang="pt-BR" sz="1600" dirty="0" err="1" smtClean="0"/>
              <a:t>onclick</a:t>
            </a:r>
            <a:r>
              <a:rPr lang="pt-BR" sz="1600" dirty="0" smtClean="0"/>
              <a:t>="</a:t>
            </a:r>
            <a:r>
              <a:rPr lang="pt-BR" sz="1600" dirty="0" err="1" smtClean="0">
                <a:solidFill>
                  <a:srgbClr val="FF0000"/>
                </a:solidFill>
              </a:rPr>
              <a:t>onMouseClick</a:t>
            </a:r>
            <a:r>
              <a:rPr lang="pt-BR" sz="1600" dirty="0" smtClean="0">
                <a:solidFill>
                  <a:srgbClr val="FF0000"/>
                </a:solidFill>
              </a:rPr>
              <a:t>()</a:t>
            </a:r>
            <a:r>
              <a:rPr lang="pt-BR" sz="1600" dirty="0" smtClean="0"/>
              <a:t>"</a:t>
            </a:r>
          </a:p>
          <a:p>
            <a:pPr>
              <a:buNone/>
            </a:pPr>
            <a:r>
              <a:rPr lang="pt-BR" sz="1600" dirty="0" smtClean="0"/>
              <a:t>                        </a:t>
            </a:r>
            <a:r>
              <a:rPr lang="pt-BR" sz="1600" dirty="0" err="1" smtClean="0"/>
              <a:t>onmouseenter</a:t>
            </a:r>
            <a:r>
              <a:rPr lang="pt-BR" sz="1600" dirty="0" smtClean="0"/>
              <a:t>="</a:t>
            </a:r>
            <a:r>
              <a:rPr lang="pt-BR" sz="1600" dirty="0" err="1" smtClean="0">
                <a:solidFill>
                  <a:srgbClr val="00B050"/>
                </a:solidFill>
              </a:rPr>
              <a:t>onMouseEnter</a:t>
            </a:r>
            <a:r>
              <a:rPr lang="pt-BR" sz="1600" dirty="0" smtClean="0">
                <a:solidFill>
                  <a:srgbClr val="00B050"/>
                </a:solidFill>
              </a:rPr>
              <a:t>()</a:t>
            </a:r>
            <a:r>
              <a:rPr lang="pt-BR" sz="1600" dirty="0" smtClean="0"/>
              <a:t>"</a:t>
            </a:r>
          </a:p>
          <a:p>
            <a:pPr>
              <a:buNone/>
            </a:pPr>
            <a:r>
              <a:rPr lang="pt-BR" sz="1600" dirty="0" smtClean="0"/>
              <a:t>                        </a:t>
            </a:r>
            <a:r>
              <a:rPr lang="pt-BR" sz="1600" dirty="0" err="1" smtClean="0"/>
              <a:t>onmouseout</a:t>
            </a:r>
            <a:r>
              <a:rPr lang="pt-BR" sz="1600" dirty="0" smtClean="0"/>
              <a:t>="</a:t>
            </a:r>
            <a:r>
              <a:rPr lang="pt-BR" sz="1600" dirty="0" err="1" smtClean="0">
                <a:solidFill>
                  <a:srgbClr val="0070C0"/>
                </a:solidFill>
              </a:rPr>
              <a:t>onMouseOut</a:t>
            </a:r>
            <a:r>
              <a:rPr lang="pt-BR" sz="1600" dirty="0" smtClean="0">
                <a:solidFill>
                  <a:srgbClr val="0070C0"/>
                </a:solidFill>
              </a:rPr>
              <a:t>()</a:t>
            </a:r>
            <a:r>
              <a:rPr lang="pt-BR" sz="1600" dirty="0" smtClean="0"/>
              <a:t>"&gt;</a:t>
            </a:r>
          </a:p>
          <a:p>
            <a:pPr>
              <a:buNone/>
            </a:pPr>
            <a:r>
              <a:rPr lang="pt-BR" sz="1600" dirty="0" smtClean="0"/>
              <a:t>            Conteúdo da div!</a:t>
            </a:r>
          </a:p>
          <a:p>
            <a:pPr>
              <a:buNone/>
            </a:pPr>
            <a:r>
              <a:rPr lang="pt-BR" sz="1600" dirty="0" smtClean="0"/>
              <a:t>        &lt;/div&gt;</a:t>
            </a:r>
          </a:p>
          <a:p>
            <a:pPr>
              <a:buNone/>
            </a:pPr>
            <a:r>
              <a:rPr lang="pt-BR" sz="1600" dirty="0" smtClean="0"/>
              <a:t>        &lt;script&gt;</a:t>
            </a:r>
          </a:p>
          <a:p>
            <a:pPr>
              <a:buNone/>
            </a:pPr>
            <a:r>
              <a:rPr lang="pt-BR" sz="1600" dirty="0" smtClean="0"/>
              <a:t>            </a:t>
            </a:r>
            <a:r>
              <a:rPr lang="pt-BR" sz="1600" dirty="0" err="1" smtClean="0"/>
              <a:t>function</a:t>
            </a:r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rgbClr val="FF0000"/>
                </a:solidFill>
              </a:rPr>
              <a:t>onMouseClick</a:t>
            </a:r>
            <a:r>
              <a:rPr lang="pt-BR" sz="1600" dirty="0" smtClean="0">
                <a:solidFill>
                  <a:srgbClr val="FF0000"/>
                </a:solidFill>
              </a:rPr>
              <a:t>()</a:t>
            </a:r>
            <a:r>
              <a:rPr lang="pt-BR" sz="1600" dirty="0" smtClean="0"/>
              <a:t>{</a:t>
            </a:r>
          </a:p>
          <a:p>
            <a:pPr>
              <a:buNone/>
            </a:pPr>
            <a:r>
              <a:rPr lang="pt-BR" sz="1600" dirty="0" smtClean="0"/>
              <a:t>                </a:t>
            </a:r>
            <a:r>
              <a:rPr lang="pt-BR" sz="1600" dirty="0" err="1" smtClean="0"/>
              <a:t>alert</a:t>
            </a:r>
            <a:r>
              <a:rPr lang="pt-BR" sz="1600" dirty="0" smtClean="0"/>
              <a:t>('Clicou o mouse sobre a div.')</a:t>
            </a:r>
          </a:p>
          <a:p>
            <a:pPr>
              <a:buNone/>
            </a:pPr>
            <a:r>
              <a:rPr lang="pt-BR" sz="1600" dirty="0" smtClean="0"/>
              <a:t>            }</a:t>
            </a:r>
          </a:p>
          <a:p>
            <a:pPr>
              <a:buNone/>
            </a:pPr>
            <a:r>
              <a:rPr lang="pt-BR" sz="1600" dirty="0" smtClean="0"/>
              <a:t>            </a:t>
            </a:r>
            <a:r>
              <a:rPr lang="pt-BR" sz="1600" dirty="0" err="1" smtClean="0"/>
              <a:t>function</a:t>
            </a:r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rgbClr val="00B050"/>
                </a:solidFill>
              </a:rPr>
              <a:t>onMouseEnter</a:t>
            </a:r>
            <a:r>
              <a:rPr lang="pt-BR" sz="1600" dirty="0" smtClean="0">
                <a:solidFill>
                  <a:srgbClr val="00B050"/>
                </a:solidFill>
              </a:rPr>
              <a:t>()</a:t>
            </a:r>
            <a:r>
              <a:rPr lang="pt-BR" sz="1600" dirty="0" smtClean="0"/>
              <a:t>{</a:t>
            </a:r>
          </a:p>
          <a:p>
            <a:pPr>
              <a:buNone/>
            </a:pPr>
            <a:r>
              <a:rPr lang="pt-BR" sz="1600" dirty="0" smtClean="0"/>
              <a:t>               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getElementById</a:t>
            </a:r>
            <a:r>
              <a:rPr lang="pt-BR" sz="1600" dirty="0" smtClean="0"/>
              <a:t>("</a:t>
            </a:r>
            <a:r>
              <a:rPr lang="pt-BR" sz="1600" dirty="0" err="1" smtClean="0"/>
              <a:t>iddiv</a:t>
            </a:r>
            <a:r>
              <a:rPr lang="pt-BR" sz="1600" dirty="0" smtClean="0"/>
              <a:t>").</a:t>
            </a:r>
            <a:r>
              <a:rPr lang="pt-BR" sz="1600" dirty="0" err="1" smtClean="0"/>
              <a:t>innerText</a:t>
            </a:r>
            <a:r>
              <a:rPr lang="pt-BR" sz="1600" dirty="0" smtClean="0"/>
              <a:t> = "Entrou";</a:t>
            </a:r>
          </a:p>
          <a:p>
            <a:pPr>
              <a:buNone/>
            </a:pPr>
            <a:r>
              <a:rPr lang="pt-BR" sz="1600" dirty="0" smtClean="0"/>
              <a:t>            }</a:t>
            </a:r>
          </a:p>
          <a:p>
            <a:pPr>
              <a:buNone/>
            </a:pPr>
            <a:r>
              <a:rPr lang="pt-BR" sz="1600" dirty="0" smtClean="0"/>
              <a:t>            </a:t>
            </a:r>
            <a:r>
              <a:rPr lang="pt-BR" sz="1600" dirty="0" err="1" smtClean="0"/>
              <a:t>function</a:t>
            </a:r>
            <a:r>
              <a:rPr lang="pt-BR" sz="1600" dirty="0" smtClean="0"/>
              <a:t> </a:t>
            </a:r>
            <a:r>
              <a:rPr lang="pt-BR" sz="1600" dirty="0" err="1" smtClean="0">
                <a:solidFill>
                  <a:srgbClr val="0070C0"/>
                </a:solidFill>
              </a:rPr>
              <a:t>onMouseOut</a:t>
            </a:r>
            <a:r>
              <a:rPr lang="pt-BR" sz="1600" dirty="0" smtClean="0">
                <a:solidFill>
                  <a:srgbClr val="0070C0"/>
                </a:solidFill>
              </a:rPr>
              <a:t>()</a:t>
            </a:r>
            <a:r>
              <a:rPr lang="pt-BR" sz="1600" dirty="0" smtClean="0"/>
              <a:t>{</a:t>
            </a:r>
          </a:p>
          <a:p>
            <a:pPr>
              <a:buNone/>
            </a:pPr>
            <a:r>
              <a:rPr lang="pt-BR" sz="1600" dirty="0" smtClean="0"/>
              <a:t>                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.</a:t>
            </a:r>
            <a:r>
              <a:rPr lang="pt-BR" sz="1600" dirty="0" err="1" smtClean="0"/>
              <a:t>getElementById</a:t>
            </a:r>
            <a:r>
              <a:rPr lang="pt-BR" sz="1600" dirty="0" smtClean="0"/>
              <a:t>("</a:t>
            </a:r>
            <a:r>
              <a:rPr lang="pt-BR" sz="1600" dirty="0" err="1" smtClean="0"/>
              <a:t>iddiv</a:t>
            </a:r>
            <a:r>
              <a:rPr lang="pt-BR" sz="1600" dirty="0" smtClean="0"/>
              <a:t>").</a:t>
            </a:r>
            <a:r>
              <a:rPr lang="pt-BR" sz="1600" dirty="0" err="1" smtClean="0"/>
              <a:t>innerText</a:t>
            </a:r>
            <a:r>
              <a:rPr lang="pt-BR" sz="1600" dirty="0" smtClean="0"/>
              <a:t> = "Saiu";</a:t>
            </a:r>
          </a:p>
          <a:p>
            <a:pPr>
              <a:buNone/>
            </a:pPr>
            <a:r>
              <a:rPr lang="pt-BR" sz="1600" dirty="0" smtClean="0"/>
              <a:t>            }</a:t>
            </a:r>
          </a:p>
          <a:p>
            <a:pPr>
              <a:buNone/>
            </a:pPr>
            <a:r>
              <a:rPr lang="pt-BR" sz="1600" dirty="0" smtClean="0"/>
              <a:t>        &lt;/script&gt;</a:t>
            </a:r>
          </a:p>
          <a:p>
            <a:pPr>
              <a:buNone/>
            </a:pPr>
            <a:endParaRPr lang="pt-B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6248" y="-18"/>
            <a:ext cx="4857784" cy="857250"/>
          </a:xfrm>
        </p:spPr>
        <p:txBody>
          <a:bodyPr>
            <a:normAutofit/>
          </a:bodyPr>
          <a:lstStyle/>
          <a:p>
            <a:pPr algn="r"/>
            <a:r>
              <a:rPr lang="pt-BR" sz="3200" dirty="0" smtClean="0"/>
              <a:t>Adicionando </a:t>
            </a:r>
            <a:r>
              <a:rPr lang="pt-BR" sz="3200" dirty="0" err="1" smtClean="0"/>
              <a:t>EventListener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-357222" y="-71456"/>
            <a:ext cx="8229600" cy="339447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pt-BR" sz="1800" dirty="0" smtClean="0"/>
              <a:t>        &lt;div id="</a:t>
            </a:r>
            <a:r>
              <a:rPr lang="pt-BR" sz="1800" dirty="0" err="1" smtClean="0"/>
              <a:t>iddiv</a:t>
            </a:r>
            <a:r>
              <a:rPr lang="pt-BR" sz="1800" dirty="0" smtClean="0"/>
              <a:t>"&gt; </a:t>
            </a:r>
            <a:r>
              <a:rPr lang="pt-BR" sz="1800" dirty="0" err="1" smtClean="0"/>
              <a:t>Conteudo</a:t>
            </a:r>
            <a:r>
              <a:rPr lang="pt-BR" sz="1800" dirty="0" smtClean="0"/>
              <a:t> da div! &lt;/div&gt;</a:t>
            </a:r>
          </a:p>
          <a:p>
            <a:pPr>
              <a:buNone/>
            </a:pPr>
            <a:r>
              <a:rPr lang="pt-BR" sz="1800" dirty="0" smtClean="0"/>
              <a:t>        &lt;script&gt;</a:t>
            </a:r>
          </a:p>
          <a:p>
            <a:pPr>
              <a:buNone/>
            </a:pPr>
            <a:r>
              <a:rPr lang="pt-BR" sz="1800" dirty="0" smtClean="0"/>
              <a:t>            a = </a:t>
            </a:r>
            <a:r>
              <a:rPr lang="pt-BR" sz="1800" dirty="0" err="1" smtClean="0"/>
              <a:t>document</a:t>
            </a:r>
            <a:r>
              <a:rPr lang="pt-BR" sz="1800" dirty="0" smtClean="0"/>
              <a:t>.</a:t>
            </a:r>
            <a:r>
              <a:rPr lang="pt-BR" sz="1800" dirty="0" err="1" smtClean="0"/>
              <a:t>getElementById</a:t>
            </a:r>
            <a:r>
              <a:rPr lang="pt-BR" sz="1800" dirty="0" smtClean="0"/>
              <a:t>("</a:t>
            </a:r>
            <a:r>
              <a:rPr lang="pt-BR" sz="1800" dirty="0" err="1" smtClean="0"/>
              <a:t>iddiv</a:t>
            </a:r>
            <a:r>
              <a:rPr lang="pt-BR" sz="1800" dirty="0" smtClean="0"/>
              <a:t>")</a:t>
            </a:r>
          </a:p>
          <a:p>
            <a:pPr>
              <a:buNone/>
            </a:pPr>
            <a:r>
              <a:rPr lang="pt-BR" sz="1800" dirty="0" smtClean="0"/>
              <a:t>            </a:t>
            </a:r>
            <a:r>
              <a:rPr lang="pt-BR" sz="1800" dirty="0" err="1" smtClean="0"/>
              <a:t>a.addEventListener</a:t>
            </a:r>
            <a:r>
              <a:rPr lang="pt-BR" sz="1800" dirty="0" smtClean="0"/>
              <a:t>("</a:t>
            </a:r>
            <a:r>
              <a:rPr lang="pt-BR" sz="1800" dirty="0" err="1" smtClean="0"/>
              <a:t>click</a:t>
            </a:r>
            <a:r>
              <a:rPr lang="pt-BR" sz="1800" dirty="0" smtClean="0"/>
              <a:t>",clicar);</a:t>
            </a:r>
          </a:p>
          <a:p>
            <a:pPr>
              <a:buNone/>
            </a:pPr>
            <a:r>
              <a:rPr lang="pt-BR" sz="1800" dirty="0" smtClean="0"/>
              <a:t>            </a:t>
            </a:r>
            <a:r>
              <a:rPr lang="pt-BR" sz="1800" dirty="0" err="1" smtClean="0"/>
              <a:t>a.addEventListener</a:t>
            </a:r>
            <a:r>
              <a:rPr lang="pt-BR" sz="1800" dirty="0" smtClean="0"/>
              <a:t>("</a:t>
            </a:r>
            <a:r>
              <a:rPr lang="pt-BR" sz="1800" dirty="0" err="1" smtClean="0"/>
              <a:t>mouseenter</a:t>
            </a:r>
            <a:r>
              <a:rPr lang="pt-BR" sz="1800" dirty="0" smtClean="0"/>
              <a:t>",entrar);</a:t>
            </a:r>
          </a:p>
          <a:p>
            <a:pPr>
              <a:buNone/>
            </a:pPr>
            <a:r>
              <a:rPr lang="pt-BR" sz="1800" dirty="0" smtClean="0"/>
              <a:t>            </a:t>
            </a:r>
            <a:r>
              <a:rPr lang="pt-BR" sz="1800" dirty="0" err="1" smtClean="0"/>
              <a:t>a.addEventListener</a:t>
            </a:r>
            <a:r>
              <a:rPr lang="pt-BR" sz="1800" dirty="0" smtClean="0"/>
              <a:t>("</a:t>
            </a:r>
            <a:r>
              <a:rPr lang="pt-BR" sz="1800" dirty="0" err="1" smtClean="0"/>
              <a:t>mouseout</a:t>
            </a:r>
            <a:r>
              <a:rPr lang="pt-BR" sz="1800" dirty="0" smtClean="0"/>
              <a:t>",sair);</a:t>
            </a:r>
          </a:p>
          <a:p>
            <a:pPr>
              <a:buNone/>
            </a:pPr>
            <a:r>
              <a:rPr lang="pt-BR" sz="1800" dirty="0" smtClean="0"/>
              <a:t>            </a:t>
            </a:r>
            <a:r>
              <a:rPr lang="pt-BR" sz="1800" dirty="0" err="1" smtClean="0"/>
              <a:t>function</a:t>
            </a:r>
            <a:r>
              <a:rPr lang="pt-BR" sz="1800" dirty="0" smtClean="0"/>
              <a:t> clicar(){</a:t>
            </a:r>
          </a:p>
          <a:p>
            <a:pPr>
              <a:buNone/>
            </a:pPr>
            <a:r>
              <a:rPr lang="pt-BR" sz="1800" dirty="0" smtClean="0"/>
              <a:t>                </a:t>
            </a:r>
            <a:r>
              <a:rPr lang="pt-BR" sz="1800" dirty="0" err="1" smtClean="0"/>
              <a:t>alert</a:t>
            </a:r>
            <a:r>
              <a:rPr lang="pt-BR" sz="1800" dirty="0" smtClean="0"/>
              <a:t>('Clicou o mouse sobre a div.')</a:t>
            </a:r>
          </a:p>
          <a:p>
            <a:pPr>
              <a:buNone/>
            </a:pPr>
            <a:r>
              <a:rPr lang="pt-BR" sz="1800" dirty="0" smtClean="0"/>
              <a:t>            }</a:t>
            </a:r>
          </a:p>
          <a:p>
            <a:pPr>
              <a:buNone/>
            </a:pPr>
            <a:r>
              <a:rPr lang="pt-BR" sz="1800" dirty="0" smtClean="0"/>
              <a:t>            </a:t>
            </a:r>
            <a:r>
              <a:rPr lang="pt-BR" sz="1800" dirty="0" err="1" smtClean="0"/>
              <a:t>function</a:t>
            </a:r>
            <a:r>
              <a:rPr lang="pt-BR" sz="1800" dirty="0" smtClean="0"/>
              <a:t> entrar(){</a:t>
            </a:r>
          </a:p>
          <a:p>
            <a:pPr>
              <a:buNone/>
            </a:pPr>
            <a:r>
              <a:rPr lang="pt-BR" sz="1800" dirty="0" smtClean="0"/>
              <a:t>                </a:t>
            </a:r>
            <a:r>
              <a:rPr lang="pt-BR" sz="1800" dirty="0" err="1" smtClean="0"/>
              <a:t>document</a:t>
            </a:r>
            <a:r>
              <a:rPr lang="pt-BR" sz="1800" dirty="0" smtClean="0"/>
              <a:t>.</a:t>
            </a:r>
            <a:r>
              <a:rPr lang="pt-BR" sz="1800" dirty="0" err="1" smtClean="0"/>
              <a:t>getElementById</a:t>
            </a:r>
            <a:r>
              <a:rPr lang="pt-BR" sz="1800" dirty="0" smtClean="0"/>
              <a:t>("</a:t>
            </a:r>
            <a:r>
              <a:rPr lang="pt-BR" sz="1800" dirty="0" err="1" smtClean="0"/>
              <a:t>iddiv</a:t>
            </a:r>
            <a:r>
              <a:rPr lang="pt-BR" sz="1800" dirty="0" smtClean="0"/>
              <a:t>").</a:t>
            </a:r>
            <a:r>
              <a:rPr lang="pt-BR" sz="1800" dirty="0" err="1" smtClean="0"/>
              <a:t>innerText</a:t>
            </a:r>
            <a:r>
              <a:rPr lang="pt-BR" sz="1800" dirty="0" smtClean="0"/>
              <a:t> = "Entrou";</a:t>
            </a:r>
          </a:p>
          <a:p>
            <a:pPr>
              <a:buNone/>
            </a:pPr>
            <a:r>
              <a:rPr lang="pt-BR" sz="1800" dirty="0" smtClean="0"/>
              <a:t>            }</a:t>
            </a:r>
          </a:p>
          <a:p>
            <a:pPr>
              <a:buNone/>
            </a:pPr>
            <a:r>
              <a:rPr lang="pt-BR" sz="1800" dirty="0" smtClean="0"/>
              <a:t>            </a:t>
            </a:r>
            <a:r>
              <a:rPr lang="pt-BR" sz="1800" dirty="0" err="1" smtClean="0"/>
              <a:t>function</a:t>
            </a:r>
            <a:r>
              <a:rPr lang="pt-BR" sz="1800" dirty="0" smtClean="0"/>
              <a:t> sair(){</a:t>
            </a:r>
          </a:p>
          <a:p>
            <a:pPr>
              <a:buNone/>
            </a:pPr>
            <a:r>
              <a:rPr lang="pt-BR" sz="1800" dirty="0" smtClean="0"/>
              <a:t>                </a:t>
            </a:r>
            <a:r>
              <a:rPr lang="pt-BR" sz="1800" dirty="0" err="1" smtClean="0"/>
              <a:t>document</a:t>
            </a:r>
            <a:r>
              <a:rPr lang="pt-BR" sz="1800" dirty="0" smtClean="0"/>
              <a:t>.</a:t>
            </a:r>
            <a:r>
              <a:rPr lang="pt-BR" sz="1800" dirty="0" err="1" smtClean="0"/>
              <a:t>getElementById</a:t>
            </a:r>
            <a:r>
              <a:rPr lang="pt-BR" sz="1800" dirty="0" smtClean="0"/>
              <a:t>("</a:t>
            </a:r>
            <a:r>
              <a:rPr lang="pt-BR" sz="1800" dirty="0" err="1" smtClean="0"/>
              <a:t>iddiv</a:t>
            </a:r>
            <a:r>
              <a:rPr lang="pt-BR" sz="1800" dirty="0" smtClean="0"/>
              <a:t>").</a:t>
            </a:r>
            <a:r>
              <a:rPr lang="pt-BR" sz="1800" dirty="0" err="1" smtClean="0"/>
              <a:t>innerText</a:t>
            </a:r>
            <a:r>
              <a:rPr lang="pt-BR" sz="1800" dirty="0" smtClean="0"/>
              <a:t> = "Saiu";</a:t>
            </a:r>
          </a:p>
          <a:p>
            <a:pPr>
              <a:buNone/>
            </a:pPr>
            <a:r>
              <a:rPr lang="pt-BR" sz="1800" dirty="0" smtClean="0"/>
              <a:t>            }</a:t>
            </a:r>
          </a:p>
          <a:p>
            <a:pPr>
              <a:buNone/>
            </a:pPr>
            <a:r>
              <a:rPr lang="pt-BR" sz="1800" dirty="0" smtClean="0"/>
              <a:t>        &lt;/script&gt;</a:t>
            </a:r>
          </a:p>
          <a:p>
            <a:pPr>
              <a:buNone/>
            </a:pPr>
            <a:endParaRPr lang="pt-BR" sz="18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5786446" y="1353915"/>
            <a:ext cx="292895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O evento </a:t>
            </a:r>
            <a:r>
              <a:rPr lang="pt-BR" dirty="0" err="1" smtClean="0">
                <a:solidFill>
                  <a:srgbClr val="FF0000"/>
                </a:solidFill>
              </a:rPr>
              <a:t>click</a:t>
            </a:r>
            <a:r>
              <a:rPr lang="pt-BR" dirty="0" smtClean="0">
                <a:solidFill>
                  <a:srgbClr val="FF0000"/>
                </a:solidFill>
              </a:rPr>
              <a:t> foi associado à função clicar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6" name="Conector de seta reta 5"/>
          <p:cNvCxnSpPr>
            <a:stCxn id="4" idx="1"/>
          </p:cNvCxnSpPr>
          <p:nvPr/>
        </p:nvCxnSpPr>
        <p:spPr>
          <a:xfrm rot="10800000">
            <a:off x="3786182" y="1142991"/>
            <a:ext cx="2000264" cy="5340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de seta reta 7"/>
          <p:cNvCxnSpPr>
            <a:stCxn id="4" idx="1"/>
          </p:cNvCxnSpPr>
          <p:nvPr/>
        </p:nvCxnSpPr>
        <p:spPr>
          <a:xfrm rot="10800000" flipV="1">
            <a:off x="3714744" y="1677080"/>
            <a:ext cx="2071702" cy="46604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ixaDeTexto 6"/>
          <p:cNvSpPr txBox="1"/>
          <p:nvPr/>
        </p:nvSpPr>
        <p:spPr>
          <a:xfrm>
            <a:off x="6572264" y="3286130"/>
            <a:ext cx="2428892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/>
              <a:t>Tipos de eventos:</a:t>
            </a:r>
          </a:p>
          <a:p>
            <a:pPr marL="363538" indent="-187325">
              <a:buFont typeface="Arial" pitchFamily="34" charset="0"/>
              <a:buChar char="•"/>
            </a:pPr>
            <a:r>
              <a:rPr lang="pt-BR" dirty="0" err="1" smtClean="0"/>
              <a:t>click</a:t>
            </a:r>
            <a:endParaRPr lang="pt-BR" dirty="0" smtClean="0"/>
          </a:p>
          <a:p>
            <a:pPr marL="363538" indent="-187325">
              <a:buFont typeface="Arial" pitchFamily="34" charset="0"/>
              <a:buChar char="•"/>
            </a:pPr>
            <a:r>
              <a:rPr lang="pt-BR" dirty="0" err="1" smtClean="0"/>
              <a:t>mouseenter</a:t>
            </a:r>
            <a:endParaRPr lang="pt-BR" dirty="0" smtClean="0"/>
          </a:p>
          <a:p>
            <a:pPr marL="363538" indent="-187325">
              <a:buFont typeface="Arial" pitchFamily="34" charset="0"/>
              <a:buChar char="•"/>
            </a:pPr>
            <a:r>
              <a:rPr lang="pt-BR" dirty="0" err="1" smtClean="0"/>
              <a:t>mouseout</a:t>
            </a:r>
            <a:endParaRPr lang="pt-BR" dirty="0" smtClean="0"/>
          </a:p>
          <a:p>
            <a:pPr marL="363538" indent="-187325">
              <a:buFont typeface="Arial" pitchFamily="34" charset="0"/>
              <a:buChar char="•"/>
            </a:pPr>
            <a:r>
              <a:rPr lang="pt-BR" dirty="0" err="1" smtClean="0"/>
              <a:t>mousemove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Criando Elementos no HTML via </a:t>
            </a:r>
            <a:r>
              <a:rPr lang="pt-BR" dirty="0" err="1" smtClean="0"/>
              <a:t>JavaScript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621897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pt-BR" dirty="0" smtClean="0"/>
              <a:t>    &lt;div id="dados"&gt;</a:t>
            </a:r>
          </a:p>
          <a:p>
            <a:pPr>
              <a:buNone/>
            </a:pPr>
            <a:r>
              <a:rPr lang="pt-BR" dirty="0" smtClean="0"/>
              <a:t>        &lt;p&gt;</a:t>
            </a:r>
          </a:p>
          <a:p>
            <a:pPr>
              <a:buNone/>
            </a:pPr>
            <a:r>
              <a:rPr lang="pt-BR" dirty="0" smtClean="0"/>
              <a:t>        &lt;input </a:t>
            </a:r>
            <a:r>
              <a:rPr lang="pt-BR" dirty="0" err="1" smtClean="0"/>
              <a:t>type</a:t>
            </a:r>
            <a:r>
              <a:rPr lang="pt-BR" dirty="0" smtClean="0"/>
              <a:t>="radio" </a:t>
            </a:r>
            <a:r>
              <a:rPr lang="pt-BR" dirty="0" err="1" smtClean="0"/>
              <a:t>name</a:t>
            </a:r>
            <a:r>
              <a:rPr lang="pt-BR" dirty="0" smtClean="0"/>
              <a:t>="</a:t>
            </a:r>
            <a:r>
              <a:rPr lang="pt-BR" dirty="0" err="1" smtClean="0"/>
              <a:t>radiosex</a:t>
            </a:r>
            <a:r>
              <a:rPr lang="pt-BR" dirty="0" smtClean="0"/>
              <a:t>" </a:t>
            </a:r>
            <a:r>
              <a:rPr lang="pt-BR" dirty="0" err="1" smtClean="0"/>
              <a:t>checked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        &lt;</a:t>
            </a:r>
            <a:r>
              <a:rPr lang="pt-BR" dirty="0" err="1" smtClean="0"/>
              <a:t>label</a:t>
            </a:r>
            <a:r>
              <a:rPr lang="pt-BR" dirty="0" smtClean="0"/>
              <a:t>&gt;Homem&lt;/</a:t>
            </a:r>
            <a:r>
              <a:rPr lang="pt-BR" dirty="0" err="1" smtClean="0"/>
              <a:t>label</a:t>
            </a:r>
            <a:r>
              <a:rPr lang="pt-BR" dirty="0" smtClean="0"/>
              <a:t>&gt;&lt;</a:t>
            </a:r>
            <a:r>
              <a:rPr lang="pt-BR" dirty="0" err="1" smtClean="0"/>
              <a:t>br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        &lt;input </a:t>
            </a:r>
            <a:r>
              <a:rPr lang="pt-BR" dirty="0" err="1" smtClean="0"/>
              <a:t>type</a:t>
            </a:r>
            <a:r>
              <a:rPr lang="pt-BR" dirty="0" smtClean="0"/>
              <a:t>="radio" </a:t>
            </a:r>
            <a:r>
              <a:rPr lang="pt-BR" dirty="0" err="1" smtClean="0"/>
              <a:t>name</a:t>
            </a:r>
            <a:r>
              <a:rPr lang="pt-BR" dirty="0" smtClean="0"/>
              <a:t>="</a:t>
            </a:r>
            <a:r>
              <a:rPr lang="pt-BR" dirty="0" err="1" smtClean="0"/>
              <a:t>radiosex</a:t>
            </a:r>
            <a:r>
              <a:rPr lang="pt-BR" dirty="0" smtClean="0"/>
              <a:t>"&gt;</a:t>
            </a:r>
          </a:p>
          <a:p>
            <a:pPr>
              <a:buNone/>
            </a:pPr>
            <a:r>
              <a:rPr lang="pt-BR" dirty="0" smtClean="0"/>
              <a:t>        &lt;</a:t>
            </a:r>
            <a:r>
              <a:rPr lang="pt-BR" dirty="0" err="1" smtClean="0"/>
              <a:t>label</a:t>
            </a:r>
            <a:r>
              <a:rPr lang="pt-BR" dirty="0" smtClean="0"/>
              <a:t>&gt;Mulher&lt;/</a:t>
            </a:r>
            <a:r>
              <a:rPr lang="pt-BR" dirty="0" err="1" smtClean="0"/>
              <a:t>label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        &lt;/p&gt;</a:t>
            </a:r>
          </a:p>
          <a:p>
            <a:pPr>
              <a:buNone/>
            </a:pPr>
            <a:r>
              <a:rPr lang="pt-BR" dirty="0" smtClean="0"/>
              <a:t>        &lt;</a:t>
            </a:r>
            <a:r>
              <a:rPr lang="pt-BR" dirty="0" err="1" smtClean="0"/>
              <a:t>button</a:t>
            </a:r>
            <a:r>
              <a:rPr lang="pt-BR" dirty="0" smtClean="0"/>
              <a:t> </a:t>
            </a:r>
            <a:r>
              <a:rPr lang="pt-BR" dirty="0" err="1" smtClean="0"/>
              <a:t>onclick</a:t>
            </a:r>
            <a:r>
              <a:rPr lang="pt-BR" dirty="0" smtClean="0"/>
              <a:t>="verificar()"&gt;Visualizar&lt;/</a:t>
            </a:r>
            <a:r>
              <a:rPr lang="pt-BR" dirty="0" err="1" smtClean="0"/>
              <a:t>button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    &lt;/div&gt;</a:t>
            </a:r>
          </a:p>
          <a:p>
            <a:pPr>
              <a:buNone/>
            </a:pPr>
            <a:r>
              <a:rPr lang="pt-BR" dirty="0" smtClean="0"/>
              <a:t>    &lt;div id="resultado"&gt;&lt;/div&gt;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Criando Elementos no HTML via </a:t>
            </a:r>
            <a:r>
              <a:rPr lang="pt-BR" dirty="0" err="1" smtClean="0"/>
              <a:t>JavaScript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00150"/>
            <a:ext cx="8229600" cy="394335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pt-BR" dirty="0" smtClean="0"/>
              <a:t>    &lt;script&gt;</a:t>
            </a:r>
          </a:p>
          <a:p>
            <a:pPr>
              <a:buNone/>
            </a:pPr>
            <a:r>
              <a:rPr lang="pt-BR" dirty="0" smtClean="0"/>
              <a:t>        </a:t>
            </a:r>
            <a:r>
              <a:rPr lang="pt-BR" dirty="0" err="1" smtClean="0"/>
              <a:t>function</a:t>
            </a:r>
            <a:r>
              <a:rPr lang="pt-BR" dirty="0" smtClean="0"/>
              <a:t> verificar(){</a:t>
            </a:r>
          </a:p>
          <a:p>
            <a:pPr>
              <a:buNone/>
            </a:pPr>
            <a:r>
              <a:rPr lang="pt-BR" dirty="0" smtClean="0"/>
              <a:t>            a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getElementsByName</a:t>
            </a:r>
            <a:r>
              <a:rPr lang="pt-BR" dirty="0" smtClean="0"/>
              <a:t>("</a:t>
            </a:r>
            <a:r>
              <a:rPr lang="pt-BR" dirty="0" err="1" smtClean="0"/>
              <a:t>radiosex</a:t>
            </a:r>
            <a:r>
              <a:rPr lang="pt-BR" dirty="0" smtClean="0"/>
              <a:t>");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res</a:t>
            </a:r>
            <a:r>
              <a:rPr lang="pt-BR" dirty="0" smtClean="0"/>
              <a:t>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getElementById</a:t>
            </a:r>
            <a:r>
              <a:rPr lang="pt-BR" dirty="0" smtClean="0"/>
              <a:t>("resultado")</a:t>
            </a:r>
          </a:p>
          <a:p>
            <a:pPr>
              <a:buNone/>
            </a:pPr>
            <a:r>
              <a:rPr lang="pt-BR" dirty="0" smtClean="0"/>
              <a:t>            imagem = </a:t>
            </a:r>
            <a:r>
              <a:rPr lang="pt-BR" dirty="0" err="1" smtClean="0"/>
              <a:t>document</a:t>
            </a:r>
            <a:r>
              <a:rPr lang="pt-BR" dirty="0" smtClean="0"/>
              <a:t>.</a:t>
            </a:r>
            <a:r>
              <a:rPr lang="pt-BR" dirty="0" err="1" smtClean="0"/>
              <a:t>createElement</a:t>
            </a:r>
            <a:r>
              <a:rPr lang="pt-BR" dirty="0" smtClean="0"/>
              <a:t>('</a:t>
            </a:r>
            <a:r>
              <a:rPr lang="pt-BR" dirty="0" err="1" smtClean="0"/>
              <a:t>img</a:t>
            </a:r>
            <a:r>
              <a:rPr lang="pt-BR" dirty="0" smtClean="0"/>
              <a:t>');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if</a:t>
            </a:r>
            <a:r>
              <a:rPr lang="pt-BR" dirty="0" smtClean="0"/>
              <a:t> (a[0].</a:t>
            </a:r>
            <a:r>
              <a:rPr lang="pt-BR" dirty="0" err="1" smtClean="0"/>
              <a:t>checked</a:t>
            </a:r>
            <a:r>
              <a:rPr lang="pt-BR" dirty="0" smtClean="0"/>
              <a:t>){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res.innerText</a:t>
            </a:r>
            <a:r>
              <a:rPr lang="pt-BR" dirty="0" smtClean="0"/>
              <a:t> = "Homem";</a:t>
            </a:r>
          </a:p>
          <a:p>
            <a:pPr>
              <a:buNone/>
            </a:pPr>
            <a:r>
              <a:rPr lang="pt-BR" dirty="0" smtClean="0"/>
              <a:t>                imagem.</a:t>
            </a:r>
            <a:r>
              <a:rPr lang="pt-BR" dirty="0" err="1" smtClean="0"/>
              <a:t>setAttribute</a:t>
            </a:r>
            <a:r>
              <a:rPr lang="pt-BR" dirty="0" smtClean="0"/>
              <a:t>('</a:t>
            </a:r>
            <a:r>
              <a:rPr lang="pt-BR" dirty="0" err="1" smtClean="0"/>
              <a:t>src</a:t>
            </a:r>
            <a:r>
              <a:rPr lang="pt-BR" dirty="0" smtClean="0"/>
              <a:t>','homem.jpg')</a:t>
            </a:r>
          </a:p>
          <a:p>
            <a:pPr>
              <a:buNone/>
            </a:pPr>
            <a:r>
              <a:rPr lang="pt-BR" dirty="0" smtClean="0"/>
              <a:t>            }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else</a:t>
            </a:r>
            <a:r>
              <a:rPr lang="pt-BR" dirty="0" smtClean="0"/>
              <a:t> {</a:t>
            </a:r>
          </a:p>
          <a:p>
            <a:pPr>
              <a:buNone/>
            </a:pPr>
            <a:r>
              <a:rPr lang="pt-BR" dirty="0" smtClean="0"/>
              <a:t>                </a:t>
            </a:r>
            <a:r>
              <a:rPr lang="pt-BR" dirty="0" err="1" smtClean="0"/>
              <a:t>res.innerText</a:t>
            </a:r>
            <a:r>
              <a:rPr lang="pt-BR" dirty="0" smtClean="0"/>
              <a:t> = "Mulher";</a:t>
            </a:r>
          </a:p>
          <a:p>
            <a:pPr>
              <a:buNone/>
            </a:pPr>
            <a:r>
              <a:rPr lang="pt-BR" dirty="0" smtClean="0"/>
              <a:t>                imagem.</a:t>
            </a:r>
            <a:r>
              <a:rPr lang="pt-BR" dirty="0" err="1" smtClean="0"/>
              <a:t>setAttribute</a:t>
            </a:r>
            <a:r>
              <a:rPr lang="pt-BR" dirty="0" smtClean="0"/>
              <a:t>('</a:t>
            </a:r>
            <a:r>
              <a:rPr lang="pt-BR" dirty="0" err="1" smtClean="0"/>
              <a:t>src</a:t>
            </a:r>
            <a:r>
              <a:rPr lang="pt-BR" dirty="0" smtClean="0"/>
              <a:t>','mulher.jpg')</a:t>
            </a:r>
          </a:p>
          <a:p>
            <a:pPr>
              <a:buNone/>
            </a:pPr>
            <a:r>
              <a:rPr lang="pt-BR" dirty="0" smtClean="0"/>
              <a:t>            }</a:t>
            </a:r>
          </a:p>
          <a:p>
            <a:pPr>
              <a:buNone/>
            </a:pPr>
            <a:r>
              <a:rPr lang="pt-BR" dirty="0" smtClean="0"/>
              <a:t>            </a:t>
            </a:r>
            <a:r>
              <a:rPr lang="pt-BR" dirty="0" err="1" smtClean="0"/>
              <a:t>res.appendChild</a:t>
            </a:r>
            <a:r>
              <a:rPr lang="pt-BR" dirty="0" smtClean="0"/>
              <a:t>(imagem);</a:t>
            </a:r>
          </a:p>
          <a:p>
            <a:pPr>
              <a:buNone/>
            </a:pPr>
            <a:r>
              <a:rPr lang="pt-BR" dirty="0" smtClean="0"/>
              <a:t>        }</a:t>
            </a:r>
          </a:p>
          <a:p>
            <a:pPr>
              <a:buNone/>
            </a:pPr>
            <a:r>
              <a:rPr lang="pt-BR" dirty="0" smtClean="0"/>
              <a:t>    &lt;/script&gt;</a:t>
            </a:r>
          </a:p>
          <a:p>
            <a:pPr>
              <a:buNone/>
            </a:pP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5929322" y="3657437"/>
            <a:ext cx="2928958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err="1" smtClean="0">
                <a:solidFill>
                  <a:srgbClr val="FF0000"/>
                </a:solidFill>
              </a:rPr>
              <a:t>Obs</a:t>
            </a:r>
            <a:r>
              <a:rPr lang="pt-BR" dirty="0" smtClean="0">
                <a:solidFill>
                  <a:srgbClr val="FF0000"/>
                </a:solidFill>
              </a:rPr>
              <a:t>: as imagens homem.jpg e mulher.jpg deve estar na mesma pasta do arquivo com este código.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5929322" y="1228545"/>
            <a:ext cx="292895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Cria um novo elemento </a:t>
            </a:r>
            <a:r>
              <a:rPr lang="pt-BR" dirty="0" err="1" smtClean="0">
                <a:solidFill>
                  <a:srgbClr val="FF0000"/>
                </a:solidFill>
              </a:rPr>
              <a:t>img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5929322" y="1916666"/>
            <a:ext cx="292895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Configura o novo </a:t>
            </a:r>
            <a:r>
              <a:rPr lang="pt-BR" dirty="0" err="1" smtClean="0">
                <a:solidFill>
                  <a:srgbClr val="FF0000"/>
                </a:solidFill>
              </a:rPr>
              <a:t>img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5929322" y="3143254"/>
            <a:ext cx="2928958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dirty="0" smtClean="0">
                <a:solidFill>
                  <a:srgbClr val="FF0000"/>
                </a:solidFill>
              </a:rPr>
              <a:t>Insere na página</a:t>
            </a:r>
            <a:endParaRPr lang="pt-BR" dirty="0">
              <a:solidFill>
                <a:srgbClr val="FF0000"/>
              </a:solidFill>
            </a:endParaRPr>
          </a:p>
        </p:txBody>
      </p:sp>
      <p:cxnSp>
        <p:nvCxnSpPr>
          <p:cNvPr id="10" name="Conector de seta reta 9"/>
          <p:cNvCxnSpPr>
            <a:stCxn id="6" idx="1"/>
          </p:cNvCxnSpPr>
          <p:nvPr/>
        </p:nvCxnSpPr>
        <p:spPr>
          <a:xfrm rot="10800000" flipV="1">
            <a:off x="4500562" y="1413210"/>
            <a:ext cx="1428760" cy="801349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de seta reta 10"/>
          <p:cNvCxnSpPr>
            <a:stCxn id="7" idx="1"/>
          </p:cNvCxnSpPr>
          <p:nvPr/>
        </p:nvCxnSpPr>
        <p:spPr>
          <a:xfrm rot="10800000" flipV="1">
            <a:off x="4286248" y="2101332"/>
            <a:ext cx="1643074" cy="7561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de seta reta 13"/>
          <p:cNvCxnSpPr>
            <a:stCxn id="8" idx="1"/>
          </p:cNvCxnSpPr>
          <p:nvPr/>
        </p:nvCxnSpPr>
        <p:spPr>
          <a:xfrm rot="10800000" flipV="1">
            <a:off x="3214678" y="3327920"/>
            <a:ext cx="2714644" cy="95834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de seta reta 16"/>
          <p:cNvCxnSpPr>
            <a:stCxn id="7" idx="1"/>
          </p:cNvCxnSpPr>
          <p:nvPr/>
        </p:nvCxnSpPr>
        <p:spPr>
          <a:xfrm rot="10800000" flipV="1">
            <a:off x="4214810" y="2101332"/>
            <a:ext cx="1714512" cy="161342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Debugging</a:t>
            </a:r>
            <a:endParaRPr lang="pt-BR" dirty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25130"/>
            <a:ext cx="9144000" cy="385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357158" y="2089543"/>
            <a:ext cx="27860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600" b="1" dirty="0" smtClean="0">
                <a:solidFill>
                  <a:srgbClr val="FF0000"/>
                </a:solidFill>
              </a:rPr>
              <a:t>Breakpoint</a:t>
            </a:r>
          </a:p>
          <a:p>
            <a:pPr algn="ctr"/>
            <a:endParaRPr lang="pt-BR" sz="3600" dirty="0" smtClean="0">
              <a:solidFill>
                <a:srgbClr val="FF0000"/>
              </a:solidFill>
            </a:endParaRPr>
          </a:p>
          <a:p>
            <a:pPr algn="ctr"/>
            <a:r>
              <a:rPr lang="pt-BR" sz="3600" dirty="0" smtClean="0">
                <a:solidFill>
                  <a:srgbClr val="FF0000"/>
                </a:solidFill>
              </a:rPr>
              <a:t>Basta clicar com o mouse nesse lugar</a:t>
            </a:r>
            <a:endParaRPr lang="pt-BR" sz="3600" dirty="0">
              <a:solidFill>
                <a:srgbClr val="FF0000"/>
              </a:solidFill>
            </a:endParaRPr>
          </a:p>
        </p:txBody>
      </p:sp>
      <p:cxnSp>
        <p:nvCxnSpPr>
          <p:cNvPr id="7" name="Conector de seta reta 6"/>
          <p:cNvCxnSpPr/>
          <p:nvPr/>
        </p:nvCxnSpPr>
        <p:spPr>
          <a:xfrm>
            <a:off x="1857356" y="2571750"/>
            <a:ext cx="857256" cy="21431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Debugging</a:t>
            </a:r>
            <a:endParaRPr lang="pt-BR" dirty="0"/>
          </a:p>
        </p:txBody>
      </p:sp>
      <p:pic>
        <p:nvPicPr>
          <p:cNvPr id="348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017974"/>
            <a:ext cx="8229600" cy="328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aixaDeTexto 4"/>
          <p:cNvSpPr txBox="1"/>
          <p:nvPr/>
        </p:nvSpPr>
        <p:spPr>
          <a:xfrm>
            <a:off x="2857488" y="4453101"/>
            <a:ext cx="5357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F10 para avançar </a:t>
            </a:r>
          </a:p>
          <a:p>
            <a:r>
              <a:rPr lang="pt-BR" dirty="0" smtClean="0"/>
              <a:t>F11  para entra em funções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2071670" y="1339445"/>
            <a:ext cx="2000264" cy="13849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800" dirty="0" smtClean="0">
                <a:solidFill>
                  <a:srgbClr val="FF0000"/>
                </a:solidFill>
              </a:rPr>
              <a:t>Ver o valor das variáveis</a:t>
            </a:r>
            <a:endParaRPr lang="pt-BR" sz="2800" dirty="0">
              <a:solidFill>
                <a:srgbClr val="FF0000"/>
              </a:solidFill>
            </a:endParaRPr>
          </a:p>
        </p:txBody>
      </p:sp>
      <p:cxnSp>
        <p:nvCxnSpPr>
          <p:cNvPr id="8" name="Conector de seta reta 7"/>
          <p:cNvCxnSpPr>
            <a:stCxn id="6" idx="1"/>
          </p:cNvCxnSpPr>
          <p:nvPr/>
        </p:nvCxnSpPr>
        <p:spPr>
          <a:xfrm rot="10800000">
            <a:off x="785786" y="1928809"/>
            <a:ext cx="1285884" cy="10313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Código Base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t-BR" dirty="0" smtClean="0"/>
              <a:t>Todo o conteúdo será voltado para WEB</a:t>
            </a:r>
          </a:p>
          <a:p>
            <a:r>
              <a:rPr lang="pt-BR" dirty="0" smtClean="0"/>
              <a:t>A parte HTML e CSS não será apresentada</a:t>
            </a:r>
          </a:p>
          <a:p>
            <a:r>
              <a:rPr lang="pt-BR" dirty="0" smtClean="0"/>
              <a:t>O código base pode ser criado automaticamente pelo </a:t>
            </a:r>
            <a:r>
              <a:rPr lang="pt-BR" dirty="0" err="1" smtClean="0"/>
              <a:t>VSCode</a:t>
            </a:r>
            <a:endParaRPr lang="pt-BR" dirty="0" smtClean="0"/>
          </a:p>
          <a:p>
            <a:pPr lvl="1"/>
            <a:r>
              <a:rPr lang="pt-BR" dirty="0" smtClean="0"/>
              <a:t>Em um arquivo vazio digite </a:t>
            </a:r>
            <a:r>
              <a:rPr lang="pt-BR" dirty="0" err="1" smtClean="0"/>
              <a:t>html</a:t>
            </a:r>
            <a:r>
              <a:rPr lang="pt-BR" dirty="0" smtClean="0"/>
              <a:t> e escolha html5</a:t>
            </a:r>
          </a:p>
          <a:p>
            <a:r>
              <a:rPr lang="pt-BR" dirty="0" smtClean="0"/>
              <a:t>Considere o código a seguir como a base para todos os exemplos apresentados a partir daqui.</a:t>
            </a:r>
          </a:p>
          <a:p>
            <a:r>
              <a:rPr lang="pt-BR" dirty="0" smtClean="0"/>
              <a:t>Atenção para </a:t>
            </a:r>
            <a:r>
              <a:rPr lang="pt-BR" dirty="0" err="1" smtClean="0"/>
              <a:t>para</a:t>
            </a:r>
            <a:r>
              <a:rPr lang="pt-BR" dirty="0" smtClean="0"/>
              <a:t> a </a:t>
            </a:r>
            <a:r>
              <a:rPr lang="pt-BR" dirty="0" err="1" smtClean="0"/>
              <a:t>tag</a:t>
            </a:r>
            <a:r>
              <a:rPr lang="pt-BR" dirty="0" smtClean="0"/>
              <a:t> </a:t>
            </a:r>
            <a:r>
              <a:rPr lang="pt-BR" dirty="0" err="1" smtClean="0"/>
              <a:t>scritp</a:t>
            </a:r>
            <a:r>
              <a:rPr lang="pt-BR" dirty="0" smtClean="0"/>
              <a:t> que é inserida no final</a:t>
            </a:r>
          </a:p>
          <a:p>
            <a:pPr lvl="1"/>
            <a:r>
              <a:rPr lang="pt-BR" dirty="0" smtClean="0"/>
              <a:t>Cada exemplo deverá ser o conteúdo dessa </a:t>
            </a:r>
            <a:r>
              <a:rPr lang="pt-BR" dirty="0" err="1" smtClean="0"/>
              <a:t>tag</a:t>
            </a:r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57818" y="205978"/>
            <a:ext cx="3328982" cy="85725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Código Base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718"/>
            <a:ext cx="8229600" cy="482206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pt-BR" dirty="0" smtClean="0"/>
              <a:t>&lt;!DOCTYPE </a:t>
            </a:r>
            <a:r>
              <a:rPr lang="pt-BR" dirty="0" err="1" smtClean="0"/>
              <a:t>html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&lt;</a:t>
            </a:r>
            <a:r>
              <a:rPr lang="pt-BR" dirty="0" err="1" smtClean="0"/>
              <a:t>html</a:t>
            </a:r>
            <a:r>
              <a:rPr lang="pt-BR" dirty="0" smtClean="0"/>
              <a:t> </a:t>
            </a:r>
            <a:r>
              <a:rPr lang="pt-BR" dirty="0" err="1" smtClean="0"/>
              <a:t>lang</a:t>
            </a:r>
            <a:r>
              <a:rPr lang="pt-BR" dirty="0" smtClean="0"/>
              <a:t>="pt-br"&gt;</a:t>
            </a:r>
          </a:p>
          <a:p>
            <a:pPr>
              <a:buNone/>
            </a:pPr>
            <a:r>
              <a:rPr lang="pt-BR" dirty="0" smtClean="0"/>
              <a:t>&lt;</a:t>
            </a:r>
            <a:r>
              <a:rPr lang="pt-BR" dirty="0" err="1" smtClean="0"/>
              <a:t>head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    &lt;meta </a:t>
            </a:r>
            <a:r>
              <a:rPr lang="pt-BR" dirty="0" err="1" smtClean="0"/>
              <a:t>charset</a:t>
            </a:r>
            <a:r>
              <a:rPr lang="pt-BR" dirty="0" smtClean="0"/>
              <a:t>="UTF-8"&gt;</a:t>
            </a:r>
          </a:p>
          <a:p>
            <a:pPr>
              <a:buNone/>
            </a:pPr>
            <a:r>
              <a:rPr lang="pt-BR" dirty="0" smtClean="0"/>
              <a:t>    &lt;meta </a:t>
            </a:r>
            <a:r>
              <a:rPr lang="pt-BR" dirty="0" err="1" smtClean="0"/>
              <a:t>http-equiv</a:t>
            </a:r>
            <a:r>
              <a:rPr lang="pt-BR" dirty="0" smtClean="0"/>
              <a:t>="</a:t>
            </a:r>
            <a:r>
              <a:rPr lang="pt-BR" dirty="0" err="1" smtClean="0"/>
              <a:t>X-UA-Compatible</a:t>
            </a:r>
            <a:r>
              <a:rPr lang="pt-BR" dirty="0" smtClean="0"/>
              <a:t>" </a:t>
            </a:r>
            <a:r>
              <a:rPr lang="pt-BR" dirty="0" err="1" smtClean="0"/>
              <a:t>content</a:t>
            </a:r>
            <a:r>
              <a:rPr lang="pt-BR" dirty="0" smtClean="0"/>
              <a:t>="IE=</a:t>
            </a:r>
            <a:r>
              <a:rPr lang="pt-BR" dirty="0" err="1" smtClean="0"/>
              <a:t>edge</a:t>
            </a:r>
            <a:r>
              <a:rPr lang="pt-BR" dirty="0" smtClean="0"/>
              <a:t>"&gt;</a:t>
            </a:r>
          </a:p>
          <a:p>
            <a:pPr>
              <a:buNone/>
            </a:pPr>
            <a:r>
              <a:rPr lang="pt-BR" dirty="0" smtClean="0"/>
              <a:t>    &lt;meta </a:t>
            </a:r>
            <a:r>
              <a:rPr lang="pt-BR" dirty="0" err="1" smtClean="0"/>
              <a:t>name</a:t>
            </a:r>
            <a:r>
              <a:rPr lang="pt-BR" dirty="0" smtClean="0"/>
              <a:t>="</a:t>
            </a:r>
            <a:r>
              <a:rPr lang="pt-BR" dirty="0" err="1" smtClean="0"/>
              <a:t>viewport</a:t>
            </a:r>
            <a:r>
              <a:rPr lang="pt-BR" dirty="0" smtClean="0"/>
              <a:t>" </a:t>
            </a:r>
            <a:r>
              <a:rPr lang="pt-BR" dirty="0" err="1" smtClean="0"/>
              <a:t>content</a:t>
            </a:r>
            <a:r>
              <a:rPr lang="pt-BR" dirty="0" smtClean="0"/>
              <a:t>="</a:t>
            </a:r>
            <a:r>
              <a:rPr lang="pt-BR" dirty="0" err="1" smtClean="0"/>
              <a:t>width</a:t>
            </a:r>
            <a:r>
              <a:rPr lang="pt-BR" dirty="0" smtClean="0"/>
              <a:t>=</a:t>
            </a:r>
            <a:r>
              <a:rPr lang="pt-BR" dirty="0" err="1" smtClean="0"/>
              <a:t>device-width</a:t>
            </a:r>
            <a:r>
              <a:rPr lang="pt-BR" dirty="0" smtClean="0"/>
              <a:t>, </a:t>
            </a:r>
            <a:r>
              <a:rPr lang="pt-BR" dirty="0" err="1" smtClean="0"/>
              <a:t>initial-scale</a:t>
            </a:r>
            <a:r>
              <a:rPr lang="pt-BR" dirty="0" smtClean="0"/>
              <a:t>=1.0"&gt;</a:t>
            </a:r>
          </a:p>
          <a:p>
            <a:pPr>
              <a:buNone/>
            </a:pPr>
            <a:r>
              <a:rPr lang="pt-BR" dirty="0" smtClean="0"/>
              <a:t>    &lt;</a:t>
            </a:r>
            <a:r>
              <a:rPr lang="pt-BR" dirty="0" err="1" smtClean="0"/>
              <a:t>title</a:t>
            </a:r>
            <a:r>
              <a:rPr lang="pt-BR" dirty="0" smtClean="0"/>
              <a:t>&gt;Comando de Decisão&lt;/</a:t>
            </a:r>
            <a:r>
              <a:rPr lang="pt-BR" dirty="0" err="1" smtClean="0"/>
              <a:t>title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&lt;/</a:t>
            </a:r>
            <a:r>
              <a:rPr lang="pt-BR" dirty="0" err="1" smtClean="0"/>
              <a:t>head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&lt;</a:t>
            </a:r>
            <a:r>
              <a:rPr lang="pt-BR" dirty="0" err="1" smtClean="0"/>
              <a:t>body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    &lt;h1&gt;Verificação de sua idade&lt;/h1&gt;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&lt;script&gt;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		/*Insira o código </a:t>
            </a:r>
            <a:r>
              <a:rPr lang="pt-BR" dirty="0" err="1" smtClean="0">
                <a:solidFill>
                  <a:srgbClr val="FF0000"/>
                </a:solidFill>
              </a:rPr>
              <a:t>JavaScript</a:t>
            </a:r>
            <a:r>
              <a:rPr lang="pt-BR" dirty="0" smtClean="0">
                <a:solidFill>
                  <a:srgbClr val="FF0000"/>
                </a:solidFill>
              </a:rPr>
              <a:t> aqui*/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&lt;/script&gt;</a:t>
            </a:r>
          </a:p>
          <a:p>
            <a:pPr>
              <a:buNone/>
            </a:pPr>
            <a:r>
              <a:rPr lang="pt-BR" dirty="0" smtClean="0"/>
              <a:t>&lt;/</a:t>
            </a:r>
            <a:r>
              <a:rPr lang="pt-BR" dirty="0" err="1" smtClean="0"/>
              <a:t>body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/>
              <a:t>&lt;/</a:t>
            </a:r>
            <a:r>
              <a:rPr lang="pt-BR" dirty="0" err="1" smtClean="0"/>
              <a:t>html</a:t>
            </a:r>
            <a:r>
              <a:rPr lang="pt-BR" dirty="0" smtClean="0"/>
              <a:t>&gt;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158" y="0"/>
            <a:ext cx="8572560" cy="51435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pt-BR" dirty="0" smtClean="0"/>
              <a:t>&lt;</a:t>
            </a:r>
            <a:r>
              <a:rPr lang="pt-BR" dirty="0" err="1" smtClean="0"/>
              <a:t>body</a:t>
            </a:r>
            <a:r>
              <a:rPr lang="pt-BR" dirty="0" smtClean="0"/>
              <a:t>&gt;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&lt;p&gt;Exemplos de </a:t>
            </a:r>
            <a:r>
              <a:rPr lang="pt-BR" dirty="0" err="1" smtClean="0">
                <a:solidFill>
                  <a:srgbClr val="FF0000"/>
                </a:solidFill>
              </a:rPr>
              <a:t>JavaScript</a:t>
            </a:r>
            <a:r>
              <a:rPr lang="pt-BR" dirty="0" smtClean="0">
                <a:solidFill>
                  <a:srgbClr val="FF0000"/>
                </a:solidFill>
              </a:rPr>
              <a:t>&lt;/p&gt;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&lt;script &gt;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alert</a:t>
            </a:r>
            <a:r>
              <a:rPr lang="pt-BR" dirty="0" smtClean="0">
                <a:solidFill>
                  <a:srgbClr val="FF0000"/>
                </a:solidFill>
              </a:rPr>
              <a:t>("Atenção para a pergunta!");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nome = </a:t>
            </a:r>
            <a:r>
              <a:rPr lang="pt-BR" dirty="0" err="1" smtClean="0">
                <a:solidFill>
                  <a:srgbClr val="FF0000"/>
                </a:solidFill>
              </a:rPr>
              <a:t>prompt</a:t>
            </a:r>
            <a:r>
              <a:rPr lang="pt-BR" dirty="0" smtClean="0">
                <a:solidFill>
                  <a:srgbClr val="FF0000"/>
                </a:solidFill>
              </a:rPr>
              <a:t>("Qual seu nome?");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x = </a:t>
            </a:r>
            <a:r>
              <a:rPr lang="pt-BR" dirty="0" err="1" smtClean="0">
                <a:solidFill>
                  <a:srgbClr val="FF0000"/>
                </a:solidFill>
              </a:rPr>
              <a:t>confirm</a:t>
            </a:r>
            <a:r>
              <a:rPr lang="pt-BR" dirty="0" smtClean="0">
                <a:solidFill>
                  <a:srgbClr val="FF0000"/>
                </a:solidFill>
              </a:rPr>
              <a:t>(nome+" você, tem certeza?");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if</a:t>
            </a:r>
            <a:r>
              <a:rPr lang="pt-BR" dirty="0" smtClean="0">
                <a:solidFill>
                  <a:srgbClr val="FF0000"/>
                </a:solidFill>
              </a:rPr>
              <a:t> (x){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</a:t>
            </a:r>
            <a:r>
              <a:rPr lang="pt-BR" dirty="0" err="1" smtClean="0">
                <a:solidFill>
                  <a:srgbClr val="FF0000"/>
                </a:solidFill>
              </a:rPr>
              <a:t>document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write</a:t>
            </a:r>
            <a:r>
              <a:rPr lang="pt-BR" dirty="0" smtClean="0">
                <a:solidFill>
                  <a:srgbClr val="FF0000"/>
                </a:solidFill>
              </a:rPr>
              <a:t>("Sim, você tem!")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}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</a:t>
            </a:r>
            <a:r>
              <a:rPr lang="pt-BR" dirty="0" err="1" smtClean="0">
                <a:solidFill>
                  <a:srgbClr val="FF0000"/>
                </a:solidFill>
              </a:rPr>
              <a:t>else</a:t>
            </a:r>
            <a:r>
              <a:rPr lang="pt-BR" dirty="0" smtClean="0">
                <a:solidFill>
                  <a:srgbClr val="FF0000"/>
                </a:solidFill>
              </a:rPr>
              <a:t> {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    </a:t>
            </a:r>
            <a:r>
              <a:rPr lang="pt-BR" dirty="0" err="1" smtClean="0">
                <a:solidFill>
                  <a:srgbClr val="FF0000"/>
                </a:solidFill>
              </a:rPr>
              <a:t>document</a:t>
            </a:r>
            <a:r>
              <a:rPr lang="pt-BR" dirty="0" smtClean="0">
                <a:solidFill>
                  <a:srgbClr val="FF0000"/>
                </a:solidFill>
              </a:rPr>
              <a:t>.</a:t>
            </a:r>
            <a:r>
              <a:rPr lang="pt-BR" dirty="0" err="1" smtClean="0">
                <a:solidFill>
                  <a:srgbClr val="FF0000"/>
                </a:solidFill>
              </a:rPr>
              <a:t>write</a:t>
            </a:r>
            <a:r>
              <a:rPr lang="pt-BR" dirty="0" smtClean="0">
                <a:solidFill>
                  <a:srgbClr val="FF0000"/>
                </a:solidFill>
              </a:rPr>
              <a:t>("Você não tem certeza!")</a:t>
            </a:r>
          </a:p>
          <a:p>
            <a:pPr>
              <a:buNone/>
            </a:pPr>
            <a:r>
              <a:rPr lang="pt-BR" dirty="0" smtClean="0">
                <a:solidFill>
                  <a:srgbClr val="FF0000"/>
                </a:solidFill>
              </a:rPr>
              <a:t>        }</a:t>
            </a:r>
          </a:p>
          <a:p>
            <a:pPr>
              <a:buNone/>
            </a:pPr>
            <a:r>
              <a:rPr lang="pt-BR" dirty="0" smtClean="0"/>
              <a:t>    &lt;/script&gt;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JavaScript</a:t>
            </a:r>
            <a:r>
              <a:rPr lang="pt-BR" dirty="0" smtClean="0"/>
              <a:t> em Outro Arquivo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25131"/>
            <a:ext cx="8229600" cy="3394472"/>
          </a:xfrm>
        </p:spPr>
        <p:txBody>
          <a:bodyPr>
            <a:noAutofit/>
          </a:bodyPr>
          <a:lstStyle/>
          <a:p>
            <a:r>
              <a:rPr lang="pt-BR" sz="1600" dirty="0" smtClean="0"/>
              <a:t>O atributo </a:t>
            </a:r>
            <a:r>
              <a:rPr lang="pt-BR" sz="1600" dirty="0" err="1" smtClean="0"/>
              <a:t>src</a:t>
            </a:r>
            <a:r>
              <a:rPr lang="pt-BR" sz="1600" dirty="0" smtClean="0"/>
              <a:t> da </a:t>
            </a:r>
            <a:r>
              <a:rPr lang="pt-BR" sz="1600" dirty="0" err="1" smtClean="0"/>
              <a:t>tag</a:t>
            </a:r>
            <a:r>
              <a:rPr lang="pt-BR" sz="1600" dirty="0" smtClean="0"/>
              <a:t> </a:t>
            </a:r>
            <a:r>
              <a:rPr lang="pt-BR" sz="1600" dirty="0" err="1" smtClean="0"/>
              <a:t>scritp</a:t>
            </a:r>
            <a:r>
              <a:rPr lang="pt-BR" sz="1600" dirty="0" smtClean="0"/>
              <a:t> recebe o arquivo </a:t>
            </a:r>
            <a:r>
              <a:rPr lang="pt-BR" sz="1600" dirty="0" err="1" smtClean="0"/>
              <a:t>js</a:t>
            </a:r>
            <a:endParaRPr lang="pt-BR" sz="1600" dirty="0" smtClean="0"/>
          </a:p>
          <a:p>
            <a:pPr>
              <a:buNone/>
            </a:pPr>
            <a:r>
              <a:rPr lang="pt-BR" sz="1600" dirty="0" smtClean="0"/>
              <a:t>&lt;!DOCTYPE </a:t>
            </a:r>
            <a:r>
              <a:rPr lang="pt-BR" sz="1600" dirty="0" err="1" smtClean="0"/>
              <a:t>html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&lt;</a:t>
            </a:r>
            <a:r>
              <a:rPr lang="pt-BR" sz="1600" dirty="0" err="1" smtClean="0"/>
              <a:t>html</a:t>
            </a:r>
            <a:r>
              <a:rPr lang="pt-BR" sz="1600" dirty="0" smtClean="0"/>
              <a:t> </a:t>
            </a:r>
            <a:r>
              <a:rPr lang="pt-BR" sz="1600" dirty="0" err="1" smtClean="0"/>
              <a:t>lang</a:t>
            </a:r>
            <a:r>
              <a:rPr lang="pt-BR" sz="1600" dirty="0" smtClean="0"/>
              <a:t>="</a:t>
            </a:r>
            <a:r>
              <a:rPr lang="pt-BR" sz="1600" dirty="0" err="1" smtClean="0"/>
              <a:t>en</a:t>
            </a:r>
            <a:r>
              <a:rPr lang="pt-BR" sz="1600" dirty="0" smtClean="0"/>
              <a:t>"&gt;</a:t>
            </a:r>
          </a:p>
          <a:p>
            <a:pPr>
              <a:buNone/>
            </a:pPr>
            <a:r>
              <a:rPr lang="pt-BR" sz="1600" dirty="0" smtClean="0"/>
              <a:t>&lt;</a:t>
            </a:r>
            <a:r>
              <a:rPr lang="pt-BR" sz="1600" dirty="0" err="1" smtClean="0"/>
              <a:t>head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    &lt;meta </a:t>
            </a:r>
            <a:r>
              <a:rPr lang="pt-BR" sz="1600" dirty="0" err="1" smtClean="0"/>
              <a:t>charset</a:t>
            </a:r>
            <a:r>
              <a:rPr lang="pt-BR" sz="1600" dirty="0" smtClean="0"/>
              <a:t>="UTF-8"&gt;</a:t>
            </a:r>
          </a:p>
          <a:p>
            <a:pPr>
              <a:buNone/>
            </a:pPr>
            <a:r>
              <a:rPr lang="pt-BR" sz="1600" dirty="0" smtClean="0"/>
              <a:t>    &lt;meta </a:t>
            </a:r>
            <a:r>
              <a:rPr lang="pt-BR" sz="1600" dirty="0" err="1" smtClean="0"/>
              <a:t>http-equiv</a:t>
            </a:r>
            <a:r>
              <a:rPr lang="pt-BR" sz="1600" dirty="0" smtClean="0"/>
              <a:t>="</a:t>
            </a:r>
            <a:r>
              <a:rPr lang="pt-BR" sz="1600" dirty="0" err="1" smtClean="0"/>
              <a:t>X-UA-Compatible</a:t>
            </a:r>
            <a:r>
              <a:rPr lang="pt-BR" sz="1600" dirty="0" smtClean="0"/>
              <a:t>" </a:t>
            </a:r>
            <a:r>
              <a:rPr lang="pt-BR" sz="1600" dirty="0" err="1" smtClean="0"/>
              <a:t>content</a:t>
            </a:r>
            <a:r>
              <a:rPr lang="pt-BR" sz="1600" dirty="0" smtClean="0"/>
              <a:t>="IE=</a:t>
            </a:r>
            <a:r>
              <a:rPr lang="pt-BR" sz="1600" dirty="0" err="1" smtClean="0"/>
              <a:t>edge</a:t>
            </a:r>
            <a:r>
              <a:rPr lang="pt-BR" sz="1600" dirty="0" smtClean="0"/>
              <a:t>"&gt;</a:t>
            </a:r>
          </a:p>
          <a:p>
            <a:pPr>
              <a:buNone/>
            </a:pPr>
            <a:r>
              <a:rPr lang="pt-BR" sz="1600" dirty="0" smtClean="0"/>
              <a:t>    &lt;meta </a:t>
            </a:r>
            <a:r>
              <a:rPr lang="pt-BR" sz="1600" dirty="0" err="1" smtClean="0"/>
              <a:t>name</a:t>
            </a:r>
            <a:r>
              <a:rPr lang="pt-BR" sz="1600" dirty="0" smtClean="0"/>
              <a:t>="</a:t>
            </a:r>
            <a:r>
              <a:rPr lang="pt-BR" sz="1600" dirty="0" err="1" smtClean="0"/>
              <a:t>viewport</a:t>
            </a:r>
            <a:r>
              <a:rPr lang="pt-BR" sz="1600" dirty="0" smtClean="0"/>
              <a:t>" </a:t>
            </a:r>
            <a:r>
              <a:rPr lang="pt-BR" sz="1600" dirty="0" err="1" smtClean="0"/>
              <a:t>content</a:t>
            </a:r>
            <a:r>
              <a:rPr lang="pt-BR" sz="1600" dirty="0" smtClean="0"/>
              <a:t>="</a:t>
            </a:r>
            <a:r>
              <a:rPr lang="pt-BR" sz="1600" dirty="0" err="1" smtClean="0"/>
              <a:t>width</a:t>
            </a:r>
            <a:r>
              <a:rPr lang="pt-BR" sz="1600" dirty="0" smtClean="0"/>
              <a:t>=</a:t>
            </a:r>
            <a:r>
              <a:rPr lang="pt-BR" sz="1600" dirty="0" err="1" smtClean="0"/>
              <a:t>device-width</a:t>
            </a:r>
            <a:r>
              <a:rPr lang="pt-BR" sz="1600" dirty="0" smtClean="0"/>
              <a:t>, </a:t>
            </a:r>
            <a:r>
              <a:rPr lang="pt-BR" sz="1600" dirty="0" err="1" smtClean="0"/>
              <a:t>initial-scale</a:t>
            </a:r>
            <a:r>
              <a:rPr lang="pt-BR" sz="1600" dirty="0" smtClean="0"/>
              <a:t>=1.0"&gt;</a:t>
            </a:r>
          </a:p>
          <a:p>
            <a:pPr>
              <a:buNone/>
            </a:pPr>
            <a:r>
              <a:rPr lang="pt-BR" sz="1600" dirty="0" smtClean="0"/>
              <a:t>    &lt;</a:t>
            </a:r>
            <a:r>
              <a:rPr lang="pt-BR" sz="1600" dirty="0" err="1" smtClean="0"/>
              <a:t>title</a:t>
            </a:r>
            <a:r>
              <a:rPr lang="pt-BR" sz="1600" dirty="0" smtClean="0"/>
              <a:t>&gt;</a:t>
            </a:r>
            <a:r>
              <a:rPr lang="pt-BR" sz="1600" dirty="0" err="1" smtClean="0"/>
              <a:t>Document</a:t>
            </a:r>
            <a:r>
              <a:rPr lang="pt-BR" sz="1600" dirty="0" smtClean="0"/>
              <a:t>&lt;/</a:t>
            </a:r>
            <a:r>
              <a:rPr lang="pt-BR" sz="1600" dirty="0" err="1" smtClean="0"/>
              <a:t>title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&lt;/</a:t>
            </a:r>
            <a:r>
              <a:rPr lang="pt-BR" sz="1600" dirty="0" err="1" smtClean="0"/>
              <a:t>head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&lt;</a:t>
            </a:r>
            <a:r>
              <a:rPr lang="pt-BR" sz="1600" dirty="0" err="1" smtClean="0"/>
              <a:t>body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   </a:t>
            </a:r>
            <a:r>
              <a:rPr lang="pt-BR" sz="1600" dirty="0" smtClean="0">
                <a:solidFill>
                  <a:srgbClr val="FF0000"/>
                </a:solidFill>
              </a:rPr>
              <a:t> &lt;script </a:t>
            </a:r>
            <a:r>
              <a:rPr lang="pt-BR" sz="1600" dirty="0" err="1" smtClean="0">
                <a:solidFill>
                  <a:srgbClr val="FF0000"/>
                </a:solidFill>
              </a:rPr>
              <a:t>src</a:t>
            </a:r>
            <a:r>
              <a:rPr lang="pt-BR" sz="1600" dirty="0" smtClean="0">
                <a:solidFill>
                  <a:srgbClr val="FF0000"/>
                </a:solidFill>
              </a:rPr>
              <a:t>="</a:t>
            </a:r>
            <a:r>
              <a:rPr lang="pt-BR" sz="1600" dirty="0" err="1" smtClean="0">
                <a:solidFill>
                  <a:srgbClr val="FF0000"/>
                </a:solidFill>
              </a:rPr>
              <a:t>codejs</a:t>
            </a:r>
            <a:r>
              <a:rPr lang="pt-BR" sz="1600" dirty="0" smtClean="0">
                <a:solidFill>
                  <a:srgbClr val="FF0000"/>
                </a:solidFill>
              </a:rPr>
              <a:t>.</a:t>
            </a:r>
            <a:r>
              <a:rPr lang="pt-BR" sz="1600" dirty="0" err="1" smtClean="0">
                <a:solidFill>
                  <a:srgbClr val="FF0000"/>
                </a:solidFill>
              </a:rPr>
              <a:t>js</a:t>
            </a:r>
            <a:r>
              <a:rPr lang="pt-BR" sz="1600" dirty="0" smtClean="0">
                <a:solidFill>
                  <a:srgbClr val="FF0000"/>
                </a:solidFill>
              </a:rPr>
              <a:t>"&gt;&lt;/script&gt;</a:t>
            </a:r>
          </a:p>
          <a:p>
            <a:pPr>
              <a:buNone/>
            </a:pPr>
            <a:r>
              <a:rPr lang="pt-BR" sz="1600" dirty="0" smtClean="0"/>
              <a:t>&lt;/</a:t>
            </a:r>
            <a:r>
              <a:rPr lang="pt-BR" sz="1600" dirty="0" err="1" smtClean="0"/>
              <a:t>body</a:t>
            </a:r>
            <a:r>
              <a:rPr lang="pt-BR" sz="1600" dirty="0" smtClean="0"/>
              <a:t>&gt;</a:t>
            </a:r>
          </a:p>
          <a:p>
            <a:pPr>
              <a:buNone/>
            </a:pPr>
            <a:r>
              <a:rPr lang="pt-BR" sz="1600" dirty="0" smtClean="0"/>
              <a:t>&lt;/</a:t>
            </a:r>
            <a:r>
              <a:rPr lang="pt-BR" sz="1600" dirty="0" err="1" smtClean="0"/>
              <a:t>html</a:t>
            </a:r>
            <a:r>
              <a:rPr lang="pt-BR" sz="1600" dirty="0" smtClean="0"/>
              <a:t>&gt;</a:t>
            </a:r>
          </a:p>
          <a:p>
            <a:pPr>
              <a:buNone/>
            </a:pPr>
            <a:endParaRPr lang="pt-BR" sz="16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4929190" y="3685251"/>
            <a:ext cx="4071966" cy="10156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FF0000"/>
                </a:solidFill>
              </a:rPr>
              <a:t>Arquivo </a:t>
            </a:r>
            <a:r>
              <a:rPr lang="pt-BR" sz="2000" dirty="0" err="1" smtClean="0">
                <a:solidFill>
                  <a:srgbClr val="FF0000"/>
                </a:solidFill>
              </a:rPr>
              <a:t>codejs</a:t>
            </a:r>
            <a:r>
              <a:rPr lang="pt-BR" sz="2000" dirty="0" smtClean="0">
                <a:solidFill>
                  <a:srgbClr val="FF0000"/>
                </a:solidFill>
              </a:rPr>
              <a:t>.</a:t>
            </a:r>
            <a:r>
              <a:rPr lang="pt-BR" sz="2000" dirty="0" err="1" smtClean="0">
                <a:solidFill>
                  <a:srgbClr val="FF0000"/>
                </a:solidFill>
              </a:rPr>
              <a:t>js</a:t>
            </a:r>
            <a:r>
              <a:rPr lang="pt-BR" sz="2000" dirty="0" smtClean="0">
                <a:solidFill>
                  <a:srgbClr val="FF0000"/>
                </a:solidFill>
              </a:rPr>
              <a:t> contém apenas:</a:t>
            </a:r>
          </a:p>
          <a:p>
            <a:endParaRPr lang="pt-BR" sz="2000" dirty="0" smtClean="0">
              <a:solidFill>
                <a:srgbClr val="FF0000"/>
              </a:solidFill>
            </a:endParaRPr>
          </a:p>
          <a:p>
            <a:r>
              <a:rPr lang="pt-BR" sz="2000" dirty="0" err="1" smtClean="0">
                <a:solidFill>
                  <a:srgbClr val="FF0000"/>
                </a:solidFill>
              </a:rPr>
              <a:t>alert</a:t>
            </a:r>
            <a:r>
              <a:rPr lang="pt-BR" sz="2000" dirty="0" smtClean="0">
                <a:solidFill>
                  <a:srgbClr val="FF0000"/>
                </a:solidFill>
              </a:rPr>
              <a:t>(“Em outro arquivo”)</a:t>
            </a:r>
            <a:endParaRPr lang="pt-BR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solidFill>
            <a:srgbClr val="FF0000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  <a:lnDef>
      <a:spPr>
        <a:ln>
          <a:solidFill>
            <a:schemeClr val="tx1"/>
          </a:solidFill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29962</TotalTime>
  <Words>1280</Words>
  <Application>Microsoft Office PowerPoint</Application>
  <PresentationFormat>Apresentação na tela (16:9)</PresentationFormat>
  <Paragraphs>625</Paragraphs>
  <Slides>59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59</vt:i4>
      </vt:variant>
    </vt:vector>
  </HeadingPairs>
  <TitlesOfParts>
    <vt:vector size="60" baseType="lpstr">
      <vt:lpstr>Tema do Office</vt:lpstr>
      <vt:lpstr>Introdução ao JavaScript</vt:lpstr>
      <vt:lpstr>Introdução</vt:lpstr>
      <vt:lpstr>O que é JavaScritp?</vt:lpstr>
      <vt:lpstr>Hello World - WEB</vt:lpstr>
      <vt:lpstr>Hello Word - NodeJS</vt:lpstr>
      <vt:lpstr>Código Base</vt:lpstr>
      <vt:lpstr>Código Base</vt:lpstr>
      <vt:lpstr>Slide 8</vt:lpstr>
      <vt:lpstr>JavaScript em Outro Arquivo</vt:lpstr>
      <vt:lpstr>A Linguagem JavaScript</vt:lpstr>
      <vt:lpstr>Tipos e variáveis</vt:lpstr>
      <vt:lpstr>Exemplo  de var e let</vt:lpstr>
      <vt:lpstr>Tipos</vt:lpstr>
      <vt:lpstr>Conversão de Tipos</vt:lpstr>
      <vt:lpstr>Conversão para String</vt:lpstr>
      <vt:lpstr>Operadores e precedência</vt:lpstr>
      <vt:lpstr>Comparação de igualdade</vt:lpstr>
      <vt:lpstr>Comparação de igualdade</vt:lpstr>
      <vt:lpstr>Operadores Lógicos</vt:lpstr>
      <vt:lpstr>Operador Ternário</vt:lpstr>
      <vt:lpstr>Template String</vt:lpstr>
      <vt:lpstr>Formatação de String</vt:lpstr>
      <vt:lpstr>Formatação de números</vt:lpstr>
      <vt:lpstr>Comandos do JavaScript</vt:lpstr>
      <vt:lpstr>Comando de Decisão if</vt:lpstr>
      <vt:lpstr>Comando de Repetição for</vt:lpstr>
      <vt:lpstr>Comando de Repetição while</vt:lpstr>
      <vt:lpstr>Funções em JavaScript</vt:lpstr>
      <vt:lpstr>Funções em JavaScritp</vt:lpstr>
      <vt:lpstr>Funções em JavaScript</vt:lpstr>
      <vt:lpstr>Funções em JavaScript</vt:lpstr>
      <vt:lpstr>Funções em JavaScript</vt:lpstr>
      <vt:lpstr>Funções Aninhadas</vt:lpstr>
      <vt:lpstr>Passando argumentos para funções</vt:lpstr>
      <vt:lpstr>Slide 35</vt:lpstr>
      <vt:lpstr>Array em JavaScript</vt:lpstr>
      <vt:lpstr>Array</vt:lpstr>
      <vt:lpstr>Array</vt:lpstr>
      <vt:lpstr>Array</vt:lpstr>
      <vt:lpstr>Array - Tamanho</vt:lpstr>
      <vt:lpstr>Array e foreach</vt:lpstr>
      <vt:lpstr>Array e foreach</vt:lpstr>
      <vt:lpstr>DOM – Document Object Model</vt:lpstr>
      <vt:lpstr>DOM – Document Object Model</vt:lpstr>
      <vt:lpstr>DOM – Document Object Model</vt:lpstr>
      <vt:lpstr>DOM – Document Object Model</vt:lpstr>
      <vt:lpstr>Exemplo 1 de Acesso ao DOM</vt:lpstr>
      <vt:lpstr>Exemplo 2 de Acesso ao DOM</vt:lpstr>
      <vt:lpstr>Exemplo de querySelector</vt:lpstr>
      <vt:lpstr>Slide 50</vt:lpstr>
      <vt:lpstr>HTML e JavaScript do Exemplo Anterior</vt:lpstr>
      <vt:lpstr>HTML e JavaScript do Exemplo Anterior</vt:lpstr>
      <vt:lpstr>Eventos DOM</vt:lpstr>
      <vt:lpstr>Eventos DOM</vt:lpstr>
      <vt:lpstr>Adicionando EventListener</vt:lpstr>
      <vt:lpstr>Criando Elementos no HTML via JavaScript</vt:lpstr>
      <vt:lpstr>Criando Elementos no HTML via JavaScript</vt:lpstr>
      <vt:lpstr>Debugging</vt:lpstr>
      <vt:lpstr>Debugging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Rone Ilídio Silva</dc:creator>
  <cp:lastModifiedBy>Rone Ilídio Silva</cp:lastModifiedBy>
  <cp:revision>140</cp:revision>
  <dcterms:created xsi:type="dcterms:W3CDTF">2020-12-15T13:16:21Z</dcterms:created>
  <dcterms:modified xsi:type="dcterms:W3CDTF">2023-09-04T17:03:19Z</dcterms:modified>
</cp:coreProperties>
</file>