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256" r:id="rId2"/>
    <p:sldId id="259" r:id="rId3"/>
    <p:sldId id="257" r:id="rId4"/>
    <p:sldId id="263" r:id="rId5"/>
    <p:sldId id="258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3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7" autoAdjust="0"/>
    <p:restoredTop sz="86396" autoAdjust="0"/>
  </p:normalViewPr>
  <p:slideViewPr>
    <p:cSldViewPr>
      <p:cViewPr varScale="1">
        <p:scale>
          <a:sx n="60" d="100"/>
          <a:sy n="60" d="100"/>
        </p:scale>
        <p:origin x="-112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4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1B8E7-6C77-4F3F-A566-98E5EC2B4ABC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18260-C2CD-4F37-8598-69517900F3C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1</a:t>
            </a:r>
            <a:r>
              <a:rPr lang="pt-BR" baseline="0" dirty="0" smtClean="0"/>
              <a:t> – A manda</a:t>
            </a:r>
          </a:p>
          <a:p>
            <a:r>
              <a:rPr lang="pt-BR" baseline="0" dirty="0" smtClean="0"/>
              <a:t>2 - Pouco antes de alcançar B</a:t>
            </a:r>
          </a:p>
          <a:p>
            <a:r>
              <a:rPr lang="pt-BR" baseline="0" dirty="0" smtClean="0"/>
              <a:t>3 – B manda e colide</a:t>
            </a:r>
          </a:p>
          <a:p>
            <a:r>
              <a:rPr lang="pt-BR" baseline="0" dirty="0" smtClean="0"/>
              <a:t>4 – B manda ruido para informar colisão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18260-C2CD-4F37-8598-69517900F3C2}" type="slidenum">
              <a:rPr lang="pt-BR" smtClean="0"/>
              <a:pPr/>
              <a:t>29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FHSS – se</a:t>
            </a:r>
            <a:r>
              <a:rPr lang="pt-BR" baseline="0" dirty="0" smtClean="0"/>
              <a:t> todas as estações utilizarem a mesma semente (gerador de código pseud-aleatorio) a sequêcia de canais a ser utilizada será conheciada por todos. Como muda de frequencia, reduz a interferencia e aumenta a possibilidade de sniffers.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318260-C2CD-4F37-8598-69517900F3C2}" type="slidenum">
              <a:rPr lang="pt-BR" smtClean="0"/>
              <a:pPr/>
              <a:t>33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E8C4E-3828-4F71-8F5D-77B0106A8B24}" type="datetimeFigureOut">
              <a:rPr lang="pt-BR" smtClean="0"/>
              <a:pPr/>
              <a:t>18/4/2018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F999C-D6E7-44E8-838F-33940E059BF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Redes Industriais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Controle e Acesso ao Meio</a:t>
            </a:r>
          </a:p>
          <a:p>
            <a:r>
              <a:rPr lang="pt-BR" dirty="0" smtClean="0"/>
              <a:t>Prof. Rone Ilídio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ALOHA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Utilizado para transmissões nas quais existem várias estações descoordenadas competindo pelo meio</a:t>
            </a:r>
          </a:p>
          <a:p>
            <a:r>
              <a:rPr lang="pt-BR" dirty="0" smtClean="0"/>
              <a:t>Duas formas:</a:t>
            </a:r>
          </a:p>
          <a:p>
            <a:pPr lvl="1"/>
            <a:r>
              <a:rPr lang="pt-BR" dirty="0" smtClean="0"/>
              <a:t>ALOHA puro: sem sincronização</a:t>
            </a:r>
          </a:p>
          <a:p>
            <a:pPr lvl="1"/>
            <a:r>
              <a:rPr lang="pt-BR" dirty="0" smtClean="0"/>
              <a:t>Slotted ALOHA: sincronizado para fazer divisão do tempo em slots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ALOHA Puro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 estações transmitem sem verificar o canal</a:t>
            </a:r>
          </a:p>
          <a:p>
            <a:r>
              <a:rPr lang="pt-BR" dirty="0" smtClean="0"/>
              <a:t>Um transmissor é capaz de detectar colisão:</a:t>
            </a:r>
          </a:p>
          <a:p>
            <a:pPr lvl="1"/>
            <a:r>
              <a:rPr lang="pt-BR" dirty="0" smtClean="0"/>
              <a:t>Em LANs: basta escutar o canal.</a:t>
            </a:r>
          </a:p>
          <a:p>
            <a:pPr lvl="1"/>
            <a:r>
              <a:rPr lang="pt-BR" dirty="0" smtClean="0"/>
              <a:t>Em sistemas de satélites: confirmações são necessárias</a:t>
            </a:r>
          </a:p>
          <a:p>
            <a:r>
              <a:rPr lang="pt-BR" dirty="0" smtClean="0"/>
              <a:t>Em caso de colisão, o quadro é retransmitido após um tempo aleatório</a:t>
            </a:r>
          </a:p>
          <a:p>
            <a:r>
              <a:rPr lang="pt-BR" dirty="0" smtClean="0"/>
              <a:t>Utilização baixa do canal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Slotted ALOHA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Tempo dividido em slots fixos</a:t>
            </a:r>
          </a:p>
          <a:p>
            <a:r>
              <a:rPr lang="pt-BR" dirty="0" smtClean="0"/>
              <a:t>Uma estação só pode iniciar uma transmissão no início de um slot</a:t>
            </a:r>
          </a:p>
          <a:p>
            <a:r>
              <a:rPr lang="pt-BR" dirty="0" smtClean="0"/>
              <a:t>Necessidade de coordenação da fronteiras de um slot</a:t>
            </a:r>
          </a:p>
          <a:p>
            <a:r>
              <a:rPr lang="pt-BR" dirty="0" smtClean="0"/>
              <a:t>Redução da probabilidade de colisão e aumento da taxa de transmissão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CSMA – Carries Sense Multiple Access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Utilizado em LANs onde o meio pode ser escutado</a:t>
            </a:r>
          </a:p>
          <a:p>
            <a:r>
              <a:rPr lang="pt-BR" dirty="0" smtClean="0"/>
              <a:t>Três variações</a:t>
            </a:r>
          </a:p>
          <a:p>
            <a:pPr lvl="1"/>
            <a:r>
              <a:rPr lang="pt-BR" dirty="0" smtClean="0"/>
              <a:t>CSMA 1-persistente</a:t>
            </a:r>
          </a:p>
          <a:p>
            <a:pPr lvl="1"/>
            <a:r>
              <a:rPr lang="pt-BR" dirty="0" smtClean="0"/>
              <a:t>CSMA não-persistente</a:t>
            </a:r>
          </a:p>
          <a:p>
            <a:pPr lvl="1"/>
            <a:r>
              <a:rPr lang="pt-BR" dirty="0" smtClean="0"/>
              <a:t>CSMA p-persistente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CSMA – Carries Sense Multiple Access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pt-BR" dirty="0" smtClean="0"/>
              <a:t>CSMA 1-persistente</a:t>
            </a:r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199930" y="2357430"/>
            <a:ext cx="821537" cy="2273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Início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74038" y="2851002"/>
            <a:ext cx="2053843" cy="3636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Estação deseja transmitir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6" name="Losango 5"/>
          <p:cNvSpPr/>
          <p:nvPr/>
        </p:nvSpPr>
        <p:spPr>
          <a:xfrm>
            <a:off x="2298160" y="3500438"/>
            <a:ext cx="2601534" cy="545527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O canal está livre?</a:t>
            </a:r>
          </a:p>
        </p:txBody>
      </p:sp>
      <p:sp>
        <p:nvSpPr>
          <p:cNvPr id="7" name="Retângulo 6"/>
          <p:cNvSpPr/>
          <p:nvPr/>
        </p:nvSpPr>
        <p:spPr>
          <a:xfrm>
            <a:off x="142844" y="4572008"/>
            <a:ext cx="1506151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Espera um tempo aleatório</a:t>
            </a:r>
          </a:p>
        </p:txBody>
      </p:sp>
      <p:sp>
        <p:nvSpPr>
          <p:cNvPr id="8" name="Retângulo 7"/>
          <p:cNvSpPr/>
          <p:nvPr/>
        </p:nvSpPr>
        <p:spPr>
          <a:xfrm>
            <a:off x="5643570" y="3500438"/>
            <a:ext cx="1643074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Equipamento envia dados</a:t>
            </a:r>
          </a:p>
        </p:txBody>
      </p:sp>
      <p:sp>
        <p:nvSpPr>
          <p:cNvPr id="9" name="Losango 8"/>
          <p:cNvSpPr/>
          <p:nvPr/>
        </p:nvSpPr>
        <p:spPr>
          <a:xfrm>
            <a:off x="4887248" y="4429132"/>
            <a:ext cx="3158352" cy="727369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Dois enviaram ao mesmo tempo?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5000628" y="342900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Sim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1714480" y="342900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Não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4357686" y="4071942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Sim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8072462" y="442913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Não</a:t>
            </a:r>
            <a:endParaRPr lang="pt-BR" dirty="0"/>
          </a:p>
        </p:txBody>
      </p:sp>
      <p:cxnSp>
        <p:nvCxnSpPr>
          <p:cNvPr id="15" name="Conector de seta reta 14"/>
          <p:cNvCxnSpPr>
            <a:stCxn id="8" idx="2"/>
            <a:endCxn id="9" idx="0"/>
          </p:cNvCxnSpPr>
          <p:nvPr/>
        </p:nvCxnSpPr>
        <p:spPr>
          <a:xfrm rot="16200000" flipH="1">
            <a:off x="6251451" y="4214159"/>
            <a:ext cx="428628" cy="13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angulado 20"/>
          <p:cNvCxnSpPr>
            <a:stCxn id="9" idx="1"/>
            <a:endCxn id="7" idx="3"/>
          </p:cNvCxnSpPr>
          <p:nvPr/>
        </p:nvCxnSpPr>
        <p:spPr>
          <a:xfrm rot="10800000" flipV="1">
            <a:off x="1648996" y="4792817"/>
            <a:ext cx="3238253" cy="292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tângulo 24"/>
          <p:cNvSpPr/>
          <p:nvPr/>
        </p:nvSpPr>
        <p:spPr>
          <a:xfrm>
            <a:off x="5572132" y="5715016"/>
            <a:ext cx="1785950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Fim</a:t>
            </a:r>
          </a:p>
        </p:txBody>
      </p:sp>
      <p:cxnSp>
        <p:nvCxnSpPr>
          <p:cNvPr id="27" name="Conector angulado 26"/>
          <p:cNvCxnSpPr>
            <a:endCxn id="25" idx="3"/>
          </p:cNvCxnSpPr>
          <p:nvPr/>
        </p:nvCxnSpPr>
        <p:spPr>
          <a:xfrm rot="5400000">
            <a:off x="7125909" y="5018495"/>
            <a:ext cx="1178727" cy="71438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de seta reta 29"/>
          <p:cNvCxnSpPr>
            <a:stCxn id="4" idx="2"/>
            <a:endCxn id="5" idx="0"/>
          </p:cNvCxnSpPr>
          <p:nvPr/>
        </p:nvCxnSpPr>
        <p:spPr>
          <a:xfrm rot="5400000">
            <a:off x="3472696" y="2712998"/>
            <a:ext cx="266269" cy="97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de seta reta 32"/>
          <p:cNvCxnSpPr>
            <a:stCxn id="5" idx="2"/>
            <a:endCxn id="6" idx="0"/>
          </p:cNvCxnSpPr>
          <p:nvPr/>
        </p:nvCxnSpPr>
        <p:spPr>
          <a:xfrm rot="5400000">
            <a:off x="3457068" y="3356546"/>
            <a:ext cx="285752" cy="2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/>
          <p:cNvCxnSpPr>
            <a:stCxn id="6" idx="3"/>
          </p:cNvCxnSpPr>
          <p:nvPr/>
        </p:nvCxnSpPr>
        <p:spPr>
          <a:xfrm>
            <a:off x="4899694" y="3773202"/>
            <a:ext cx="743876" cy="129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angulado 42"/>
          <p:cNvCxnSpPr>
            <a:stCxn id="6" idx="1"/>
            <a:endCxn id="5" idx="1"/>
          </p:cNvCxnSpPr>
          <p:nvPr/>
        </p:nvCxnSpPr>
        <p:spPr>
          <a:xfrm rot="10800000" flipH="1">
            <a:off x="2298160" y="3032844"/>
            <a:ext cx="275878" cy="740358"/>
          </a:xfrm>
          <a:prstGeom prst="bentConnector3">
            <a:avLst>
              <a:gd name="adj1" fmla="val -189783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angulado 52"/>
          <p:cNvCxnSpPr>
            <a:stCxn id="7" idx="0"/>
            <a:endCxn id="5" idx="1"/>
          </p:cNvCxnSpPr>
          <p:nvPr/>
        </p:nvCxnSpPr>
        <p:spPr>
          <a:xfrm rot="5400000" flipH="1" flipV="1">
            <a:off x="965397" y="2963367"/>
            <a:ext cx="1539164" cy="167811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CSMA – Carries Sense Multiple Access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pt-BR" dirty="0" smtClean="0"/>
              <a:t>CSMA não-persistente</a:t>
            </a:r>
          </a:p>
          <a:p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199930" y="2357430"/>
            <a:ext cx="821537" cy="2273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Início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574038" y="2851002"/>
            <a:ext cx="2053843" cy="3636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Estação deseja transmitir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8" name="Losango 7"/>
          <p:cNvSpPr/>
          <p:nvPr/>
        </p:nvSpPr>
        <p:spPr>
          <a:xfrm>
            <a:off x="2298160" y="3500438"/>
            <a:ext cx="2601534" cy="545527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O canal está livre?</a:t>
            </a:r>
          </a:p>
        </p:txBody>
      </p:sp>
      <p:sp>
        <p:nvSpPr>
          <p:cNvPr id="9" name="Retângulo 8"/>
          <p:cNvSpPr/>
          <p:nvPr/>
        </p:nvSpPr>
        <p:spPr>
          <a:xfrm>
            <a:off x="142844" y="3527632"/>
            <a:ext cx="1506151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Espera um tempo aleatório</a:t>
            </a:r>
          </a:p>
        </p:txBody>
      </p:sp>
      <p:sp>
        <p:nvSpPr>
          <p:cNvPr id="10" name="Retângulo 9"/>
          <p:cNvSpPr/>
          <p:nvPr/>
        </p:nvSpPr>
        <p:spPr>
          <a:xfrm>
            <a:off x="5643570" y="3500438"/>
            <a:ext cx="1643074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Equipamento envia dados</a:t>
            </a:r>
          </a:p>
        </p:txBody>
      </p:sp>
      <p:sp>
        <p:nvSpPr>
          <p:cNvPr id="11" name="Losango 10"/>
          <p:cNvSpPr/>
          <p:nvPr/>
        </p:nvSpPr>
        <p:spPr>
          <a:xfrm>
            <a:off x="4887248" y="4429132"/>
            <a:ext cx="3158352" cy="727369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Dois enviaram ao mesmo tempo?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5000628" y="342900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Sim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714480" y="342900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Não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4357686" y="450057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Sim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8072462" y="442913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Não</a:t>
            </a:r>
            <a:endParaRPr lang="pt-BR" dirty="0"/>
          </a:p>
        </p:txBody>
      </p:sp>
      <p:cxnSp>
        <p:nvCxnSpPr>
          <p:cNvPr id="16" name="Conector de seta reta 15"/>
          <p:cNvCxnSpPr>
            <a:stCxn id="10" idx="2"/>
            <a:endCxn id="11" idx="0"/>
          </p:cNvCxnSpPr>
          <p:nvPr/>
        </p:nvCxnSpPr>
        <p:spPr>
          <a:xfrm rot="16200000" flipH="1">
            <a:off x="6251451" y="4214159"/>
            <a:ext cx="428628" cy="13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angulado 20"/>
          <p:cNvCxnSpPr>
            <a:endCxn id="9" idx="2"/>
          </p:cNvCxnSpPr>
          <p:nvPr/>
        </p:nvCxnSpPr>
        <p:spPr>
          <a:xfrm rot="10800000">
            <a:off x="895920" y="4027698"/>
            <a:ext cx="3961832" cy="760212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ângulo 17"/>
          <p:cNvSpPr/>
          <p:nvPr/>
        </p:nvSpPr>
        <p:spPr>
          <a:xfrm>
            <a:off x="5572132" y="5715016"/>
            <a:ext cx="1785950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Fim</a:t>
            </a:r>
          </a:p>
        </p:txBody>
      </p:sp>
      <p:cxnSp>
        <p:nvCxnSpPr>
          <p:cNvPr id="19" name="Conector angulado 26"/>
          <p:cNvCxnSpPr>
            <a:endCxn id="18" idx="3"/>
          </p:cNvCxnSpPr>
          <p:nvPr/>
        </p:nvCxnSpPr>
        <p:spPr>
          <a:xfrm rot="5400000">
            <a:off x="7125909" y="5018495"/>
            <a:ext cx="1178727" cy="714380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>
            <a:stCxn id="6" idx="2"/>
            <a:endCxn id="7" idx="0"/>
          </p:cNvCxnSpPr>
          <p:nvPr/>
        </p:nvCxnSpPr>
        <p:spPr>
          <a:xfrm rot="5400000">
            <a:off x="3472696" y="2712998"/>
            <a:ext cx="266269" cy="97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>
            <a:stCxn id="7" idx="2"/>
            <a:endCxn id="8" idx="0"/>
          </p:cNvCxnSpPr>
          <p:nvPr/>
        </p:nvCxnSpPr>
        <p:spPr>
          <a:xfrm rot="5400000">
            <a:off x="3457068" y="3356546"/>
            <a:ext cx="285752" cy="2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>
            <a:stCxn id="8" idx="3"/>
          </p:cNvCxnSpPr>
          <p:nvPr/>
        </p:nvCxnSpPr>
        <p:spPr>
          <a:xfrm>
            <a:off x="4899694" y="3773202"/>
            <a:ext cx="743876" cy="129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>
            <a:endCxn id="9" idx="3"/>
          </p:cNvCxnSpPr>
          <p:nvPr/>
        </p:nvCxnSpPr>
        <p:spPr>
          <a:xfrm rot="10800000">
            <a:off x="1648996" y="3777666"/>
            <a:ext cx="636989" cy="85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do 52"/>
          <p:cNvCxnSpPr>
            <a:stCxn id="9" idx="0"/>
          </p:cNvCxnSpPr>
          <p:nvPr/>
        </p:nvCxnSpPr>
        <p:spPr>
          <a:xfrm rot="5400000" flipH="1" flipV="1">
            <a:off x="1487585" y="2441179"/>
            <a:ext cx="494788" cy="167811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CSMA – Carries Sense Multiple Access</a:t>
            </a:r>
            <a:endParaRPr lang="pt-BR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pt-BR" smtClean="0"/>
              <a:t>CSMA p-persistente </a:t>
            </a:r>
            <a:r>
              <a:rPr lang="pt-BR" dirty="0" smtClean="0"/>
              <a:t>(somente com slot)</a:t>
            </a:r>
          </a:p>
          <a:p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3199930" y="2357430"/>
            <a:ext cx="821537" cy="2273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Início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574038" y="2851002"/>
            <a:ext cx="2053843" cy="3636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Estação deseja transmitir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8" name="Losango 7"/>
          <p:cNvSpPr/>
          <p:nvPr/>
        </p:nvSpPr>
        <p:spPr>
          <a:xfrm>
            <a:off x="2298160" y="3500438"/>
            <a:ext cx="2601534" cy="545527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O canal está livre?</a:t>
            </a:r>
          </a:p>
        </p:txBody>
      </p:sp>
      <p:sp>
        <p:nvSpPr>
          <p:cNvPr id="9" name="Retângulo 8"/>
          <p:cNvSpPr/>
          <p:nvPr/>
        </p:nvSpPr>
        <p:spPr>
          <a:xfrm>
            <a:off x="142844" y="3527632"/>
            <a:ext cx="1506151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Espera  o próximo slot</a:t>
            </a:r>
          </a:p>
        </p:txBody>
      </p:sp>
      <p:sp>
        <p:nvSpPr>
          <p:cNvPr id="10" name="Retângulo 9"/>
          <p:cNvSpPr/>
          <p:nvPr/>
        </p:nvSpPr>
        <p:spPr>
          <a:xfrm>
            <a:off x="5786446" y="5286388"/>
            <a:ext cx="1643074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Equipamento envia dados</a:t>
            </a:r>
          </a:p>
        </p:txBody>
      </p:sp>
      <p:sp>
        <p:nvSpPr>
          <p:cNvPr id="11" name="Losango 10"/>
          <p:cNvSpPr/>
          <p:nvPr/>
        </p:nvSpPr>
        <p:spPr>
          <a:xfrm>
            <a:off x="2000232" y="5143512"/>
            <a:ext cx="3158352" cy="727369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Dois enviaram ao mesmo tempo?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8429620" y="4071942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Sim</a:t>
            </a:r>
            <a:endParaRPr lang="pt-BR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1714480" y="342900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Não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5357818" y="342900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Sim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4071934" y="413123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Não</a:t>
            </a:r>
            <a:endParaRPr lang="pt-BR" dirty="0"/>
          </a:p>
        </p:txBody>
      </p:sp>
      <p:cxnSp>
        <p:nvCxnSpPr>
          <p:cNvPr id="16" name="Conector de seta reta 15"/>
          <p:cNvCxnSpPr>
            <a:stCxn id="10" idx="1"/>
            <a:endCxn id="11" idx="3"/>
          </p:cNvCxnSpPr>
          <p:nvPr/>
        </p:nvCxnSpPr>
        <p:spPr>
          <a:xfrm rot="10800000">
            <a:off x="5158584" y="5507197"/>
            <a:ext cx="627862" cy="292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angulado 20"/>
          <p:cNvCxnSpPr>
            <a:stCxn id="46" idx="1"/>
            <a:endCxn id="9" idx="2"/>
          </p:cNvCxnSpPr>
          <p:nvPr/>
        </p:nvCxnSpPr>
        <p:spPr>
          <a:xfrm rot="10800000">
            <a:off x="895920" y="4027698"/>
            <a:ext cx="3676080" cy="46637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ângulo 17"/>
          <p:cNvSpPr/>
          <p:nvPr/>
        </p:nvSpPr>
        <p:spPr>
          <a:xfrm>
            <a:off x="214282" y="6000768"/>
            <a:ext cx="1785950" cy="5000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Fim</a:t>
            </a:r>
          </a:p>
        </p:txBody>
      </p:sp>
      <p:cxnSp>
        <p:nvCxnSpPr>
          <p:cNvPr id="19" name="Conector angulado 26"/>
          <p:cNvCxnSpPr>
            <a:stCxn id="11" idx="2"/>
            <a:endCxn id="18" idx="3"/>
          </p:cNvCxnSpPr>
          <p:nvPr/>
        </p:nvCxnSpPr>
        <p:spPr>
          <a:xfrm rot="5400000">
            <a:off x="2599860" y="5271253"/>
            <a:ext cx="379920" cy="1579176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de seta reta 19"/>
          <p:cNvCxnSpPr>
            <a:stCxn id="6" idx="2"/>
            <a:endCxn id="7" idx="0"/>
          </p:cNvCxnSpPr>
          <p:nvPr/>
        </p:nvCxnSpPr>
        <p:spPr>
          <a:xfrm rot="5400000">
            <a:off x="3472696" y="2712998"/>
            <a:ext cx="266269" cy="97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>
            <a:stCxn id="7" idx="2"/>
            <a:endCxn id="8" idx="0"/>
          </p:cNvCxnSpPr>
          <p:nvPr/>
        </p:nvCxnSpPr>
        <p:spPr>
          <a:xfrm rot="5400000">
            <a:off x="3457068" y="3356546"/>
            <a:ext cx="285752" cy="203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>
            <a:endCxn id="9" idx="3"/>
          </p:cNvCxnSpPr>
          <p:nvPr/>
        </p:nvCxnSpPr>
        <p:spPr>
          <a:xfrm rot="10800000">
            <a:off x="1648996" y="3777666"/>
            <a:ext cx="636989" cy="85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do 52"/>
          <p:cNvCxnSpPr>
            <a:stCxn id="9" idx="0"/>
          </p:cNvCxnSpPr>
          <p:nvPr/>
        </p:nvCxnSpPr>
        <p:spPr>
          <a:xfrm rot="5400000" flipH="1" flipV="1">
            <a:off x="1487585" y="2441179"/>
            <a:ext cx="494788" cy="167811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Losango 45"/>
          <p:cNvSpPr/>
          <p:nvPr/>
        </p:nvSpPr>
        <p:spPr>
          <a:xfrm>
            <a:off x="4572000" y="4130391"/>
            <a:ext cx="3929090" cy="727369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Transmite? (Probabilidade p de transmitir)</a:t>
            </a:r>
          </a:p>
        </p:txBody>
      </p:sp>
      <p:cxnSp>
        <p:nvCxnSpPr>
          <p:cNvPr id="48" name="Conector angulado 47"/>
          <p:cNvCxnSpPr>
            <a:stCxn id="8" idx="3"/>
            <a:endCxn id="46" idx="0"/>
          </p:cNvCxnSpPr>
          <p:nvPr/>
        </p:nvCxnSpPr>
        <p:spPr>
          <a:xfrm>
            <a:off x="4899694" y="3773202"/>
            <a:ext cx="1636851" cy="357189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angulado 55"/>
          <p:cNvCxnSpPr>
            <a:stCxn id="46" idx="3"/>
            <a:endCxn id="10" idx="3"/>
          </p:cNvCxnSpPr>
          <p:nvPr/>
        </p:nvCxnSpPr>
        <p:spPr>
          <a:xfrm flipH="1">
            <a:off x="7429520" y="4494076"/>
            <a:ext cx="1071570" cy="1042345"/>
          </a:xfrm>
          <a:prstGeom prst="bentConnector3">
            <a:avLst>
              <a:gd name="adj1" fmla="val -21333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aixaDeTexto 67"/>
          <p:cNvSpPr txBox="1"/>
          <p:nvPr/>
        </p:nvSpPr>
        <p:spPr>
          <a:xfrm>
            <a:off x="2643174" y="5917188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Não</a:t>
            </a:r>
            <a:endParaRPr lang="pt-BR" dirty="0"/>
          </a:p>
        </p:txBody>
      </p:sp>
      <p:cxnSp>
        <p:nvCxnSpPr>
          <p:cNvPr id="69" name="Conector angulado 26"/>
          <p:cNvCxnSpPr>
            <a:stCxn id="11" idx="1"/>
            <a:endCxn id="9" idx="2"/>
          </p:cNvCxnSpPr>
          <p:nvPr/>
        </p:nvCxnSpPr>
        <p:spPr>
          <a:xfrm rot="10800000">
            <a:off x="895920" y="4027699"/>
            <a:ext cx="1104312" cy="1479499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aixaDeTexto 71"/>
          <p:cNvSpPr txBox="1"/>
          <p:nvPr/>
        </p:nvSpPr>
        <p:spPr>
          <a:xfrm>
            <a:off x="1142976" y="5131370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Sim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CSMA/CD – Carries Sense Multiple Access with Collision Detection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Redes com capacidade de deterctar colisões durante uma transmissão</a:t>
            </a:r>
          </a:p>
          <a:p>
            <a:r>
              <a:rPr lang="pt-BR" dirty="0" smtClean="0"/>
              <a:t>Se detectar, para de transmitir</a:t>
            </a:r>
          </a:p>
          <a:p>
            <a:r>
              <a:rPr lang="pt-BR" dirty="0" smtClean="0"/>
              <a:t>Uma estação pode assumir 3 estados: disputa, transmissão e inatividade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28596" y="4763168"/>
            <a:ext cx="12144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Quadro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1714480" y="4763168"/>
            <a:ext cx="214314" cy="35719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000232" y="4763168"/>
            <a:ext cx="214314" cy="35719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2285984" y="4763168"/>
            <a:ext cx="214314" cy="35719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571736" y="4751026"/>
            <a:ext cx="12144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Quadro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3857620" y="4751026"/>
            <a:ext cx="214314" cy="35719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4143372" y="4751026"/>
            <a:ext cx="214314" cy="35719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4429124" y="4751026"/>
            <a:ext cx="214314" cy="35719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4786314" y="4751026"/>
            <a:ext cx="12144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Quadro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6643702" y="4751026"/>
            <a:ext cx="214314" cy="35719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7000892" y="4751026"/>
            <a:ext cx="12144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Quadro</a:t>
            </a:r>
            <a:endParaRPr lang="pt-BR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3286116" y="6182045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/>
              <a:t>Tempo</a:t>
            </a:r>
            <a:endParaRPr lang="pt-BR" sz="2400" dirty="0"/>
          </a:p>
        </p:txBody>
      </p:sp>
      <p:sp>
        <p:nvSpPr>
          <p:cNvPr id="21" name="Seta para a direita 20"/>
          <p:cNvSpPr/>
          <p:nvPr/>
        </p:nvSpPr>
        <p:spPr>
          <a:xfrm>
            <a:off x="4286248" y="6366863"/>
            <a:ext cx="714380" cy="14287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22" name="Chave direita 21"/>
          <p:cNvSpPr/>
          <p:nvPr/>
        </p:nvSpPr>
        <p:spPr>
          <a:xfrm rot="5400000">
            <a:off x="1958290" y="4834606"/>
            <a:ext cx="285752" cy="1000132"/>
          </a:xfrm>
          <a:prstGeom prst="rightBrac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/>
          <p:cNvSpPr txBox="1"/>
          <p:nvPr/>
        </p:nvSpPr>
        <p:spPr>
          <a:xfrm>
            <a:off x="1472972" y="5620424"/>
            <a:ext cx="1285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/>
              <a:t>Período de disputa</a:t>
            </a:r>
            <a:endParaRPr lang="pt-BR" sz="1400" dirty="0"/>
          </a:p>
        </p:txBody>
      </p:sp>
      <p:sp>
        <p:nvSpPr>
          <p:cNvPr id="24" name="Chave direita 23"/>
          <p:cNvSpPr/>
          <p:nvPr/>
        </p:nvSpPr>
        <p:spPr>
          <a:xfrm rot="5400000">
            <a:off x="885569" y="4734823"/>
            <a:ext cx="285752" cy="1199698"/>
          </a:xfrm>
          <a:prstGeom prst="rightBrac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5" name="CaixaDeTexto 24"/>
          <p:cNvSpPr txBox="1"/>
          <p:nvPr/>
        </p:nvSpPr>
        <p:spPr>
          <a:xfrm>
            <a:off x="386654" y="5620424"/>
            <a:ext cx="1285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/>
              <a:t>Período de transmissão</a:t>
            </a:r>
            <a:endParaRPr lang="pt-BR" sz="1400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3613810" y="5548986"/>
            <a:ext cx="1285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/>
              <a:t>Slots em disputa</a:t>
            </a:r>
            <a:endParaRPr lang="pt-BR" sz="1400" dirty="0"/>
          </a:p>
        </p:txBody>
      </p:sp>
      <p:cxnSp>
        <p:nvCxnSpPr>
          <p:cNvPr id="28" name="Conector de seta reta 27"/>
          <p:cNvCxnSpPr>
            <a:stCxn id="26" idx="0"/>
            <a:endCxn id="11" idx="2"/>
          </p:cNvCxnSpPr>
          <p:nvPr/>
        </p:nvCxnSpPr>
        <p:spPr>
          <a:xfrm rot="5400000" flipH="1" flipV="1">
            <a:off x="4176131" y="5188837"/>
            <a:ext cx="440770" cy="27952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de seta reta 30"/>
          <p:cNvCxnSpPr>
            <a:stCxn id="26" idx="0"/>
            <a:endCxn id="10" idx="2"/>
          </p:cNvCxnSpPr>
          <p:nvPr/>
        </p:nvCxnSpPr>
        <p:spPr>
          <a:xfrm rot="16200000" flipV="1">
            <a:off x="4033256" y="5325489"/>
            <a:ext cx="440770" cy="62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de seta reta 33"/>
          <p:cNvCxnSpPr>
            <a:stCxn id="26" idx="0"/>
            <a:endCxn id="9" idx="2"/>
          </p:cNvCxnSpPr>
          <p:nvPr/>
        </p:nvCxnSpPr>
        <p:spPr>
          <a:xfrm rot="16200000" flipV="1">
            <a:off x="3890380" y="5182613"/>
            <a:ext cx="440770" cy="2919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have direita 36"/>
          <p:cNvSpPr/>
          <p:nvPr/>
        </p:nvSpPr>
        <p:spPr>
          <a:xfrm rot="5400000">
            <a:off x="6171981" y="5005827"/>
            <a:ext cx="285752" cy="657690"/>
          </a:xfrm>
          <a:prstGeom prst="rightBrac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8" name="CaixaDeTexto 37"/>
          <p:cNvSpPr txBox="1"/>
          <p:nvPr/>
        </p:nvSpPr>
        <p:spPr>
          <a:xfrm>
            <a:off x="5786446" y="5620424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/>
              <a:t>Período de inatividade</a:t>
            </a:r>
            <a:endParaRPr lang="pt-BR" sz="1400" dirty="0"/>
          </a:p>
        </p:txBody>
      </p:sp>
      <p:sp>
        <p:nvSpPr>
          <p:cNvPr id="39" name="CaixaDeTexto 38"/>
          <p:cNvSpPr txBox="1"/>
          <p:nvPr/>
        </p:nvSpPr>
        <p:spPr>
          <a:xfrm>
            <a:off x="1428728" y="4192793"/>
            <a:ext cx="428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rgbClr val="FF0000"/>
                </a:solidFill>
              </a:rPr>
              <a:t>t</a:t>
            </a:r>
            <a:r>
              <a:rPr lang="pt-BR" sz="1400" baseline="-25000" dirty="0" smtClean="0">
                <a:solidFill>
                  <a:srgbClr val="FF0000"/>
                </a:solidFill>
              </a:rPr>
              <a:t>0</a:t>
            </a:r>
            <a:endParaRPr lang="pt-BR" sz="1400" baseline="-25000" dirty="0">
              <a:solidFill>
                <a:srgbClr val="FF0000"/>
              </a:solidFill>
            </a:endParaRPr>
          </a:p>
        </p:txBody>
      </p:sp>
      <p:cxnSp>
        <p:nvCxnSpPr>
          <p:cNvPr id="41" name="Conector de seta reta 40"/>
          <p:cNvCxnSpPr>
            <a:stCxn id="39" idx="2"/>
          </p:cNvCxnSpPr>
          <p:nvPr/>
        </p:nvCxnSpPr>
        <p:spPr>
          <a:xfrm rot="5400000">
            <a:off x="1535885" y="4607727"/>
            <a:ext cx="21431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CSMA/CD – Carries Sense Multiple Access with Collision Detection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Disputa do meio igual ao Slotted ALOHA: uma estação só pode iniciar uma transmissão no início de um slot</a:t>
            </a:r>
          </a:p>
          <a:p>
            <a:r>
              <a:rPr lang="pt-BR" sz="2400" dirty="0" smtClean="0"/>
              <a:t>Slots de tramanho 2t , onde t é atraso entre as duas estações mais distante.</a:t>
            </a:r>
          </a:p>
          <a:p>
            <a:r>
              <a:rPr lang="pt-BR" sz="2400" dirty="0" smtClean="0"/>
              <a:t>Por que 2t? (pior caso)</a:t>
            </a:r>
          </a:p>
          <a:p>
            <a:r>
              <a:rPr lang="pt-BR" sz="2400" dirty="0" smtClean="0"/>
              <a:t>Utilizado pelo Ethernet</a:t>
            </a:r>
          </a:p>
          <a:p>
            <a:endParaRPr lang="pt-BR" sz="2400" dirty="0" smtClean="0"/>
          </a:p>
          <a:p>
            <a:endParaRPr lang="pt-BR" sz="2400" dirty="0" smtClean="0"/>
          </a:p>
          <a:p>
            <a:endParaRPr lang="pt-BR" sz="2400" dirty="0"/>
          </a:p>
        </p:txBody>
      </p:sp>
      <p:sp>
        <p:nvSpPr>
          <p:cNvPr id="4" name="Elipse 3"/>
          <p:cNvSpPr/>
          <p:nvPr/>
        </p:nvSpPr>
        <p:spPr>
          <a:xfrm>
            <a:off x="1714480" y="5428177"/>
            <a:ext cx="357190" cy="35719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Elipse 4"/>
          <p:cNvSpPr/>
          <p:nvPr/>
        </p:nvSpPr>
        <p:spPr>
          <a:xfrm>
            <a:off x="7572396" y="5428177"/>
            <a:ext cx="357190" cy="35719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7" name="Conector de seta reta 6"/>
          <p:cNvCxnSpPr/>
          <p:nvPr/>
        </p:nvCxnSpPr>
        <p:spPr>
          <a:xfrm>
            <a:off x="2071670" y="5356739"/>
            <a:ext cx="485778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>
            <a:stCxn id="4" idx="6"/>
            <a:endCxn id="5" idx="2"/>
          </p:cNvCxnSpPr>
          <p:nvPr/>
        </p:nvCxnSpPr>
        <p:spPr>
          <a:xfrm>
            <a:off x="2071670" y="5606772"/>
            <a:ext cx="5500726" cy="1588"/>
          </a:xfrm>
          <a:prstGeom prst="lin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857224" y="4496094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 transmissões  de A demora t segundos para alcançar 2.</a:t>
            </a:r>
            <a:endParaRPr lang="pt-BR" dirty="0"/>
          </a:p>
        </p:txBody>
      </p:sp>
      <p:cxnSp>
        <p:nvCxnSpPr>
          <p:cNvPr id="14" name="Conector de seta reta 13"/>
          <p:cNvCxnSpPr/>
          <p:nvPr/>
        </p:nvCxnSpPr>
        <p:spPr>
          <a:xfrm>
            <a:off x="6929454" y="5358327"/>
            <a:ext cx="71438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4071934" y="4987407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t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7143768" y="499954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</a:t>
            </a:r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5214942" y="4344465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B transmite em t – </a:t>
            </a:r>
            <a:r>
              <a:rPr lang="el-GR" dirty="0" smtClean="0"/>
              <a:t>ε</a:t>
            </a:r>
            <a:r>
              <a:rPr lang="pt-BR" dirty="0" smtClean="0"/>
              <a:t>  segundos.</a:t>
            </a:r>
            <a:endParaRPr lang="pt-BR" dirty="0"/>
          </a:p>
        </p:txBody>
      </p:sp>
      <p:cxnSp>
        <p:nvCxnSpPr>
          <p:cNvPr id="20" name="Conector de seta reta 19"/>
          <p:cNvCxnSpPr/>
          <p:nvPr/>
        </p:nvCxnSpPr>
        <p:spPr>
          <a:xfrm rot="5400000" flipH="1">
            <a:off x="4838623" y="3089852"/>
            <a:ext cx="19129" cy="555303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653054" y="5854503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 transmissão de B chegará em 2t – </a:t>
            </a:r>
            <a:r>
              <a:rPr lang="el-GR" dirty="0" smtClean="0"/>
              <a:t>ε</a:t>
            </a:r>
            <a:r>
              <a:rPr lang="pt-BR" dirty="0" smtClean="0"/>
              <a:t>  segundos após A transmitir.</a:t>
            </a:r>
            <a:endParaRPr lang="pt-BR" dirty="0"/>
          </a:p>
        </p:txBody>
      </p:sp>
      <p:cxnSp>
        <p:nvCxnSpPr>
          <p:cNvPr id="24" name="Conector de seta reta 23"/>
          <p:cNvCxnSpPr>
            <a:stCxn id="18" idx="2"/>
          </p:cNvCxnSpPr>
          <p:nvPr/>
        </p:nvCxnSpPr>
        <p:spPr>
          <a:xfrm rot="16200000" flipH="1">
            <a:off x="6661561" y="4874532"/>
            <a:ext cx="357192" cy="357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Problema+da+estação+escondid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66" y="3429000"/>
            <a:ext cx="4109177" cy="178595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Protocolos de LANs sem Fio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CSMA não pode ser utilizado em redes sem fio</a:t>
            </a:r>
          </a:p>
          <a:p>
            <a:pPr lvl="1"/>
            <a:r>
              <a:rPr lang="pt-BR" dirty="0" smtClean="0"/>
              <a:t>Problema da estação oculta</a:t>
            </a:r>
          </a:p>
          <a:p>
            <a:pPr lvl="1"/>
            <a:r>
              <a:rPr lang="pt-BR" dirty="0" smtClean="0"/>
              <a:t>Problema da estação exposta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857224" y="5286388"/>
            <a:ext cx="3143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Estação oculta: C escuta o meio e não percebe transmissões. Se C transmitir para B, ocorrerá colisão em B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584837" y="5286388"/>
            <a:ext cx="31432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mtClean="0"/>
              <a:t>Estação exposta</a:t>
            </a:r>
            <a:r>
              <a:rPr lang="pt-BR" dirty="0" smtClean="0"/>
              <a:t>: C quer transmitir para D. C escuta o meio e não transmite pois percebe que B está transmitindo.</a:t>
            </a:r>
            <a:endParaRPr lang="pt-BR" dirty="0"/>
          </a:p>
        </p:txBody>
      </p:sp>
      <p:pic>
        <p:nvPicPr>
          <p:cNvPr id="11" name="Imagem 10" descr="Problema+da+estação+expost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500438"/>
            <a:ext cx="4178709" cy="16567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Itens no Livro - Sumário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166813" indent="-441325">
              <a:buNone/>
            </a:pPr>
            <a:r>
              <a:rPr lang="pt-BR" sz="5600" dirty="0" smtClean="0"/>
              <a:t>4 – A SubCamada de Controle de Acesso ao Meio</a:t>
            </a:r>
          </a:p>
          <a:p>
            <a:pPr marL="1166813" indent="-441325">
              <a:buNone/>
            </a:pPr>
            <a:r>
              <a:rPr lang="pt-BR" sz="5600" dirty="0" smtClean="0"/>
              <a:t>4.1 – Problemas com alocação de canais</a:t>
            </a:r>
          </a:p>
          <a:p>
            <a:pPr marL="1166813" indent="-441325">
              <a:buNone/>
            </a:pPr>
            <a:r>
              <a:rPr lang="pt-BR" sz="5600" dirty="0" smtClean="0"/>
              <a:t>4.1.1 – Alocação estática de canais em LANs e MANs</a:t>
            </a:r>
          </a:p>
          <a:p>
            <a:pPr marL="1166813" indent="-441325">
              <a:buNone/>
            </a:pPr>
            <a:r>
              <a:rPr lang="pt-BR" sz="5600" dirty="0" smtClean="0"/>
              <a:t>4.2 – Protocolos de acesso múltiplo</a:t>
            </a:r>
          </a:p>
          <a:p>
            <a:pPr marL="1166813" indent="-441325">
              <a:buNone/>
            </a:pPr>
            <a:r>
              <a:rPr lang="pt-BR" sz="5600" dirty="0" smtClean="0"/>
              <a:t>4.2.1 – ALOHA</a:t>
            </a:r>
          </a:p>
          <a:p>
            <a:pPr marL="1166813" indent="-441325">
              <a:buNone/>
            </a:pPr>
            <a:r>
              <a:rPr lang="pt-BR" sz="5600" dirty="0" smtClean="0"/>
              <a:t>4.2.2  - Protocolos CSMA (Carrier Sense Multiple Access)</a:t>
            </a:r>
          </a:p>
          <a:p>
            <a:pPr marL="1166813" indent="-441325">
              <a:buNone/>
            </a:pPr>
            <a:r>
              <a:rPr lang="pt-BR" sz="5600" dirty="0" smtClean="0"/>
              <a:t>4.2.6 Protocolos de LANs sem fio</a:t>
            </a:r>
          </a:p>
          <a:p>
            <a:pPr marL="1166813" indent="-441325">
              <a:buNone/>
            </a:pPr>
            <a:r>
              <a:rPr lang="pt-BR" sz="5600" dirty="0" smtClean="0"/>
              <a:t>4.3 – Ethernet</a:t>
            </a:r>
          </a:p>
          <a:p>
            <a:pPr marL="1166813" indent="-441325">
              <a:buNone/>
            </a:pPr>
            <a:r>
              <a:rPr lang="pt-BR" sz="5600" dirty="0" smtClean="0"/>
              <a:t>4.3.2 – Codificação Manchester</a:t>
            </a:r>
          </a:p>
          <a:p>
            <a:pPr marL="1166813" indent="-441325">
              <a:buNone/>
            </a:pPr>
            <a:r>
              <a:rPr lang="pt-BR" sz="5600" dirty="0" smtClean="0"/>
              <a:t>4.3.3 – O protocolo da subcamada MAC Ethernet</a:t>
            </a:r>
          </a:p>
          <a:p>
            <a:pPr marL="1166813" indent="-441325">
              <a:buNone/>
            </a:pPr>
            <a:r>
              <a:rPr lang="pt-BR" sz="5600" dirty="0" smtClean="0"/>
              <a:t>4.3.4 – Algoritmo de recuo binário exponencial</a:t>
            </a:r>
          </a:p>
          <a:p>
            <a:pPr marL="1166813" indent="-441325">
              <a:buNone/>
            </a:pPr>
            <a:r>
              <a:rPr lang="pt-BR" sz="5600" dirty="0" smtClean="0"/>
              <a:t>4.4 – LANs sem fio</a:t>
            </a:r>
          </a:p>
          <a:p>
            <a:pPr marL="1166813" indent="-441325">
              <a:buNone/>
            </a:pPr>
            <a:r>
              <a:rPr lang="pt-BR" sz="5600" dirty="0" smtClean="0"/>
              <a:t>4.4.1 – 802.11: a pilha de protocolos</a:t>
            </a:r>
          </a:p>
          <a:p>
            <a:pPr marL="1166813" indent="-441325">
              <a:buNone/>
            </a:pPr>
            <a:r>
              <a:rPr lang="pt-BR" sz="5600" dirty="0" smtClean="0"/>
              <a:t>4.4.3 – 802.11: o protocolo da subcamada MAC</a:t>
            </a:r>
          </a:p>
          <a:p>
            <a:pPr marL="1166813" indent="-441325">
              <a:buNone/>
            </a:pPr>
            <a:r>
              <a:rPr lang="pt-BR" sz="5600" dirty="0" smtClean="0"/>
              <a:t>4.4.4 – 802.11: estrutura de quadro</a:t>
            </a:r>
          </a:p>
          <a:p>
            <a:pPr marL="1166813" indent="-441325">
              <a:buNone/>
            </a:pPr>
            <a:r>
              <a:rPr lang="pt-BR" sz="5600" dirty="0" smtClean="0"/>
              <a:t>4.5 – Redes sem fio de banda larga</a:t>
            </a:r>
          </a:p>
          <a:p>
            <a:pPr marL="1166813" indent="-441325">
              <a:buNone/>
            </a:pPr>
            <a:r>
              <a:rPr lang="pt-BR" sz="5600" dirty="0" smtClean="0"/>
              <a:t>4.5.1 – Comparação entre 802.16 e 802.11</a:t>
            </a:r>
          </a:p>
          <a:p>
            <a:pPr marL="1166813" indent="-441325">
              <a:buNone/>
            </a:pPr>
            <a:r>
              <a:rPr lang="pt-BR" sz="5600" dirty="0" smtClean="0"/>
              <a:t>4.5.2 – 802.16: a pilha de protocolos</a:t>
            </a:r>
          </a:p>
          <a:p>
            <a:pPr marL="1166813" indent="-441325">
              <a:buNone/>
            </a:pPr>
            <a:r>
              <a:rPr lang="pt-BR" sz="5600" dirty="0" smtClean="0"/>
              <a:t>4.5.3 – 802.16: a camada física</a:t>
            </a:r>
          </a:p>
          <a:p>
            <a:pPr marL="1166813" indent="-441325">
              <a:buNone/>
            </a:pPr>
            <a:r>
              <a:rPr lang="pt-BR" sz="5600" dirty="0" smtClean="0"/>
              <a:t>4.5.4- 802.26: o protocolo da subcamada MAC</a:t>
            </a:r>
          </a:p>
          <a:p>
            <a:pPr marL="1166813" indent="-441325">
              <a:buNone/>
            </a:pPr>
            <a:r>
              <a:rPr lang="pt-BR" sz="5600" dirty="0" smtClean="0"/>
              <a:t>4.6 Bluetooth</a:t>
            </a:r>
          </a:p>
          <a:p>
            <a:pPr marL="1166813" indent="-441325">
              <a:buNone/>
            </a:pPr>
            <a:r>
              <a:rPr lang="pt-BR" sz="5600" dirty="0" smtClean="0"/>
              <a:t>4.6.1 – Arquitetura do Bluetooth</a:t>
            </a:r>
          </a:p>
          <a:p>
            <a:pPr marL="1166813" indent="-441325">
              <a:buNone/>
            </a:pPr>
            <a:r>
              <a:rPr lang="pt-BR" sz="5600" dirty="0" smtClean="0"/>
              <a:t>4.6.2 - Aplicações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3143272" y="3857628"/>
            <a:ext cx="2928926" cy="27146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0" y="3857628"/>
            <a:ext cx="2928926" cy="27146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Protocolos de LANs sem Fio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Protocolo MACA (Multiple Access with Collision Avoidance)</a:t>
            </a:r>
          </a:p>
          <a:p>
            <a:pPr lvl="1"/>
            <a:r>
              <a:rPr lang="pt-BR" sz="2000" dirty="0" smtClean="0"/>
              <a:t>Antes de transmitir, uma estação A envia um RTS (Request To Send) para B: pacote curto com o tamanho dos dados</a:t>
            </a:r>
          </a:p>
          <a:p>
            <a:pPr lvl="1"/>
            <a:r>
              <a:rPr lang="pt-BR" sz="2000" dirty="0" smtClean="0"/>
              <a:t>B responde com um CTS (Clear To Send) com o tamanho dos dados</a:t>
            </a:r>
          </a:p>
          <a:p>
            <a:pPr lvl="1"/>
            <a:r>
              <a:rPr lang="pt-BR" sz="2000" dirty="0" smtClean="0"/>
              <a:t>A envia os dados</a:t>
            </a:r>
          </a:p>
          <a:p>
            <a:pPr lvl="1"/>
            <a:r>
              <a:rPr lang="pt-BR" sz="2000" dirty="0" smtClean="0"/>
              <a:t>C e D sabem o tempo que devem ficar esperando</a:t>
            </a:r>
            <a:endParaRPr lang="pt-BR" sz="2000" dirty="0"/>
          </a:p>
        </p:txBody>
      </p:sp>
      <p:sp>
        <p:nvSpPr>
          <p:cNvPr id="4" name="Retângulo 3"/>
          <p:cNvSpPr/>
          <p:nvPr/>
        </p:nvSpPr>
        <p:spPr>
          <a:xfrm>
            <a:off x="944428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Retângulo 4"/>
          <p:cNvSpPr/>
          <p:nvPr/>
        </p:nvSpPr>
        <p:spPr>
          <a:xfrm>
            <a:off x="1730246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6" name="Retângulo 5"/>
          <p:cNvSpPr/>
          <p:nvPr/>
        </p:nvSpPr>
        <p:spPr>
          <a:xfrm>
            <a:off x="158610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7" name="Retângulo 6"/>
          <p:cNvSpPr/>
          <p:nvPr/>
        </p:nvSpPr>
        <p:spPr>
          <a:xfrm>
            <a:off x="2587502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" name="Elipse 7"/>
          <p:cNvSpPr/>
          <p:nvPr/>
        </p:nvSpPr>
        <p:spPr>
          <a:xfrm>
            <a:off x="71406" y="4214818"/>
            <a:ext cx="2000264" cy="2000264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cxnSp>
        <p:nvCxnSpPr>
          <p:cNvPr id="10" name="Conector de seta reta 9"/>
          <p:cNvCxnSpPr>
            <a:stCxn id="4" idx="3"/>
            <a:endCxn id="5" idx="1"/>
          </p:cNvCxnSpPr>
          <p:nvPr/>
        </p:nvCxnSpPr>
        <p:spPr>
          <a:xfrm>
            <a:off x="1158742" y="5250669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1158742" y="485776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RTS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4000496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4786314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3214678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5643570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7" name="Elipse 16"/>
          <p:cNvSpPr/>
          <p:nvPr/>
        </p:nvSpPr>
        <p:spPr>
          <a:xfrm>
            <a:off x="3929058" y="4214818"/>
            <a:ext cx="2000264" cy="2000264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cxnSp>
        <p:nvCxnSpPr>
          <p:cNvPr id="18" name="Conector de seta reta 17"/>
          <p:cNvCxnSpPr>
            <a:stCxn id="13" idx="3"/>
            <a:endCxn id="14" idx="1"/>
          </p:cNvCxnSpPr>
          <p:nvPr/>
        </p:nvCxnSpPr>
        <p:spPr>
          <a:xfrm>
            <a:off x="4214810" y="5250669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/>
        </p:nvSpPr>
        <p:spPr>
          <a:xfrm>
            <a:off x="4214810" y="485776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CTS</a:t>
            </a:r>
            <a:endParaRPr lang="pt-BR" dirty="0"/>
          </a:p>
        </p:txBody>
      </p:sp>
      <p:sp>
        <p:nvSpPr>
          <p:cNvPr id="22" name="Retângulo 21"/>
          <p:cNvSpPr/>
          <p:nvPr/>
        </p:nvSpPr>
        <p:spPr>
          <a:xfrm>
            <a:off x="6215106" y="3857628"/>
            <a:ext cx="2928926" cy="27146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7159534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7945352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6373716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8802608" y="5072074"/>
            <a:ext cx="214314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7" name="Elipse 26"/>
          <p:cNvSpPr/>
          <p:nvPr/>
        </p:nvSpPr>
        <p:spPr>
          <a:xfrm>
            <a:off x="6286512" y="4214818"/>
            <a:ext cx="2000264" cy="2000264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cxnSp>
        <p:nvCxnSpPr>
          <p:cNvPr id="28" name="Conector de seta reta 27"/>
          <p:cNvCxnSpPr>
            <a:stCxn id="23" idx="3"/>
            <a:endCxn id="24" idx="1"/>
          </p:cNvCxnSpPr>
          <p:nvPr/>
        </p:nvCxnSpPr>
        <p:spPr>
          <a:xfrm>
            <a:off x="7373848" y="5250669"/>
            <a:ext cx="57150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7286644" y="4857760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Dado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MACAW (MACA for Wireless)</a:t>
            </a:r>
          </a:p>
          <a:p>
            <a:pPr lvl="1"/>
            <a:r>
              <a:rPr lang="pt-BR" dirty="0" smtClean="0"/>
              <a:t>Introdução após a transmissão do dado</a:t>
            </a:r>
          </a:p>
          <a:p>
            <a:pPr lvl="1"/>
            <a:r>
              <a:rPr lang="pt-BR" dirty="0" smtClean="0"/>
              <a:t>CSMA para transmissão do RTS</a:t>
            </a:r>
          </a:p>
          <a:p>
            <a:pPr lvl="1"/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Protocolos de LANs sem Fio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Ethernet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Padrão 802.3</a:t>
            </a:r>
          </a:p>
          <a:p>
            <a:r>
              <a:rPr lang="pt-BR" dirty="0" smtClean="0"/>
              <a:t>Definido para LANS</a:t>
            </a:r>
          </a:p>
          <a:p>
            <a:r>
              <a:rPr lang="pt-BR" dirty="0" smtClean="0"/>
              <a:t>Tipos de cabos</a:t>
            </a:r>
          </a:p>
          <a:p>
            <a:pPr lvl="1"/>
            <a:r>
              <a:rPr lang="pt-BR" dirty="0" smtClean="0"/>
              <a:t>Coaxial grosso</a:t>
            </a:r>
          </a:p>
          <a:p>
            <a:pPr lvl="1"/>
            <a:r>
              <a:rPr lang="pt-BR" dirty="0" smtClean="0"/>
              <a:t>Coaxial fino</a:t>
            </a:r>
          </a:p>
          <a:p>
            <a:pPr lvl="1"/>
            <a:r>
              <a:rPr lang="pt-BR" dirty="0" smtClean="0"/>
              <a:t>Par trançado</a:t>
            </a:r>
          </a:p>
          <a:p>
            <a:pPr lvl="1"/>
            <a:r>
              <a:rPr lang="pt-BR" dirty="0" smtClean="0"/>
              <a:t>Fibra óptica</a:t>
            </a:r>
            <a:endParaRPr lang="pt-BR" dirty="0"/>
          </a:p>
        </p:txBody>
      </p:sp>
      <p:pic>
        <p:nvPicPr>
          <p:cNvPr id="4" name="Imagem 3" descr="Cabo_Coaxi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2" y="1643050"/>
            <a:ext cx="3325299" cy="1791967"/>
          </a:xfrm>
          <a:prstGeom prst="rect">
            <a:avLst/>
          </a:prstGeom>
        </p:spPr>
      </p:pic>
      <p:pic>
        <p:nvPicPr>
          <p:cNvPr id="5" name="Imagem 4" descr="partrancad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3786190"/>
            <a:ext cx="1514475" cy="1185863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4572000" y="5143512"/>
            <a:ext cx="21431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dirty="0" smtClean="0">
                <a:latin typeface="Arial"/>
              </a:rPr>
              <a:t>Cabo Par Trançado (10Base-T)</a:t>
            </a:r>
            <a:endParaRPr lang="pt-BR" sz="1050" dirty="0">
              <a:latin typeface="Arial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786578" y="5143512"/>
            <a:ext cx="21431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dirty="0" smtClean="0">
                <a:latin typeface="Arial"/>
              </a:rPr>
              <a:t>Cabo Par Trançado (10Base-F)</a:t>
            </a:r>
            <a:endParaRPr lang="pt-BR" sz="1050" dirty="0">
              <a:latin typeface="Arial"/>
            </a:endParaRPr>
          </a:p>
        </p:txBody>
      </p:sp>
      <p:pic>
        <p:nvPicPr>
          <p:cNvPr id="8" name="Imagem 7" descr="conector-fibr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15140" y="3643314"/>
            <a:ext cx="2000232" cy="1500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Problemas com a Codificação Binária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1º Problema com a codificação binária</a:t>
            </a:r>
          </a:p>
          <a:p>
            <a:pPr lvl="1"/>
            <a:r>
              <a:rPr lang="pt-BR" dirty="0" smtClean="0"/>
              <a:t>0 volt para 0 e 5 volts para 1: o bit 00001000 pode ser interpretado como 10000000 ou 00000001</a:t>
            </a:r>
          </a:p>
          <a:p>
            <a:r>
              <a:rPr lang="pt-BR" dirty="0" smtClean="0"/>
              <a:t>2º Problema com a codificação binária</a:t>
            </a:r>
          </a:p>
          <a:p>
            <a:pPr lvl="1"/>
            <a:r>
              <a:rPr lang="pt-BR" dirty="0" smtClean="0"/>
              <a:t>0 = -1 volt, 1 = +1 volt --&gt; diferenças de clock levam a problemas de sincronização após uma longa sequencia de 0 ou 1 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Codificação Manchester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Codificação Manchester</a:t>
            </a:r>
          </a:p>
          <a:p>
            <a:pPr lvl="1"/>
            <a:r>
              <a:rPr lang="pt-BR" dirty="0" smtClean="0"/>
              <a:t>1 --&gt; tensão alta depois baixa</a:t>
            </a:r>
          </a:p>
          <a:p>
            <a:pPr lvl="1"/>
            <a:r>
              <a:rPr lang="pt-BR" dirty="0" smtClean="0"/>
              <a:t>0 --&gt; tensão baixa depois alta</a:t>
            </a:r>
          </a:p>
          <a:p>
            <a:r>
              <a:rPr lang="pt-BR" dirty="0" smtClean="0"/>
              <a:t>Codificação Manchester diferencial</a:t>
            </a:r>
          </a:p>
          <a:p>
            <a:pPr lvl="1"/>
            <a:r>
              <a:rPr lang="pt-BR" dirty="0" smtClean="0"/>
              <a:t>Sempre ocorre uma transição no meio do slot</a:t>
            </a:r>
          </a:p>
          <a:p>
            <a:pPr lvl="1"/>
            <a:r>
              <a:rPr lang="pt-BR" dirty="0" smtClean="0"/>
              <a:t>No início do slot:</a:t>
            </a:r>
          </a:p>
          <a:p>
            <a:pPr lvl="2"/>
            <a:r>
              <a:rPr lang="pt-BR" dirty="0" smtClean="0"/>
              <a:t>Se ocorrer transição -- &gt; 1</a:t>
            </a:r>
          </a:p>
          <a:p>
            <a:pPr lvl="2"/>
            <a:r>
              <a:rPr lang="pt-BR" dirty="0" smtClean="0"/>
              <a:t>Se não ocorrer transição -- &gt; 0</a:t>
            </a:r>
          </a:p>
          <a:p>
            <a:r>
              <a:rPr lang="pt-BR" dirty="0" smtClean="0"/>
              <a:t>Desvantagem: divide a banda em 2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 descr="manches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 protocolo da subcamada MAC Ethernet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Formato do quadro (em bytes)</a:t>
            </a:r>
          </a:p>
          <a:p>
            <a:r>
              <a:rPr lang="pt-BR" dirty="0" smtClean="0"/>
              <a:t>DIX e Ethernet são utilizados</a:t>
            </a:r>
            <a:endParaRPr lang="pt-BR" dirty="0"/>
          </a:p>
        </p:txBody>
      </p:sp>
      <p:pic>
        <p:nvPicPr>
          <p:cNvPr id="6" name="Espaço Reservado para Conteúdo 3" descr="quadro_802.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143248"/>
            <a:ext cx="8229600" cy="25569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 protocolo da subcamada MAC Ethernet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r>
              <a:rPr lang="pt-BR" sz="2800" dirty="0" smtClean="0"/>
              <a:t>Preâmbulo: </a:t>
            </a:r>
          </a:p>
          <a:p>
            <a:pPr lvl="1"/>
            <a:r>
              <a:rPr lang="pt-BR" sz="2400" dirty="0" smtClean="0"/>
              <a:t>8 bytes no 802.3 --&gt; 10101010 para formar uma onda quadrada na codificação Manchester  e auxiliar na sincronização das estações</a:t>
            </a:r>
          </a:p>
          <a:p>
            <a:pPr lvl="1"/>
            <a:r>
              <a:rPr lang="pt-BR" sz="2400" dirty="0" smtClean="0"/>
              <a:t>6 bits para DIX</a:t>
            </a:r>
          </a:p>
          <a:p>
            <a:r>
              <a:rPr lang="pt-BR" dirty="0" smtClean="0"/>
              <a:t>SOF (Start of Frame): delimitador</a:t>
            </a:r>
          </a:p>
          <a:p>
            <a:r>
              <a:rPr lang="pt-BR" sz="2800" dirty="0" smtClean="0"/>
              <a:t>Estação destino: 2 a 6 bytes</a:t>
            </a:r>
          </a:p>
          <a:p>
            <a:pPr lvl="1"/>
            <a:r>
              <a:rPr lang="pt-BR" sz="2400" dirty="0" smtClean="0"/>
              <a:t>Endereço 11111...11: broadcast</a:t>
            </a:r>
          </a:p>
          <a:p>
            <a:r>
              <a:rPr lang="pt-BR" sz="2800" dirty="0" smtClean="0"/>
              <a:t>Estação origem: 2 a 6 bytes</a:t>
            </a:r>
          </a:p>
          <a:p>
            <a:r>
              <a:rPr lang="pt-BR" sz="2800" dirty="0" smtClean="0"/>
              <a:t>Tipo ou Comprimento</a:t>
            </a:r>
          </a:p>
          <a:p>
            <a:endParaRPr lang="pt-BR" sz="2800" dirty="0"/>
          </a:p>
        </p:txBody>
      </p:sp>
      <p:sp>
        <p:nvSpPr>
          <p:cNvPr id="4" name="Retângulo 3"/>
          <p:cNvSpPr/>
          <p:nvPr/>
        </p:nvSpPr>
        <p:spPr>
          <a:xfrm>
            <a:off x="5000628" y="5429264"/>
            <a:ext cx="364333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46 bits</a:t>
            </a:r>
          </a:p>
        </p:txBody>
      </p:sp>
      <p:sp>
        <p:nvSpPr>
          <p:cNvPr id="5" name="Retângulo 4"/>
          <p:cNvSpPr/>
          <p:nvPr/>
        </p:nvSpPr>
        <p:spPr>
          <a:xfrm>
            <a:off x="5000628" y="5429264"/>
            <a:ext cx="2762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367738" y="5429264"/>
            <a:ext cx="2762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 smtClean="0">
              <a:solidFill>
                <a:schemeClr val="tx1"/>
              </a:solidFill>
            </a:endParaRPr>
          </a:p>
        </p:txBody>
      </p:sp>
      <p:cxnSp>
        <p:nvCxnSpPr>
          <p:cNvPr id="8" name="Conector angulado 7"/>
          <p:cNvCxnSpPr>
            <a:stCxn id="5" idx="2"/>
          </p:cNvCxnSpPr>
          <p:nvPr/>
        </p:nvCxnSpPr>
        <p:spPr>
          <a:xfrm rot="16200000" flipH="1">
            <a:off x="5212561" y="5712635"/>
            <a:ext cx="357190" cy="50482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angulado 7"/>
          <p:cNvCxnSpPr>
            <a:stCxn id="5" idx="2"/>
          </p:cNvCxnSpPr>
          <p:nvPr/>
        </p:nvCxnSpPr>
        <p:spPr>
          <a:xfrm rot="16200000" flipH="1">
            <a:off x="5242209" y="5682987"/>
            <a:ext cx="655084" cy="862018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5691850" y="5937704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0 -- &gt; endereço comum</a:t>
            </a:r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6000760" y="6227224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1--&gt; endereço grupo (multicast)</a:t>
            </a:r>
            <a:endParaRPr lang="pt-BR" dirty="0"/>
          </a:p>
        </p:txBody>
      </p:sp>
      <p:sp>
        <p:nvSpPr>
          <p:cNvPr id="21" name="Chave direita 20"/>
          <p:cNvSpPr/>
          <p:nvPr/>
        </p:nvSpPr>
        <p:spPr>
          <a:xfrm rot="16200000">
            <a:off x="6679421" y="3365517"/>
            <a:ext cx="285752" cy="3643338"/>
          </a:xfrm>
          <a:prstGeom prst="rightBrace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CaixaDeTexto 21"/>
          <p:cNvSpPr txBox="1"/>
          <p:nvPr/>
        </p:nvSpPr>
        <p:spPr>
          <a:xfrm>
            <a:off x="5357818" y="4714884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6 bytes ou 48 bits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 protocolo da subcamada MAC Ethernet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Dados: de 46 bytes (totalizando 64 bytes+8 de preâmbulo) até 1500 bytes</a:t>
            </a:r>
          </a:p>
          <a:p>
            <a:pPr lvl="1"/>
            <a:r>
              <a:rPr lang="pt-BR" sz="2000" dirty="0" smtClean="0"/>
              <a:t>Se o campo de dados for menor que 46 bytes, o campo Preenchimento completa até atingir 46</a:t>
            </a:r>
          </a:p>
          <a:p>
            <a:r>
              <a:rPr lang="pt-BR" sz="2400" dirty="0" smtClean="0"/>
              <a:t>Pad ou Preenchimento: para garantir o tamanho mínimo do pacote</a:t>
            </a:r>
          </a:p>
          <a:p>
            <a:r>
              <a:rPr lang="pt-BR" sz="2400" dirty="0" smtClean="0"/>
              <a:t>Checksum: deteção de erros (não corrige)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 protocolo da subcamada MAC Ethernet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r>
              <a:rPr lang="pt-BR" sz="2800" dirty="0" smtClean="0"/>
              <a:t>Por que o tamanho mínimo do quadro?</a:t>
            </a:r>
          </a:p>
          <a:p>
            <a:pPr lvl="1"/>
            <a:r>
              <a:rPr lang="pt-BR" sz="2400" dirty="0" smtClean="0"/>
              <a:t>Impedir que a estação conclua a transmissão antes que o primeiro bit atinja a outra extremidade do cabo</a:t>
            </a:r>
          </a:p>
          <a:p>
            <a:pPr lvl="1"/>
            <a:endParaRPr lang="pt-BR" sz="2400" dirty="0" smtClean="0"/>
          </a:p>
          <a:p>
            <a:pPr lvl="1"/>
            <a:endParaRPr lang="pt-BR" sz="2400" dirty="0" smtClean="0"/>
          </a:p>
          <a:p>
            <a:pPr lvl="1"/>
            <a:endParaRPr lang="pt-BR" sz="2400" dirty="0" smtClean="0"/>
          </a:p>
          <a:p>
            <a:pPr lvl="1"/>
            <a:endParaRPr lang="pt-BR" sz="2400" dirty="0" smtClean="0"/>
          </a:p>
          <a:p>
            <a:pPr lvl="1"/>
            <a:endParaRPr lang="pt-BR" sz="2400" dirty="0" smtClean="0"/>
          </a:p>
          <a:p>
            <a:pPr lvl="1"/>
            <a:endParaRPr lang="pt-BR" sz="2400" dirty="0" smtClean="0"/>
          </a:p>
          <a:p>
            <a:pPr lvl="1"/>
            <a:r>
              <a:rPr lang="pt-BR" sz="2400" dirty="0" smtClean="0"/>
              <a:t>Se A finalizar a transmissão antes da chegada do ruido de B, A concluirá errado que seu pacote atingiu o destino</a:t>
            </a:r>
            <a:endParaRPr lang="pt-BR" sz="2400" dirty="0"/>
          </a:p>
        </p:txBody>
      </p:sp>
      <p:pic>
        <p:nvPicPr>
          <p:cNvPr id="4" name="Imagem 3" descr="colisaotamanhominimo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3071810"/>
            <a:ext cx="5809100" cy="2358227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215074" y="3451870"/>
            <a:ext cx="2928958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1 – A manda</a:t>
            </a:r>
          </a:p>
          <a:p>
            <a:r>
              <a:rPr lang="pt-BR" dirty="0" smtClean="0"/>
              <a:t>2 - Pouco antes de alcançar B</a:t>
            </a:r>
          </a:p>
          <a:p>
            <a:r>
              <a:rPr lang="pt-BR" dirty="0" smtClean="0"/>
              <a:t>3 – B manda e colide</a:t>
            </a:r>
          </a:p>
          <a:p>
            <a:r>
              <a:rPr lang="pt-BR" dirty="0" smtClean="0"/>
              <a:t>4 – B manda ruido para informar colisão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Duas categorias de redes:</a:t>
            </a:r>
          </a:p>
          <a:p>
            <a:pPr lvl="1"/>
            <a:r>
              <a:rPr lang="pt-BR" dirty="0" smtClean="0"/>
              <a:t>Ponto a ponto</a:t>
            </a:r>
          </a:p>
          <a:p>
            <a:pPr lvl="1"/>
            <a:r>
              <a:rPr lang="pt-BR" dirty="0" smtClean="0"/>
              <a:t>Difusão (foco deste trabalho)</a:t>
            </a:r>
          </a:p>
          <a:p>
            <a:r>
              <a:rPr lang="pt-BR" dirty="0" smtClean="0"/>
              <a:t>Subcamada MAC (Medium Access Control)</a:t>
            </a:r>
          </a:p>
          <a:p>
            <a:r>
              <a:rPr lang="pt-BR" dirty="0" smtClean="0"/>
              <a:t>Problema básico MAC</a:t>
            </a:r>
          </a:p>
          <a:p>
            <a:pPr>
              <a:buNone/>
            </a:pPr>
            <a:r>
              <a:rPr lang="pt-BR" dirty="0"/>
              <a:t>	</a:t>
            </a:r>
            <a:r>
              <a:rPr lang="pt-BR" dirty="0" smtClean="0"/>
              <a:t>Definir como alocar um único canal de difusão para vários usuários concorrentes</a:t>
            </a:r>
            <a:endParaRPr lang="pt-BR" dirty="0"/>
          </a:p>
          <a:p>
            <a:r>
              <a:rPr lang="pt-BR" dirty="0" smtClean="0"/>
              <a:t>Importante: a camada de enlace divide os bits em quadros para transmissão</a:t>
            </a:r>
          </a:p>
          <a:p>
            <a:endParaRPr lang="pt-BR" dirty="0" smtClean="0"/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Algoritmo de recuo binário exponencial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Utilizado para definir o tempo aleatório que uma estação espera antes de transmitir após uma colisão</a:t>
            </a:r>
          </a:p>
          <a:p>
            <a:r>
              <a:rPr lang="pt-BR" dirty="0" smtClean="0"/>
              <a:t>Após uma colisão, os transmissores esperam:</a:t>
            </a:r>
          </a:p>
          <a:p>
            <a:pPr lvl="1"/>
            <a:r>
              <a:rPr lang="pt-BR" dirty="0" smtClean="0"/>
              <a:t>0 ou 1 slots antes de transmitir (maior 2</a:t>
            </a:r>
            <a:r>
              <a:rPr lang="pt-BR" baseline="30000" dirty="0" smtClean="0"/>
              <a:t>1</a:t>
            </a:r>
            <a:r>
              <a:rPr lang="pt-BR" dirty="0" smtClean="0"/>
              <a:t> – 1)</a:t>
            </a:r>
          </a:p>
          <a:p>
            <a:pPr lvl="1"/>
            <a:r>
              <a:rPr lang="pt-BR" dirty="0" smtClean="0"/>
              <a:t>Se colidir, esperar 0, 1, 2 ou 3 slots (maior 2</a:t>
            </a:r>
            <a:r>
              <a:rPr lang="pt-BR" baseline="30000" dirty="0" smtClean="0"/>
              <a:t>2</a:t>
            </a:r>
            <a:r>
              <a:rPr lang="pt-BR" dirty="0" smtClean="0"/>
              <a:t> – 1)</a:t>
            </a:r>
          </a:p>
          <a:p>
            <a:pPr lvl="1"/>
            <a:r>
              <a:rPr lang="pt-BR" dirty="0" smtClean="0"/>
              <a:t>Se colidir, espera 0, 1, ... ou 7 slots (maior 2</a:t>
            </a:r>
            <a:r>
              <a:rPr lang="pt-BR" baseline="30000" dirty="0" smtClean="0"/>
              <a:t>3</a:t>
            </a:r>
            <a:r>
              <a:rPr lang="pt-BR" dirty="0" smtClean="0"/>
              <a:t> – 1)</a:t>
            </a:r>
          </a:p>
          <a:p>
            <a:pPr lvl="1"/>
            <a:r>
              <a:rPr lang="pt-BR" dirty="0" smtClean="0"/>
              <a:t>O limite é 2</a:t>
            </a:r>
            <a:r>
              <a:rPr lang="pt-BR" baseline="30000" dirty="0" smtClean="0"/>
              <a:t>10</a:t>
            </a:r>
            <a:r>
              <a:rPr lang="pt-BR" dirty="0" smtClean="0"/>
              <a:t> – 1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LANs Sem Fio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Protocolo 802.11</a:t>
            </a:r>
          </a:p>
          <a:p>
            <a:r>
              <a:rPr lang="pt-BR" sz="2800" dirty="0" smtClean="0"/>
              <a:t>Pilha de protocolos 802.11</a:t>
            </a:r>
          </a:p>
          <a:p>
            <a:endParaRPr lang="pt-BR" sz="2800" dirty="0"/>
          </a:p>
        </p:txBody>
      </p:sp>
      <p:pic>
        <p:nvPicPr>
          <p:cNvPr id="4" name="Imagem 3" descr="Pilha802.1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8000"/>
            <a:ext cx="8409524" cy="420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LANs Sem Fio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Camada física: mesmas definições do modelo OSI</a:t>
            </a:r>
          </a:p>
          <a:p>
            <a:r>
              <a:rPr lang="pt-BR" dirty="0" smtClean="0"/>
              <a:t>Camada de Enlace</a:t>
            </a:r>
          </a:p>
          <a:p>
            <a:pPr lvl="1"/>
            <a:r>
              <a:rPr lang="pt-BR" dirty="0" smtClean="0"/>
              <a:t>Subcamada MAC: controle de acesso ao meio</a:t>
            </a:r>
          </a:p>
          <a:p>
            <a:pPr lvl="1"/>
            <a:r>
              <a:rPr lang="pt-BR" dirty="0" smtClean="0"/>
              <a:t>LLC (Logical Link Control – Controle do Enlace Lógico): tornar as variações do 802.11 indistinguiveis para as camadas superiores</a:t>
            </a:r>
          </a:p>
          <a:p>
            <a:r>
              <a:rPr lang="pt-BR" dirty="0" smtClean="0"/>
              <a:t>Técnicas de transmissão permitidas pelo 802.11:</a:t>
            </a:r>
          </a:p>
          <a:p>
            <a:pPr lvl="1"/>
            <a:r>
              <a:rPr lang="pt-BR" dirty="0" smtClean="0"/>
              <a:t>Infravermelho</a:t>
            </a:r>
          </a:p>
          <a:p>
            <a:pPr lvl="1"/>
            <a:r>
              <a:rPr lang="pt-BR" dirty="0" smtClean="0"/>
              <a:t>Rádio (com várias variações)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LANs Sem Fio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802.11 FHSS (Frequency Hopping Spread Spectrum)</a:t>
            </a:r>
          </a:p>
          <a:p>
            <a:pPr lvl="1"/>
            <a:r>
              <a:rPr lang="pt-BR" dirty="0" smtClean="0"/>
              <a:t>Baixa potencia</a:t>
            </a:r>
          </a:p>
          <a:p>
            <a:pPr lvl="1"/>
            <a:r>
              <a:rPr lang="pt-BR" dirty="0" smtClean="0"/>
              <a:t>Taxa máxima de 2Mbps</a:t>
            </a:r>
          </a:p>
          <a:p>
            <a:pPr lvl="1"/>
            <a:r>
              <a:rPr lang="pt-BR" dirty="0" smtClean="0"/>
              <a:t>ISM 2.4 GHz (de 2.400 até 2.479)</a:t>
            </a:r>
          </a:p>
          <a:p>
            <a:pPr lvl="1"/>
            <a:r>
              <a:rPr lang="pt-BR" dirty="0" smtClean="0"/>
              <a:t>Pula aleatoriamente entre 79 canais  (tolerância a interferência)</a:t>
            </a:r>
          </a:p>
          <a:p>
            <a:r>
              <a:rPr lang="pt-BR" dirty="0" smtClean="0"/>
              <a:t>802.11 DSSS (Direct Sequence Spread Spectrum)</a:t>
            </a:r>
          </a:p>
          <a:p>
            <a:pPr lvl="1"/>
            <a:r>
              <a:rPr lang="pt-BR" dirty="0" smtClean="0"/>
              <a:t>Semelhande ao FHSS, mas com mudança sequencial entre canais</a:t>
            </a:r>
          </a:p>
          <a:p>
            <a:pPr lvl="1"/>
            <a:r>
              <a:rPr lang="pt-BR" dirty="0" smtClean="0"/>
              <a:t>Apenas 22 canais</a:t>
            </a:r>
          </a:p>
          <a:p>
            <a:pPr lvl="1"/>
            <a:r>
              <a:rPr lang="pt-BR" dirty="0" smtClean="0"/>
              <a:t>Taxas de 1 e 2 Mbps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LANs Sem Fio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/>
              <a:t>802.11a  OFDM (Orthogonal Frequency Division Multiplexing)</a:t>
            </a:r>
          </a:p>
          <a:p>
            <a:pPr lvl="1"/>
            <a:r>
              <a:rPr lang="pt-BR" dirty="0" smtClean="0"/>
              <a:t>Semelhante ao FDM, mas com sobreposição da frequências nos canais</a:t>
            </a:r>
          </a:p>
          <a:p>
            <a:pPr lvl="1"/>
            <a:r>
              <a:rPr lang="pt-BR" dirty="0" smtClean="0"/>
              <a:t>2.4GHz e 5 GHz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802.11b HR-DSSS (High Rate Direct Sequence Spread Spectrum)</a:t>
            </a:r>
          </a:p>
          <a:p>
            <a:pPr lvl="1"/>
            <a:r>
              <a:rPr lang="pt-BR" dirty="0" smtClean="0"/>
              <a:t>Melhoria do DSSS</a:t>
            </a:r>
          </a:p>
          <a:p>
            <a:pPr lvl="1"/>
            <a:r>
              <a:rPr lang="pt-BR" dirty="0" smtClean="0"/>
              <a:t>Até 11Mbps</a:t>
            </a:r>
          </a:p>
          <a:p>
            <a:endParaRPr lang="pt-BR" dirty="0" smtClean="0"/>
          </a:p>
          <a:p>
            <a:r>
              <a:rPr lang="pt-BR" dirty="0" smtClean="0"/>
              <a:t>802.11g OFDM</a:t>
            </a:r>
          </a:p>
          <a:p>
            <a:pPr lvl="1"/>
            <a:r>
              <a:rPr lang="pt-BR" dirty="0" smtClean="0"/>
              <a:t>2.4GHz</a:t>
            </a:r>
          </a:p>
          <a:p>
            <a:pPr lvl="1"/>
            <a:r>
              <a:rPr lang="pt-BR" dirty="0" smtClean="0"/>
              <a:t>54 Mbps</a:t>
            </a:r>
          </a:p>
          <a:p>
            <a:pPr lvl="1"/>
            <a:endParaRPr lang="pt-BR" dirty="0"/>
          </a:p>
        </p:txBody>
      </p:sp>
      <p:pic>
        <p:nvPicPr>
          <p:cNvPr id="4" name="Imagem 3" descr="OFDM_FD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2605089"/>
            <a:ext cx="3848100" cy="1038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Protocolo da Subcamada MAC do  802.11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Dois modos de operação</a:t>
            </a:r>
          </a:p>
          <a:p>
            <a:pPr lvl="1"/>
            <a:r>
              <a:rPr lang="pt-BR" dirty="0" smtClean="0"/>
              <a:t>DCF (Distributed Coordination Function): sem controle central</a:t>
            </a:r>
          </a:p>
          <a:p>
            <a:pPr lvl="1"/>
            <a:r>
              <a:rPr lang="pt-BR" dirty="0" smtClean="0"/>
              <a:t>PCF (Point Coordination Function): controlado por uma estação base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Protocolo da Subcamada MAC do  802.11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DFC utiliza CSMA/CA (CSMA with collision Avoidance) em dois modos</a:t>
            </a:r>
          </a:p>
          <a:p>
            <a:pPr lvl="1"/>
            <a:r>
              <a:rPr lang="pt-BR" dirty="0" smtClean="0"/>
              <a:t>1º modo: </a:t>
            </a:r>
          </a:p>
          <a:p>
            <a:pPr lvl="2"/>
            <a:r>
              <a:rPr lang="pt-BR" dirty="0" smtClean="0"/>
              <a:t>Escuta o meio</a:t>
            </a:r>
          </a:p>
          <a:p>
            <a:pPr lvl="2"/>
            <a:r>
              <a:rPr lang="pt-BR" dirty="0" smtClean="0"/>
              <a:t>Transmite se estiver vazio</a:t>
            </a:r>
          </a:p>
          <a:p>
            <a:pPr lvl="2"/>
            <a:r>
              <a:rPr lang="pt-BR" dirty="0" smtClean="0"/>
              <a:t>Se colidir, espera (recuo binário exponencial)</a:t>
            </a:r>
          </a:p>
          <a:p>
            <a:pPr lvl="2"/>
            <a:r>
              <a:rPr lang="pt-BR" dirty="0" smtClean="0"/>
              <a:t>Obs: não escuta o meio durante as transmissões</a:t>
            </a:r>
          </a:p>
          <a:p>
            <a:pPr lvl="1"/>
            <a:r>
              <a:rPr lang="pt-BR" dirty="0" smtClean="0"/>
              <a:t>2º modo - MACAW:</a:t>
            </a:r>
          </a:p>
          <a:p>
            <a:pPr lvl="2"/>
            <a:r>
              <a:rPr lang="pt-BR" dirty="0" smtClean="0"/>
              <a:t>CTS</a:t>
            </a:r>
          </a:p>
          <a:p>
            <a:pPr lvl="2"/>
            <a:r>
              <a:rPr lang="pt-BR" dirty="0" smtClean="0"/>
              <a:t>RTS</a:t>
            </a:r>
          </a:p>
          <a:p>
            <a:pPr lvl="2"/>
            <a:r>
              <a:rPr lang="pt-BR" dirty="0" smtClean="0"/>
              <a:t>DATA</a:t>
            </a:r>
          </a:p>
          <a:p>
            <a:pPr lvl="2"/>
            <a:r>
              <a:rPr lang="pt-BR" dirty="0" smtClean="0"/>
              <a:t>ACK</a:t>
            </a:r>
          </a:p>
          <a:p>
            <a:pPr lvl="2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Protocolo da Subcamada MAC do  802.11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Muita interferência na transmissão sem fio</a:t>
            </a:r>
          </a:p>
          <a:p>
            <a:r>
              <a:rPr lang="pt-BR" sz="2800" dirty="0" smtClean="0"/>
              <a:t>Solução utilizada no 802.11 --&gt; rajada de fragmentos</a:t>
            </a:r>
          </a:p>
          <a:p>
            <a:pPr lvl="1"/>
            <a:r>
              <a:rPr lang="pt-BR" sz="2400" dirty="0" smtClean="0"/>
              <a:t>Cada quadro é dividido em fragmentos</a:t>
            </a:r>
          </a:p>
          <a:p>
            <a:pPr lvl="1"/>
            <a:r>
              <a:rPr lang="pt-BR" sz="2400" dirty="0" smtClean="0"/>
              <a:t>ACK após cada fragmento</a:t>
            </a:r>
          </a:p>
          <a:p>
            <a:pPr lvl="1"/>
            <a:r>
              <a:rPr lang="pt-BR" sz="2400" dirty="0" smtClean="0"/>
              <a:t>Somente ragmentos defeituosos são transmitidos</a:t>
            </a:r>
            <a:endParaRPr lang="pt-BR" sz="2400" dirty="0"/>
          </a:p>
        </p:txBody>
      </p:sp>
      <p:pic>
        <p:nvPicPr>
          <p:cNvPr id="5" name="Imagem 4" descr="rajadadefragmento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86256"/>
            <a:ext cx="5633884" cy="2300748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6215074" y="4657563"/>
            <a:ext cx="271464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Obs: NAV – Network Allocation Vector  é um estado inativo para transmissões e recepções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Protocolo da Subcamada MAC do  802.11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PCF </a:t>
            </a:r>
            <a:endParaRPr lang="pt-BR" dirty="0" smtClean="0"/>
          </a:p>
          <a:p>
            <a:pPr lvl="1"/>
            <a:r>
              <a:rPr lang="pt-BR" dirty="0" smtClean="0"/>
              <a:t>A estação base controla</a:t>
            </a:r>
          </a:p>
          <a:p>
            <a:pPr lvl="1"/>
            <a:r>
              <a:rPr lang="pt-BR" dirty="0" smtClean="0"/>
              <a:t>Ela avisa o momento de cada estação transmitir (polling)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802.11 estrutura dos quadros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Três diferentes classes de quadros</a:t>
            </a:r>
          </a:p>
          <a:p>
            <a:pPr lvl="1"/>
            <a:r>
              <a:rPr lang="pt-BR" dirty="0" smtClean="0"/>
              <a:t>Dados</a:t>
            </a:r>
          </a:p>
          <a:p>
            <a:pPr lvl="1"/>
            <a:r>
              <a:rPr lang="pt-BR" dirty="0" smtClean="0"/>
              <a:t>Controle</a:t>
            </a:r>
          </a:p>
          <a:p>
            <a:pPr lvl="1"/>
            <a:r>
              <a:rPr lang="pt-BR" dirty="0" smtClean="0"/>
              <a:t>Gerenciamento</a:t>
            </a:r>
          </a:p>
          <a:p>
            <a:pPr lvl="1"/>
            <a:endParaRPr lang="pt-BR" dirty="0"/>
          </a:p>
        </p:txBody>
      </p:sp>
      <p:pic>
        <p:nvPicPr>
          <p:cNvPr id="4" name="Imagem 3" descr="quadro802.1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230" y="3857628"/>
            <a:ext cx="8480050" cy="23574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Alocação Estática do Canal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Divisão do canal por frequência: FDM (Frequency-Division Multiplexing)</a:t>
            </a:r>
          </a:p>
          <a:p>
            <a:pPr lvl="1"/>
            <a:r>
              <a:rPr lang="pt-BR" dirty="0" smtClean="0"/>
              <a:t>Divide a faixa de frequência em faixas menores que são alocadas para as estações</a:t>
            </a:r>
          </a:p>
          <a:p>
            <a:r>
              <a:rPr lang="pt-BR" dirty="0" smtClean="0"/>
              <a:t>Divisão do canal por tempo: TDM (Time-Division Multiplexing)</a:t>
            </a:r>
          </a:p>
          <a:p>
            <a:pPr lvl="1"/>
            <a:r>
              <a:rPr lang="pt-BR" dirty="0" smtClean="0"/>
              <a:t>Divide o tempo de transmissão entre as estações. Durante seu tempo, a estação utiliza toda a banda disponível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802.11 estrutura dos quadros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Controle de quadro</a:t>
            </a:r>
          </a:p>
          <a:p>
            <a:pPr lvl="1"/>
            <a:r>
              <a:rPr lang="pt-BR" dirty="0" smtClean="0"/>
              <a:t>Versão: pode-se trabalhar com mais de uma versão do protocolo</a:t>
            </a:r>
          </a:p>
          <a:p>
            <a:pPr lvl="1"/>
            <a:r>
              <a:rPr lang="pt-BR" dirty="0" smtClean="0"/>
              <a:t>Tipo: Dados, controle ou gerenciamento</a:t>
            </a:r>
          </a:p>
          <a:p>
            <a:pPr lvl="1"/>
            <a:r>
              <a:rPr lang="pt-BR" dirty="0" smtClean="0"/>
              <a:t>Subtipo: CTS, RTS</a:t>
            </a:r>
          </a:p>
          <a:p>
            <a:pPr lvl="1"/>
            <a:r>
              <a:rPr lang="pt-BR" dirty="0" smtClean="0"/>
              <a:t>Os demais não serão tratados </a:t>
            </a:r>
          </a:p>
          <a:p>
            <a:r>
              <a:rPr lang="pt-BR" dirty="0" smtClean="0"/>
              <a:t>Duração</a:t>
            </a:r>
          </a:p>
          <a:p>
            <a:r>
              <a:rPr lang="pt-BR" dirty="0" smtClean="0"/>
              <a:t>Endereços 1 e 2: origem e destino</a:t>
            </a:r>
          </a:p>
          <a:p>
            <a:r>
              <a:rPr lang="pt-BR" dirty="0" smtClean="0"/>
              <a:t>Endereços 3 e 4: para mudança de célula</a:t>
            </a:r>
          </a:p>
          <a:p>
            <a:r>
              <a:rPr lang="pt-BR" dirty="0" smtClean="0"/>
              <a:t>Seq: sequenciamento de fragmentos</a:t>
            </a:r>
          </a:p>
          <a:p>
            <a:r>
              <a:rPr lang="pt-BR" dirty="0" smtClean="0"/>
              <a:t>Dados: até 2312 bytes</a:t>
            </a:r>
          </a:p>
          <a:p>
            <a:r>
              <a:rPr lang="pt-BR" dirty="0" smtClean="0"/>
              <a:t>Total de verificação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/>
          <a:lstStyle/>
          <a:p>
            <a:r>
              <a:rPr lang="pt-BR" dirty="0" smtClean="0"/>
              <a:t>Rede Sem Fio de Banda Larga</a:t>
            </a:r>
            <a:endParaRPr lang="pt-B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Rede Sem Fio de Banda Larga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Também chamada de MAN sem fio</a:t>
            </a:r>
          </a:p>
          <a:p>
            <a:r>
              <a:rPr lang="pt-BR" dirty="0" smtClean="0"/>
              <a:t>Analisaremos do 802.16, também conhecido como Wimax</a:t>
            </a:r>
          </a:p>
          <a:p>
            <a:r>
              <a:rPr lang="pt-BR" dirty="0" smtClean="0"/>
              <a:t>802.16 em relação ao 802.11</a:t>
            </a:r>
          </a:p>
          <a:p>
            <a:pPr lvl="1"/>
            <a:r>
              <a:rPr lang="pt-BR" dirty="0" smtClean="0"/>
              <a:t>Longas distâncias</a:t>
            </a:r>
          </a:p>
          <a:p>
            <a:pPr lvl="1"/>
            <a:r>
              <a:rPr lang="pt-BR" dirty="0" smtClean="0"/>
              <a:t>Maior potência de transmissão</a:t>
            </a:r>
          </a:p>
          <a:p>
            <a:pPr lvl="1"/>
            <a:r>
              <a:rPr lang="pt-BR" dirty="0" smtClean="0"/>
              <a:t>Maior interferência/ruído</a:t>
            </a:r>
          </a:p>
          <a:p>
            <a:pPr lvl="1"/>
            <a:r>
              <a:rPr lang="pt-BR" dirty="0" smtClean="0"/>
              <a:t>Necessita de mais segurança</a:t>
            </a:r>
          </a:p>
          <a:p>
            <a:pPr lvl="1"/>
            <a:r>
              <a:rPr lang="pt-BR" dirty="0" smtClean="0"/>
              <a:t>Maior banda para suportar mais usuários por células</a:t>
            </a:r>
          </a:p>
          <a:p>
            <a:pPr lvl="1"/>
            <a:r>
              <a:rPr lang="pt-BR" dirty="0" smtClean="0"/>
              <a:t>Frequência na faixa 10 a 66 GHz</a:t>
            </a:r>
          </a:p>
          <a:p>
            <a:pPr lvl="1"/>
            <a:r>
              <a:rPr lang="pt-BR" dirty="0" smtClean="0"/>
              <a:t>Ondas pequenas: absorvidas pela água</a:t>
            </a:r>
          </a:p>
          <a:p>
            <a:pPr lvl="1"/>
            <a:r>
              <a:rPr lang="pt-BR" dirty="0" smtClean="0"/>
              <a:t>Suporte para transmissão de mídias</a:t>
            </a:r>
          </a:p>
          <a:p>
            <a:r>
              <a:rPr lang="pt-BR" dirty="0" smtClean="0"/>
              <a:t>Obs: 802.11 foi projetado para ser o Ethernet sem fio, o 802.16 para ser a TV a cabo </a:t>
            </a:r>
            <a:r>
              <a:rPr lang="pt-BR" smtClean="0"/>
              <a:t>sem fio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802.16: pilha de protocolos</a:t>
            </a:r>
            <a:endParaRPr lang="pt-BR" dirty="0"/>
          </a:p>
        </p:txBody>
      </p:sp>
      <p:pic>
        <p:nvPicPr>
          <p:cNvPr id="6" name="Espaço Reservado para Conteúdo 5" descr="Modelo+do+802.1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199452"/>
            <a:ext cx="8229600" cy="332745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802.16: pilha de protocolos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Subcamada de convergência de serviços específicos: deixa os subtipos de transmissão indistinguiveis para as camadas superiores</a:t>
            </a:r>
          </a:p>
          <a:p>
            <a:r>
              <a:rPr lang="pt-BR" dirty="0" smtClean="0"/>
              <a:t>MAC: acesso ao meio</a:t>
            </a:r>
          </a:p>
          <a:p>
            <a:pPr lvl="1"/>
            <a:r>
              <a:rPr lang="pt-BR" smtClean="0"/>
              <a:t>Orientada a conexão para ofertar serviço de telefonia e multimidia (diferente od 802.11)</a:t>
            </a:r>
            <a:endParaRPr lang="pt-BR" dirty="0" smtClean="0"/>
          </a:p>
          <a:p>
            <a:r>
              <a:rPr lang="pt-BR" dirty="0" smtClean="0"/>
              <a:t>Subcamada de segurança: criptografia e gerenciamento de chaves</a:t>
            </a:r>
          </a:p>
          <a:p>
            <a:r>
              <a:rPr lang="pt-BR" dirty="0" smtClean="0"/>
              <a:t>Utiliza 3 esquema de modulação do sinal, dependente da distância (ver figura no próximo slide)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O+ambiente+de+transmissão+802.16.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748" y="3357563"/>
            <a:ext cx="6674748" cy="350043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802.16: a camada física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Trê formas de modulação, de acordo com a distância entre a estação base e o cliente</a:t>
            </a:r>
          </a:p>
          <a:p>
            <a:pPr lvl="1"/>
            <a:r>
              <a:rPr lang="pt-BR" dirty="0" smtClean="0"/>
              <a:t>QAM-64 (6 bits/baud)</a:t>
            </a:r>
          </a:p>
          <a:p>
            <a:pPr lvl="1"/>
            <a:r>
              <a:rPr lang="pt-BR" dirty="0" smtClean="0"/>
              <a:t>QAM-16 (4 bits/baud)</a:t>
            </a:r>
          </a:p>
          <a:p>
            <a:pPr lvl="1"/>
            <a:r>
              <a:rPr lang="pt-BR" dirty="0" smtClean="0"/>
              <a:t>QPSK (2 bits/baud)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802.16: a camada física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Pode reunir quadros para economizar preâmbulo e cabeçalhos</a:t>
            </a:r>
          </a:p>
          <a:p>
            <a:r>
              <a:rPr lang="pt-BR" sz="2400" dirty="0" smtClean="0"/>
              <a:t>Correção de erros (meio com muita interferência</a:t>
            </a:r>
          </a:p>
          <a:p>
            <a:r>
              <a:rPr lang="pt-BR" sz="2400" dirty="0" smtClean="0"/>
              <a:t>Alocação da banda por:</a:t>
            </a:r>
          </a:p>
          <a:p>
            <a:pPr lvl="1"/>
            <a:r>
              <a:rPr lang="pt-BR" sz="2000" dirty="0" smtClean="0"/>
              <a:t>FDD (Frequency Division Duplexing)</a:t>
            </a:r>
          </a:p>
          <a:p>
            <a:pPr lvl="1"/>
            <a:r>
              <a:rPr lang="pt-BR" sz="2000" dirty="0" smtClean="0"/>
              <a:t>TDD (Time Division Duplexing)</a:t>
            </a:r>
          </a:p>
          <a:p>
            <a:r>
              <a:rPr lang="pt-BR" sz="2400" dirty="0" smtClean="0"/>
              <a:t>Essa alocação flexibiliza a banda entre tráfego downstream e upstream</a:t>
            </a:r>
          </a:p>
          <a:p>
            <a:r>
              <a:rPr lang="pt-BR" sz="2400" dirty="0" smtClean="0"/>
              <a:t>Exemplo de FDD:</a:t>
            </a:r>
          </a:p>
          <a:p>
            <a:endParaRPr lang="pt-BR" sz="2400" dirty="0"/>
          </a:p>
        </p:txBody>
      </p:sp>
      <p:pic>
        <p:nvPicPr>
          <p:cNvPr id="4" name="Imagem 3" descr="td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5213652"/>
            <a:ext cx="8501090" cy="16443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802.16: camada MAC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Dividida em:</a:t>
            </a:r>
          </a:p>
          <a:p>
            <a:pPr lvl="1"/>
            <a:r>
              <a:rPr lang="pt-BR" dirty="0" smtClean="0"/>
              <a:t>Subcamada de segurança:criptografia somente dos dados</a:t>
            </a:r>
          </a:p>
          <a:p>
            <a:pPr lvl="1"/>
            <a:r>
              <a:rPr lang="pt-BR" dirty="0" smtClean="0"/>
              <a:t>Subcamada comum: </a:t>
            </a:r>
          </a:p>
          <a:p>
            <a:pPr lvl="2"/>
            <a:r>
              <a:rPr lang="pt-BR" dirty="0" smtClean="0"/>
              <a:t>Define os slots upstream e downstream</a:t>
            </a:r>
          </a:p>
          <a:p>
            <a:pPr lvl="2"/>
            <a:r>
              <a:rPr lang="pt-BR" dirty="0" smtClean="0"/>
              <a:t>Define a qualidade de serviço do canal: </a:t>
            </a:r>
          </a:p>
          <a:p>
            <a:pPr lvl="3"/>
            <a:r>
              <a:rPr lang="pt-BR" dirty="0" smtClean="0"/>
              <a:t>Taxa de bits constante (voz)</a:t>
            </a:r>
          </a:p>
          <a:p>
            <a:pPr lvl="3"/>
            <a:r>
              <a:rPr lang="pt-BR" dirty="0" smtClean="0"/>
              <a:t>Taxa de bits variável em tempo real (multimídia – fluxo de dados varia)</a:t>
            </a:r>
          </a:p>
          <a:p>
            <a:pPr lvl="3"/>
            <a:r>
              <a:rPr lang="pt-BR" dirty="0" smtClean="0"/>
              <a:t>Taxa de bits variável de tempo não-real (transferência de arquivos grandes)</a:t>
            </a:r>
          </a:p>
          <a:p>
            <a:pPr lvl="3"/>
            <a:r>
              <a:rPr lang="pt-BR" dirty="0" smtClean="0"/>
              <a:t>Melhor esforço</a:t>
            </a:r>
          </a:p>
          <a:p>
            <a:pPr lvl="1"/>
            <a:r>
              <a:rPr lang="pt-BR" dirty="0" smtClean="0"/>
              <a:t>Subcamada de convergência de serviços específicos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/>
          <a:lstStyle/>
          <a:p>
            <a:r>
              <a:rPr lang="pt-BR" dirty="0" smtClean="0"/>
              <a:t>Bluetooth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Bluetooth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Conexão de dispositivos</a:t>
            </a:r>
          </a:p>
          <a:p>
            <a:pPr lvl="1"/>
            <a:r>
              <a:rPr lang="pt-BR" dirty="0" smtClean="0"/>
              <a:t>Sem fio</a:t>
            </a:r>
          </a:p>
          <a:p>
            <a:pPr lvl="1"/>
            <a:r>
              <a:rPr lang="pt-BR" dirty="0" smtClean="0"/>
              <a:t>Curto alcance</a:t>
            </a:r>
          </a:p>
          <a:p>
            <a:pPr lvl="1"/>
            <a:r>
              <a:rPr lang="pt-BR" dirty="0" smtClean="0"/>
              <a:t>Baixa potência</a:t>
            </a:r>
          </a:p>
          <a:p>
            <a:pPr lvl="1"/>
            <a:r>
              <a:rPr lang="pt-BR" dirty="0" smtClean="0"/>
              <a:t>Baixo custo</a:t>
            </a:r>
          </a:p>
          <a:p>
            <a:r>
              <a:rPr lang="pt-BR" dirty="0" smtClean="0"/>
              <a:t>Bluetooth: padroniza todas as camadas</a:t>
            </a:r>
          </a:p>
          <a:p>
            <a:r>
              <a:rPr lang="pt-BR" dirty="0" smtClean="0"/>
              <a:t>802.15: padroniza somente a camada física e a de enlace</a:t>
            </a:r>
          </a:p>
          <a:p>
            <a:r>
              <a:rPr lang="pt-BR" dirty="0" smtClean="0"/>
              <a:t>Frequência 2.4 Ghz (interferencia com Wifi)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 com Alocação Estática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Parâmetro a ser utilizado: atraso no envio de um quadro (T)</a:t>
            </a:r>
          </a:p>
          <a:p>
            <a:pPr lvl="1"/>
            <a:r>
              <a:rPr lang="pt-BR" dirty="0" smtClean="0"/>
              <a:t>C : capacidade do canal (bits por segundo)</a:t>
            </a:r>
          </a:p>
          <a:p>
            <a:pPr lvl="1"/>
            <a:r>
              <a:rPr lang="pt-BR" dirty="0" smtClean="0"/>
              <a:t>Q : tamanho do quadro (bits)</a:t>
            </a:r>
          </a:p>
          <a:p>
            <a:pPr lvl="1"/>
            <a:r>
              <a:rPr lang="el-GR" dirty="0" smtClean="0"/>
              <a:t>λ</a:t>
            </a:r>
            <a:r>
              <a:rPr lang="pt-BR" dirty="0" smtClean="0"/>
              <a:t>:  taxa de chegada de quadros por segundo</a:t>
            </a:r>
          </a:p>
          <a:p>
            <a:pPr lvl="1"/>
            <a:r>
              <a:rPr lang="pt-BR" dirty="0" smtClean="0"/>
              <a:t>μ  = 1 / Q   : taxa de ocupação do  quadro</a:t>
            </a:r>
          </a:p>
          <a:p>
            <a:pPr lvl="1"/>
            <a:r>
              <a:rPr lang="pt-BR" dirty="0" smtClean="0"/>
              <a:t>μC: capacidade do canal em quadros por segundo</a:t>
            </a:r>
          </a:p>
          <a:p>
            <a:pPr lvl="1">
              <a:buNone/>
            </a:pPr>
            <a:r>
              <a:rPr lang="pt-BR" dirty="0" smtClean="0"/>
              <a:t>T = 1 / (μC - </a:t>
            </a:r>
            <a:r>
              <a:rPr lang="el-GR" dirty="0" smtClean="0"/>
              <a:t>λ</a:t>
            </a:r>
            <a:r>
              <a:rPr lang="pt-BR" dirty="0" smtClean="0"/>
              <a:t>)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Arquitetura Bluetooth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600200"/>
            <a:ext cx="8472518" cy="4525963"/>
          </a:xfrm>
        </p:spPr>
        <p:txBody>
          <a:bodyPr>
            <a:normAutofit/>
          </a:bodyPr>
          <a:lstStyle/>
          <a:p>
            <a:r>
              <a:rPr lang="pt-BR" sz="2800" dirty="0" smtClean="0"/>
              <a:t>Estrutura básica: piconet</a:t>
            </a:r>
          </a:p>
          <a:p>
            <a:pPr lvl="1"/>
            <a:r>
              <a:rPr lang="pt-BR" sz="2400" dirty="0" smtClean="0"/>
              <a:t>Um nó mestre</a:t>
            </a:r>
          </a:p>
          <a:p>
            <a:pPr lvl="1"/>
            <a:r>
              <a:rPr lang="pt-BR" sz="2400" dirty="0" smtClean="0"/>
              <a:t>Até 7 escravos</a:t>
            </a:r>
          </a:p>
          <a:p>
            <a:r>
              <a:rPr lang="pt-BR" sz="2800" dirty="0" smtClean="0"/>
              <a:t>União de duas piconets: scatternet</a:t>
            </a:r>
          </a:p>
          <a:p>
            <a:pPr lvl="1"/>
            <a:r>
              <a:rPr lang="pt-BR" sz="2400" dirty="0" smtClean="0"/>
              <a:t>Um dos escravo é utilizado como ponte</a:t>
            </a:r>
          </a:p>
          <a:p>
            <a:r>
              <a:rPr lang="pt-BR" sz="2800" dirty="0" smtClean="0"/>
              <a:t>Sistema TDM</a:t>
            </a:r>
          </a:p>
          <a:p>
            <a:pPr lvl="1"/>
            <a:r>
              <a:rPr lang="pt-BR" sz="2400" dirty="0" smtClean="0"/>
              <a:t>Mestre controla tudo</a:t>
            </a:r>
          </a:p>
          <a:p>
            <a:pPr lvl="1"/>
            <a:r>
              <a:rPr lang="pt-BR" sz="2400" dirty="0" smtClean="0"/>
              <a:t>Comunicação só com</a:t>
            </a:r>
          </a:p>
          <a:p>
            <a:pPr marL="811213" lvl="2" indent="-7938" defTabSz="993775">
              <a:buNone/>
            </a:pPr>
            <a:r>
              <a:rPr lang="pt-BR" sz="2000" dirty="0" smtClean="0"/>
              <a:t>o mestre</a:t>
            </a:r>
          </a:p>
        </p:txBody>
      </p:sp>
      <p:pic>
        <p:nvPicPr>
          <p:cNvPr id="4" name="Imagem 3" descr="scatterne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6204" y="4286256"/>
            <a:ext cx="5360826" cy="25003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 ou Perfis Bluetooth</a:t>
            </a:r>
            <a:endParaRPr lang="pt-BR" dirty="0"/>
          </a:p>
        </p:txBody>
      </p:sp>
      <p:pic>
        <p:nvPicPr>
          <p:cNvPr id="5" name="Imagem 4" descr="perfisbluetoo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65" y="2195518"/>
            <a:ext cx="8783432" cy="4519630"/>
          </a:xfrm>
          <a:prstGeom prst="rect">
            <a:avLst/>
          </a:prstGeom>
        </p:spPr>
      </p:pic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pt-BR" dirty="0" smtClean="0"/>
              <a:t>Existem outras aplicações</a:t>
            </a:r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pilha de protocolos Bluetooth</a:t>
            </a:r>
            <a:endParaRPr lang="pt-BR" dirty="0"/>
          </a:p>
        </p:txBody>
      </p:sp>
      <p:pic>
        <p:nvPicPr>
          <p:cNvPr id="4" name="Imagem 3" descr="arquiteturabluetoot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30575"/>
            <a:ext cx="9144000" cy="3284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pilha de protocolos Bluetooth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Camada física semelhante ao modelo OSI</a:t>
            </a:r>
          </a:p>
          <a:p>
            <a:r>
              <a:rPr lang="pt-BR" dirty="0" smtClean="0"/>
              <a:t>Camada de banda-base: MAC mais alocação de slots realizada pelo mestre</a:t>
            </a:r>
          </a:p>
          <a:p>
            <a:r>
              <a:rPr lang="pt-BR" dirty="0" smtClean="0"/>
              <a:t>Gerenciador de enlaces: gerenciamento de configuração das conexões com a base</a:t>
            </a:r>
          </a:p>
          <a:p>
            <a:r>
              <a:rPr lang="pt-BR" dirty="0" smtClean="0"/>
              <a:t>Camada de Middleware: mistura de diferentes protocolos para dar suporte a diferentes aplicações/perfis</a:t>
            </a:r>
          </a:p>
          <a:p>
            <a:r>
              <a:rPr lang="pt-BR" dirty="0" smtClean="0"/>
              <a:t>Camada de Aplicações/perfis: protocolos que oferecem serviços espeçificos. Cada um possui uma pilha específica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camada de rádio Bluetooth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Baixa potência: aproximadamente até 10m</a:t>
            </a:r>
          </a:p>
          <a:p>
            <a:r>
              <a:rPr lang="pt-BR" dirty="0" smtClean="0"/>
              <a:t>2.4 Ghz (igual ao 802.11)</a:t>
            </a:r>
          </a:p>
          <a:p>
            <a:r>
              <a:rPr lang="pt-BR" dirty="0" smtClean="0"/>
              <a:t>79 canais de 1 MHz (igual ao 802.11)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estrutura do quadro Bluetooth</a:t>
            </a:r>
            <a:endParaRPr lang="pt-BR" dirty="0"/>
          </a:p>
        </p:txBody>
      </p:sp>
      <p:pic>
        <p:nvPicPr>
          <p:cNvPr id="4" name="Imagem 3" descr="quadrobluetoot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43116"/>
            <a:ext cx="9144000" cy="29599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estrutura do quadro Bluetooth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Código de acesso (identifica o mestre)</a:t>
            </a:r>
          </a:p>
          <a:p>
            <a:r>
              <a:rPr lang="pt-BR" dirty="0" smtClean="0"/>
              <a:t>Cabeçalho: dados da camada MAC</a:t>
            </a:r>
          </a:p>
          <a:p>
            <a:pPr lvl="1"/>
            <a:r>
              <a:rPr lang="pt-BR" dirty="0" smtClean="0"/>
              <a:t>Endereço: destino do quadro</a:t>
            </a:r>
          </a:p>
          <a:p>
            <a:pPr lvl="1"/>
            <a:r>
              <a:rPr lang="pt-BR" dirty="0" smtClean="0"/>
              <a:t>Tipo</a:t>
            </a:r>
          </a:p>
          <a:p>
            <a:pPr lvl="1"/>
            <a:r>
              <a:rPr lang="pt-BR" dirty="0" smtClean="0"/>
              <a:t>F – Fluxo: indica escravo com buffer cheio (não pode receber mais pacotes</a:t>
            </a:r>
          </a:p>
          <a:p>
            <a:pPr lvl="1"/>
            <a:r>
              <a:rPr lang="pt-BR" dirty="0" smtClean="0"/>
              <a:t>A – ACK</a:t>
            </a:r>
          </a:p>
          <a:p>
            <a:pPr lvl="1"/>
            <a:r>
              <a:rPr lang="pt-BR" dirty="0" smtClean="0"/>
              <a:t>S – Sequência</a:t>
            </a:r>
          </a:p>
          <a:p>
            <a:pPr lvl="1"/>
            <a:r>
              <a:rPr lang="pt-BR" dirty="0" smtClean="0"/>
              <a:t>Total Verificação</a:t>
            </a:r>
          </a:p>
          <a:p>
            <a:r>
              <a:rPr lang="pt-BR" dirty="0" smtClean="0"/>
              <a:t>O cabeçalho é repetido 3 vezes (18 * 3 = 54 bits)</a:t>
            </a:r>
          </a:p>
          <a:p>
            <a:r>
              <a:rPr lang="pt-BR" dirty="0" smtClean="0"/>
              <a:t>Dados – Até 2744 bits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 com Alocação Estática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Ex1: </a:t>
            </a:r>
          </a:p>
          <a:p>
            <a:pPr lvl="1"/>
            <a:r>
              <a:rPr lang="pt-BR" dirty="0" smtClean="0"/>
              <a:t>Qual o atraso no envio de pacotes em um canal de 100 Mbps, com quadro de tamanho Q = 10</a:t>
            </a:r>
            <a:r>
              <a:rPr lang="pt-BR" baseline="30000" dirty="0" smtClean="0"/>
              <a:t>4</a:t>
            </a:r>
            <a:r>
              <a:rPr lang="pt-BR" dirty="0" smtClean="0"/>
              <a:t> bits e taxa de chegada de quadro </a:t>
            </a:r>
            <a:r>
              <a:rPr lang="el-GR" dirty="0" smtClean="0"/>
              <a:t>λ</a:t>
            </a:r>
            <a:r>
              <a:rPr lang="pt-BR" dirty="0" smtClean="0"/>
              <a:t> = 5000 quadros?</a:t>
            </a:r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r>
              <a:rPr lang="pt-BR" dirty="0" smtClean="0"/>
              <a:t>T = 1 / (μC - </a:t>
            </a:r>
            <a:r>
              <a:rPr lang="el-GR" dirty="0" smtClean="0"/>
              <a:t>λ</a:t>
            </a:r>
            <a:r>
              <a:rPr lang="pt-BR" dirty="0" smtClean="0"/>
              <a:t>)</a:t>
            </a:r>
          </a:p>
          <a:p>
            <a:pPr lvl="1">
              <a:buNone/>
            </a:pPr>
            <a:r>
              <a:rPr lang="pt-BR" dirty="0" smtClean="0"/>
              <a:t>T = 1 / ((10</a:t>
            </a:r>
            <a:r>
              <a:rPr lang="pt-BR" baseline="30000" dirty="0" smtClean="0"/>
              <a:t>8</a:t>
            </a:r>
            <a:r>
              <a:rPr lang="pt-BR" dirty="0" smtClean="0"/>
              <a:t>/10</a:t>
            </a:r>
            <a:r>
              <a:rPr lang="pt-BR" baseline="30000" dirty="0" smtClean="0"/>
              <a:t>4</a:t>
            </a:r>
            <a:r>
              <a:rPr lang="pt-BR" dirty="0" smtClean="0"/>
              <a:t>) – 5000)</a:t>
            </a:r>
          </a:p>
          <a:p>
            <a:pPr lvl="1">
              <a:buNone/>
            </a:pPr>
            <a:r>
              <a:rPr lang="pt-BR" dirty="0" smtClean="0"/>
              <a:t>T = 0,0002 s   ou 200 μs  (microssegundos = 10</a:t>
            </a:r>
            <a:r>
              <a:rPr lang="pt-BR" baseline="30000" dirty="0" smtClean="0"/>
              <a:t>-6</a:t>
            </a:r>
            <a:r>
              <a:rPr lang="pt-BR" dirty="0" smtClean="0"/>
              <a:t> segundos)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Problema com Alocação Estática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Ex2:</a:t>
            </a:r>
          </a:p>
          <a:p>
            <a:pPr lvl="1"/>
            <a:r>
              <a:rPr lang="pt-BR" dirty="0" smtClean="0"/>
              <a:t>Qual o atraso do mesmo canal, se ele for dividido em N subcanais por FDM?</a:t>
            </a:r>
          </a:p>
          <a:p>
            <a:pPr lvl="2"/>
            <a:r>
              <a:rPr lang="pt-BR" dirty="0" smtClean="0"/>
              <a:t>A capacidade do canal é dividida C/N</a:t>
            </a:r>
          </a:p>
          <a:p>
            <a:pPr lvl="2"/>
            <a:r>
              <a:rPr lang="pt-BR" dirty="0" smtClean="0"/>
              <a:t>A taxa de chegada de quadro também é dividida </a:t>
            </a:r>
            <a:r>
              <a:rPr lang="el-GR" dirty="0" smtClean="0"/>
              <a:t>λ</a:t>
            </a:r>
            <a:r>
              <a:rPr lang="pt-BR" dirty="0" smtClean="0"/>
              <a:t>/N</a:t>
            </a:r>
          </a:p>
          <a:p>
            <a:pPr lvl="2"/>
            <a:endParaRPr lang="pt-BR" dirty="0" smtClean="0"/>
          </a:p>
          <a:p>
            <a:pPr lvl="1">
              <a:buNone/>
            </a:pPr>
            <a:r>
              <a:rPr lang="pt-BR" dirty="0" smtClean="0"/>
              <a:t>T</a:t>
            </a:r>
            <a:r>
              <a:rPr lang="pt-BR" baseline="-25000" dirty="0" smtClean="0"/>
              <a:t>FDM</a:t>
            </a:r>
            <a:r>
              <a:rPr lang="pt-BR" dirty="0" smtClean="0"/>
              <a:t> = 1 / (μC/N – </a:t>
            </a:r>
            <a:r>
              <a:rPr lang="el-GR" dirty="0" smtClean="0"/>
              <a:t>λ</a:t>
            </a:r>
            <a:r>
              <a:rPr lang="pt-BR" dirty="0" smtClean="0"/>
              <a:t>/N)</a:t>
            </a:r>
          </a:p>
          <a:p>
            <a:pPr lvl="1">
              <a:buNone/>
            </a:pPr>
            <a:r>
              <a:rPr lang="pt-BR" dirty="0" smtClean="0"/>
              <a:t>T</a:t>
            </a:r>
            <a:r>
              <a:rPr lang="pt-BR" baseline="-25000" dirty="0" smtClean="0"/>
              <a:t>FDM</a:t>
            </a:r>
            <a:r>
              <a:rPr lang="pt-BR" dirty="0" smtClean="0"/>
              <a:t> = 1 / ((μC – </a:t>
            </a:r>
            <a:r>
              <a:rPr lang="el-GR" dirty="0" smtClean="0"/>
              <a:t>λ</a:t>
            </a:r>
            <a:r>
              <a:rPr lang="pt-BR" dirty="0" smtClean="0"/>
              <a:t>) / N)</a:t>
            </a:r>
          </a:p>
          <a:p>
            <a:pPr lvl="1">
              <a:buNone/>
            </a:pPr>
            <a:r>
              <a:rPr lang="pt-BR" dirty="0" smtClean="0"/>
              <a:t>T</a:t>
            </a:r>
            <a:r>
              <a:rPr lang="pt-BR" baseline="-25000" dirty="0" smtClean="0"/>
              <a:t>FDM</a:t>
            </a:r>
            <a:r>
              <a:rPr lang="pt-BR" dirty="0" smtClean="0"/>
              <a:t> = N / (μC – </a:t>
            </a:r>
            <a:r>
              <a:rPr lang="el-GR" dirty="0" smtClean="0"/>
              <a:t>λ</a:t>
            </a:r>
            <a:r>
              <a:rPr lang="pt-BR" dirty="0" smtClean="0"/>
              <a:t>)</a:t>
            </a:r>
          </a:p>
          <a:p>
            <a:pPr lvl="1">
              <a:buNone/>
            </a:pPr>
            <a:r>
              <a:rPr lang="pt-BR" dirty="0" smtClean="0"/>
              <a:t>T</a:t>
            </a:r>
            <a:r>
              <a:rPr lang="pt-BR" baseline="-25000" dirty="0" smtClean="0"/>
              <a:t>FDM</a:t>
            </a:r>
            <a:r>
              <a:rPr lang="pt-BR" dirty="0" smtClean="0"/>
              <a:t> = N * T</a:t>
            </a:r>
          </a:p>
          <a:p>
            <a:pPr>
              <a:buNone/>
            </a:pPr>
            <a:r>
              <a:rPr lang="pt-BR" dirty="0" smtClean="0"/>
              <a:t>	</a:t>
            </a:r>
          </a:p>
          <a:p>
            <a:pPr>
              <a:buNone/>
            </a:pPr>
            <a:r>
              <a:rPr lang="pt-BR" dirty="0" smtClean="0"/>
              <a:t> * O atraso aumenta N vezes.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Alocação Dinâmica de Canais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/>
              <a:t>O canal é compartilhado por todas as estações</a:t>
            </a:r>
          </a:p>
          <a:p>
            <a:r>
              <a:rPr lang="pt-BR" dirty="0" smtClean="0"/>
              <a:t>Premissas:</a:t>
            </a:r>
          </a:p>
          <a:p>
            <a:pPr lvl="1"/>
            <a:r>
              <a:rPr lang="pt-BR" dirty="0" smtClean="0"/>
              <a:t>Modelo da estação: são os dispositivos que transmitirão quadros. A transmissão de um quadro não pode ser dividida.</a:t>
            </a:r>
          </a:p>
          <a:p>
            <a:pPr lvl="1"/>
            <a:r>
              <a:rPr lang="pt-BR" dirty="0" smtClean="0"/>
              <a:t>Premissa de canal único: um canal utilizado para todas as transmissões.</a:t>
            </a:r>
          </a:p>
          <a:p>
            <a:pPr lvl="1"/>
            <a:r>
              <a:rPr lang="pt-BR" dirty="0" smtClean="0"/>
              <a:t>Premissa de colisão: quando o sinal recebido é alterado devido à transmissão de dois ou mais quadros simultâneos.</a:t>
            </a:r>
          </a:p>
          <a:p>
            <a:pPr lvl="1"/>
            <a:r>
              <a:rPr lang="pt-BR" dirty="0" smtClean="0"/>
              <a:t>Tempo contínuo: transmissões iniciam a qualquer momento, não existe um “relógio mestre”.</a:t>
            </a:r>
          </a:p>
          <a:p>
            <a:pPr lvl="1"/>
            <a:r>
              <a:rPr lang="pt-BR" dirty="0" smtClean="0"/>
              <a:t>Tempo segmentado (slotted): o tempo é dividido em intervalos discretos. Um slot pode ter 0, 1 ou vários quadros.</a:t>
            </a:r>
          </a:p>
          <a:p>
            <a:pPr lvl="1"/>
            <a:r>
              <a:rPr lang="pt-BR" dirty="0" smtClean="0"/>
              <a:t>Detecção de portadora (carrier sense): as estações são capazes de verificar se o meio está sendo utilizado</a:t>
            </a:r>
          </a:p>
          <a:p>
            <a:pPr lvl="1"/>
            <a:r>
              <a:rPr lang="pt-BR" dirty="0" smtClean="0"/>
              <a:t>Não há detecção de portadora: as colisões são detectadas somente após a transmissão</a:t>
            </a:r>
          </a:p>
          <a:p>
            <a:pPr lvl="1"/>
            <a:endParaRPr lang="pt-BR" dirty="0"/>
          </a:p>
        </p:txBody>
      </p:sp>
      <p:sp>
        <p:nvSpPr>
          <p:cNvPr id="4" name="Chave esquerda 3"/>
          <p:cNvSpPr/>
          <p:nvPr/>
        </p:nvSpPr>
        <p:spPr>
          <a:xfrm>
            <a:off x="642910" y="3929066"/>
            <a:ext cx="285752" cy="100013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have esquerda 4"/>
          <p:cNvSpPr/>
          <p:nvPr/>
        </p:nvSpPr>
        <p:spPr>
          <a:xfrm>
            <a:off x="657658" y="5015384"/>
            <a:ext cx="285752" cy="100013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Protocolos de Acess Múltiplo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ALOHA</a:t>
            </a:r>
          </a:p>
          <a:p>
            <a:r>
              <a:rPr lang="pt-BR" dirty="0" smtClean="0"/>
              <a:t>Ethernet</a:t>
            </a:r>
          </a:p>
          <a:p>
            <a:r>
              <a:rPr lang="pt-BR" dirty="0" smtClean="0"/>
              <a:t>802.11 - Wifi</a:t>
            </a:r>
          </a:p>
          <a:p>
            <a:r>
              <a:rPr lang="pt-BR" dirty="0" smtClean="0"/>
              <a:t>802.15.1 - Bluetooth</a:t>
            </a:r>
          </a:p>
          <a:p>
            <a:r>
              <a:rPr lang="pt-BR" dirty="0" smtClean="0"/>
              <a:t>802.16 - Wimax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12357</TotalTime>
  <Words>2736</Words>
  <Application>Microsoft Office PowerPoint</Application>
  <PresentationFormat>Apresentação na tela (4:3)</PresentationFormat>
  <Paragraphs>448</Paragraphs>
  <Slides>56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56</vt:i4>
      </vt:variant>
    </vt:vector>
  </HeadingPairs>
  <TitlesOfParts>
    <vt:vector size="57" baseType="lpstr">
      <vt:lpstr>Tema do Office</vt:lpstr>
      <vt:lpstr>Redes Industriais</vt:lpstr>
      <vt:lpstr>Itens no Livro - Sumário</vt:lpstr>
      <vt:lpstr>Introdução</vt:lpstr>
      <vt:lpstr>Alocação Estática do Canal</vt:lpstr>
      <vt:lpstr>Problema com Alocação Estática</vt:lpstr>
      <vt:lpstr>Problema com Alocação Estática</vt:lpstr>
      <vt:lpstr>Problema com Alocação Estática</vt:lpstr>
      <vt:lpstr>Alocação Dinâmica de Canais</vt:lpstr>
      <vt:lpstr>Protocolos de Acess Múltiplo</vt:lpstr>
      <vt:lpstr>ALOHA</vt:lpstr>
      <vt:lpstr>ALOHA Puro</vt:lpstr>
      <vt:lpstr>Slotted ALOHA</vt:lpstr>
      <vt:lpstr>CSMA – Carries Sense Multiple Access</vt:lpstr>
      <vt:lpstr>CSMA – Carries Sense Multiple Access</vt:lpstr>
      <vt:lpstr>CSMA – Carries Sense Multiple Access</vt:lpstr>
      <vt:lpstr>CSMA – Carries Sense Multiple Access</vt:lpstr>
      <vt:lpstr>CSMA/CD – Carries Sense Multiple Access with Collision Detection</vt:lpstr>
      <vt:lpstr>CSMA/CD – Carries Sense Multiple Access with Collision Detection</vt:lpstr>
      <vt:lpstr>Protocolos de LANs sem Fio</vt:lpstr>
      <vt:lpstr>Protocolos de LANs sem Fio</vt:lpstr>
      <vt:lpstr>Protocolos de LANs sem Fio</vt:lpstr>
      <vt:lpstr>Ethernet</vt:lpstr>
      <vt:lpstr>Problemas com a Codificação Binária</vt:lpstr>
      <vt:lpstr>Codificação Manchester</vt:lpstr>
      <vt:lpstr>Slide 25</vt:lpstr>
      <vt:lpstr>O protocolo da subcamada MAC Ethernet</vt:lpstr>
      <vt:lpstr>O protocolo da subcamada MAC Ethernet</vt:lpstr>
      <vt:lpstr>O protocolo da subcamada MAC Ethernet</vt:lpstr>
      <vt:lpstr>O protocolo da subcamada MAC Ethernet</vt:lpstr>
      <vt:lpstr>Algoritmo de recuo binário exponencial</vt:lpstr>
      <vt:lpstr>LANs Sem Fio</vt:lpstr>
      <vt:lpstr>LANs Sem Fio</vt:lpstr>
      <vt:lpstr>LANs Sem Fio</vt:lpstr>
      <vt:lpstr>LANs Sem Fio</vt:lpstr>
      <vt:lpstr>Protocolo da Subcamada MAC do  802.11</vt:lpstr>
      <vt:lpstr>Protocolo da Subcamada MAC do  802.11</vt:lpstr>
      <vt:lpstr>Protocolo da Subcamada MAC do  802.11</vt:lpstr>
      <vt:lpstr>Protocolo da Subcamada MAC do  802.11</vt:lpstr>
      <vt:lpstr>802.11 estrutura dos quadros</vt:lpstr>
      <vt:lpstr>802.11 estrutura dos quadros</vt:lpstr>
      <vt:lpstr>Rede Sem Fio de Banda Larga</vt:lpstr>
      <vt:lpstr>Rede Sem Fio de Banda Larga</vt:lpstr>
      <vt:lpstr>802.16: pilha de protocolos</vt:lpstr>
      <vt:lpstr>802.16: pilha de protocolos</vt:lpstr>
      <vt:lpstr>802.16: a camada física</vt:lpstr>
      <vt:lpstr>802.16: a camada física</vt:lpstr>
      <vt:lpstr>802.16: camada MAC</vt:lpstr>
      <vt:lpstr>Bluetooth</vt:lpstr>
      <vt:lpstr>Bluetooth</vt:lpstr>
      <vt:lpstr>Arquitetura Bluetooth</vt:lpstr>
      <vt:lpstr>Aplicações ou Perfis Bluetooth</vt:lpstr>
      <vt:lpstr>A pilha de protocolos Bluetooth</vt:lpstr>
      <vt:lpstr>A pilha de protocolos Bluetooth</vt:lpstr>
      <vt:lpstr>A camada de rádio Bluetooth</vt:lpstr>
      <vt:lpstr>A estrutura do quadro Bluetooth</vt:lpstr>
      <vt:lpstr>A estrutura do quadro Bluetooth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rone</dc:creator>
  <cp:lastModifiedBy>rone</cp:lastModifiedBy>
  <cp:revision>414</cp:revision>
  <dcterms:created xsi:type="dcterms:W3CDTF">2018-03-15T10:28:42Z</dcterms:created>
  <dcterms:modified xsi:type="dcterms:W3CDTF">2018-04-19T02:09:19Z</dcterms:modified>
</cp:coreProperties>
</file>