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0FB25-CDFC-453C-AD14-E9E3AC6FC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C9FD24-9F97-48EE-882F-B4617A2552D2}">
      <dgm:prSet/>
      <dgm:spPr>
        <a:solidFill>
          <a:srgbClr val="FFFF00"/>
        </a:solidFill>
        <a:ln>
          <a:solidFill>
            <a:schemeClr val="bg2"/>
          </a:solidFill>
        </a:ln>
      </dgm:spPr>
      <dgm:t>
        <a:bodyPr/>
        <a:lstStyle/>
        <a:p>
          <a:r>
            <a:rPr lang="pt-BR" dirty="0">
              <a:solidFill>
                <a:schemeClr val="bg2"/>
              </a:solidFill>
            </a:rPr>
            <a:t>DeviceNet ™</a:t>
          </a:r>
        </a:p>
      </dgm:t>
    </dgm:pt>
    <dgm:pt modelId="{5D60B89B-9142-4808-A71F-9404AEF61ED9}" type="parTrans" cxnId="{BF34D35E-F09A-4312-9247-C80093375C30}">
      <dgm:prSet/>
      <dgm:spPr/>
      <dgm:t>
        <a:bodyPr/>
        <a:lstStyle/>
        <a:p>
          <a:endParaRPr lang="pt-BR"/>
        </a:p>
      </dgm:t>
    </dgm:pt>
    <dgm:pt modelId="{28DB7608-318F-45EC-832C-8A944483E981}" type="sibTrans" cxnId="{BF34D35E-F09A-4312-9247-C80093375C30}">
      <dgm:prSet/>
      <dgm:spPr/>
      <dgm:t>
        <a:bodyPr/>
        <a:lstStyle/>
        <a:p>
          <a:endParaRPr lang="pt-BR"/>
        </a:p>
      </dgm:t>
    </dgm:pt>
    <dgm:pt modelId="{C0B2153B-9AA5-4F48-AB32-60216F7BB1B3}" type="pres">
      <dgm:prSet presAssocID="{F080FB25-CDFC-453C-AD14-E9E3AC6FCE48}" presName="linear" presStyleCnt="0">
        <dgm:presLayoutVars>
          <dgm:animLvl val="lvl"/>
          <dgm:resizeHandles val="exact"/>
        </dgm:presLayoutVars>
      </dgm:prSet>
      <dgm:spPr/>
    </dgm:pt>
    <dgm:pt modelId="{5027BB41-7CCE-41FE-8380-3685A33339D6}" type="pres">
      <dgm:prSet presAssocID="{44C9FD24-9F97-48EE-882F-B4617A2552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82EF23-5ECC-4AB9-B04E-E23D0EE5F27A}" type="presOf" srcId="{F080FB25-CDFC-453C-AD14-E9E3AC6FCE48}" destId="{C0B2153B-9AA5-4F48-AB32-60216F7BB1B3}" srcOrd="0" destOrd="0" presId="urn:microsoft.com/office/officeart/2005/8/layout/vList2"/>
    <dgm:cxn modelId="{BF34D35E-F09A-4312-9247-C80093375C30}" srcId="{F080FB25-CDFC-453C-AD14-E9E3AC6FCE48}" destId="{44C9FD24-9F97-48EE-882F-B4617A2552D2}" srcOrd="0" destOrd="0" parTransId="{5D60B89B-9142-4808-A71F-9404AEF61ED9}" sibTransId="{28DB7608-318F-45EC-832C-8A944483E981}"/>
    <dgm:cxn modelId="{B777AB55-F9F3-4D67-AA43-40A61A36064C}" type="presOf" srcId="{44C9FD24-9F97-48EE-882F-B4617A2552D2}" destId="{5027BB41-7CCE-41FE-8380-3685A33339D6}" srcOrd="0" destOrd="0" presId="urn:microsoft.com/office/officeart/2005/8/layout/vList2"/>
    <dgm:cxn modelId="{E064CC33-E9C6-4218-AC00-4340FF5C39F6}" type="presParOf" srcId="{C0B2153B-9AA5-4F48-AB32-60216F7BB1B3}" destId="{5027BB41-7CCE-41FE-8380-3685A33339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BB41-7CCE-41FE-8380-3685A33339D6}">
      <dsp:nvSpPr>
        <dsp:cNvPr id="0" name=""/>
        <dsp:cNvSpPr/>
      </dsp:nvSpPr>
      <dsp:spPr>
        <a:xfrm>
          <a:off x="0" y="185"/>
          <a:ext cx="2376264" cy="503685"/>
        </a:xfrm>
        <a:prstGeom prst="roundRect">
          <a:avLst/>
        </a:prstGeom>
        <a:solidFill>
          <a:srgbClr val="FFFF00"/>
        </a:solidFill>
        <a:ln w="1079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bg2"/>
              </a:solidFill>
            </a:rPr>
            <a:t>DeviceNet ™</a:t>
          </a:r>
        </a:p>
      </dsp:txBody>
      <dsp:txXfrm>
        <a:off x="24588" y="24773"/>
        <a:ext cx="2327088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6/20/2018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6/20/2018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Redes </a:t>
            </a:r>
            <a:r>
              <a:rPr lang="en-US" dirty="0" err="1"/>
              <a:t>Industriais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Rede </a:t>
            </a:r>
            <a:r>
              <a:rPr lang="en-US" dirty="0" err="1"/>
              <a:t>DeviceNet</a:t>
            </a:r>
            <a:r>
              <a:rPr lang="en-US" dirty="0"/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FD407C-D24D-4C12-9532-F7A858C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Topologia tronco - especificações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AC8612-AEDE-4FFF-A0E2-029CDB8BC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788294"/>
            <a:ext cx="9289032" cy="4758842"/>
          </a:xfrm>
        </p:spPr>
      </p:pic>
    </p:spTree>
    <p:extLst>
      <p:ext uri="{BB962C8B-B14F-4D97-AF65-F5344CB8AC3E}">
        <p14:creationId xmlns:p14="http://schemas.microsoft.com/office/powerpoint/2010/main" val="7286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4031-A9A2-47FF-B89C-7258ACDD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Devicenet - Endereçamento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7B4C-CEED-4B2F-8CBF-EBDDDD224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Possui 64 nós, com destaque para os nós:</a:t>
            </a:r>
          </a:p>
          <a:p>
            <a:r>
              <a:rPr lang="pt-BR" dirty="0"/>
              <a:t>0 – Nó de scanner</a:t>
            </a:r>
          </a:p>
          <a:p>
            <a:r>
              <a:rPr lang="pt-BR" dirty="0"/>
              <a:t>62 – Nó de interface PC-rede</a:t>
            </a:r>
          </a:p>
          <a:p>
            <a:r>
              <a:rPr lang="pt-BR" dirty="0"/>
              <a:t>Demais 62 nós para dispositivos</a:t>
            </a:r>
          </a:p>
        </p:txBody>
      </p:sp>
    </p:spTree>
    <p:extLst>
      <p:ext uri="{BB962C8B-B14F-4D97-AF65-F5344CB8AC3E}">
        <p14:creationId xmlns:p14="http://schemas.microsoft.com/office/powerpoint/2010/main" val="37650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2C57-C4DB-42AE-9AB1-57C78AD4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Protocolo Devicenet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458-3301-4412-9526-D8EC8323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Dois estados lógicos:</a:t>
            </a:r>
          </a:p>
          <a:p>
            <a:pPr lvl="1"/>
            <a:r>
              <a:rPr lang="pt-BR" dirty="0"/>
              <a:t>Bits recessivos (1);</a:t>
            </a:r>
          </a:p>
          <a:p>
            <a:pPr lvl="1"/>
            <a:r>
              <a:rPr lang="pt-BR" dirty="0"/>
              <a:t>Bits dominantes (0).</a:t>
            </a:r>
          </a:p>
          <a:p>
            <a:pPr marL="274320" lvl="1" indent="0">
              <a:buNone/>
            </a:pPr>
            <a:endParaRPr lang="pt-BR" dirty="0"/>
          </a:p>
          <a:p>
            <a:r>
              <a:rPr lang="pt-BR" dirty="0"/>
              <a:t>Quadro de Dados CAN</a:t>
            </a:r>
          </a:p>
          <a:p>
            <a:r>
              <a:rPr lang="pt-BR" dirty="0"/>
              <a:t>CSMA/NBA – CSMA/CD+ AMP;</a:t>
            </a:r>
          </a:p>
          <a:p>
            <a:r>
              <a:rPr lang="pt-BR" dirty="0"/>
              <a:t> Modelo Produtor/Consumidor</a:t>
            </a:r>
          </a:p>
        </p:txBody>
      </p:sp>
    </p:spTree>
    <p:extLst>
      <p:ext uri="{BB962C8B-B14F-4D97-AF65-F5344CB8AC3E}">
        <p14:creationId xmlns:p14="http://schemas.microsoft.com/office/powerpoint/2010/main" val="31690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78A8-C832-427A-9A0E-2A3CE9AC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dirty="0"/>
            </a:br>
            <a:r>
              <a:rPr lang="pt-BR" b="1" dirty="0"/>
              <a:t>Quadro de dados can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9CE9B2-092C-4B66-A555-006740914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988840"/>
            <a:ext cx="9492887" cy="13191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1C76C-95D0-444E-B2F5-EE0E9FDDC1AA}"/>
              </a:ext>
            </a:extLst>
          </p:cNvPr>
          <p:cNvSpPr txBox="1"/>
          <p:nvPr/>
        </p:nvSpPr>
        <p:spPr>
          <a:xfrm>
            <a:off x="1125860" y="3697947"/>
            <a:ext cx="9492887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t-BR" dirty="0"/>
              <a:t>Campo de arbitragem: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Identificador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Utilizado para facilitar o acesso ao meio</a:t>
            </a:r>
          </a:p>
          <a:p>
            <a:endParaRPr lang="pt-BR" dirty="0"/>
          </a:p>
          <a:p>
            <a:r>
              <a:rPr lang="pt-BR" dirty="0"/>
              <a:t>Campo de Controle e LEN: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Contém 6 bits sendo 2 deles fixos.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Valor entre 0 e 8, representa o número de bytes de dados.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4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F39F-B0F5-4002-9976-B5FA43C8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Quadro de dados can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3C0A0-602D-4AE0-9422-C49D431DA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CRC:</a:t>
            </a:r>
          </a:p>
          <a:p>
            <a:pPr lvl="1"/>
            <a:r>
              <a:rPr lang="pt-BR" dirty="0"/>
              <a:t>16 bits ;</a:t>
            </a:r>
          </a:p>
          <a:p>
            <a:pPr lvl="1"/>
            <a:r>
              <a:rPr lang="pt-BR" dirty="0"/>
              <a:t>Utilizado para detecção de erros</a:t>
            </a:r>
          </a:p>
          <a:p>
            <a:pPr marL="274320" lvl="1" indent="0">
              <a:buNone/>
            </a:pPr>
            <a:endParaRPr lang="pt-BR" dirty="0"/>
          </a:p>
          <a:p>
            <a:r>
              <a:rPr lang="pt-BR" dirty="0"/>
              <a:t>Ack:</a:t>
            </a:r>
          </a:p>
          <a:p>
            <a:pPr lvl="1"/>
            <a:r>
              <a:rPr lang="pt-BR" dirty="0"/>
              <a:t>1bit;</a:t>
            </a:r>
          </a:p>
          <a:p>
            <a:pPr lvl="1"/>
            <a:r>
              <a:rPr lang="pt-BR" dirty="0"/>
              <a:t>Confirmação de envio</a:t>
            </a:r>
          </a:p>
          <a:p>
            <a:pPr marL="274320" lvl="1" indent="0">
              <a:buNone/>
            </a:pPr>
            <a:endParaRPr lang="pt-BR" dirty="0"/>
          </a:p>
          <a:p>
            <a:r>
              <a:rPr lang="pt-BR" dirty="0"/>
              <a:t>EOF (Fim de Quadro)</a:t>
            </a:r>
          </a:p>
          <a:p>
            <a:pPr lvl="1"/>
            <a:r>
              <a:rPr lang="pt-BR" dirty="0"/>
              <a:t>7 bits;</a:t>
            </a:r>
          </a:p>
          <a:p>
            <a:pPr lvl="1"/>
            <a:r>
              <a:rPr lang="pt-BR" dirty="0"/>
              <a:t>Todos recessivos.</a:t>
            </a:r>
          </a:p>
        </p:txBody>
      </p:sp>
    </p:spTree>
    <p:extLst>
      <p:ext uri="{BB962C8B-B14F-4D97-AF65-F5344CB8AC3E}">
        <p14:creationId xmlns:p14="http://schemas.microsoft.com/office/powerpoint/2010/main" val="24610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3127-3BAB-46DC-B951-83CEFB5D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Camada de acesso ao meio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BEF6-6769-46D8-A519-A71522F7B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CSMA/CD </a:t>
            </a:r>
            <a:r>
              <a:rPr lang="pt-BR" b="1" i="1" dirty="0"/>
              <a:t>with</a:t>
            </a:r>
            <a:r>
              <a:rPr lang="pt-BR" b="1" dirty="0"/>
              <a:t> NDA</a:t>
            </a:r>
            <a:r>
              <a:rPr lang="pt-BR" dirty="0"/>
              <a:t> (</a:t>
            </a:r>
            <a:r>
              <a:rPr lang="pt-BR" i="1" dirty="0"/>
              <a:t>Carrier Sense Multiple Access / Collision Detection with Non-Destructive Arbitration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Nó só transmite quando o meio estiver livre;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Cada nó transmite e escuta o meio, bit a bit;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Bits dominantes sobrescrevem bits recessivos.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3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9079-CFA8-44C2-8A51-964A767C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48B44C-E1F2-48CB-88D2-23FC8B139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84" y="1844824"/>
            <a:ext cx="9121056" cy="4673602"/>
          </a:xfrm>
        </p:spPr>
      </p:pic>
    </p:spTree>
    <p:extLst>
      <p:ext uri="{BB962C8B-B14F-4D97-AF65-F5344CB8AC3E}">
        <p14:creationId xmlns:p14="http://schemas.microsoft.com/office/powerpoint/2010/main" val="38437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A54B-34CB-40A3-AFEC-FDF8D81A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Erros de Comunicação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30E9-28CA-4587-A54A-12780ACA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CRC Error:</a:t>
            </a:r>
          </a:p>
          <a:p>
            <a:pPr lvl="1"/>
            <a:r>
              <a:rPr lang="pt-BR" dirty="0"/>
              <a:t>Retransmissão de mensagem solicitada</a:t>
            </a:r>
          </a:p>
          <a:p>
            <a:pPr marL="274320" lvl="1" indent="0">
              <a:buNone/>
            </a:pPr>
            <a:endParaRPr lang="pt-BR" dirty="0"/>
          </a:p>
          <a:p>
            <a:r>
              <a:rPr lang="pt-BR" dirty="0"/>
              <a:t>ACK Error:</a:t>
            </a:r>
          </a:p>
          <a:p>
            <a:pPr lvl="1"/>
            <a:r>
              <a:rPr lang="pt-BR" dirty="0"/>
              <a:t>Nó receptor escreve ACK em um bit dominante</a:t>
            </a:r>
          </a:p>
          <a:p>
            <a:pPr lvl="1"/>
            <a:r>
              <a:rPr lang="pt-BR" dirty="0"/>
              <a:t>Se o bit ACK não for alterado, ocorre retransmissão imediata</a:t>
            </a:r>
          </a:p>
          <a:p>
            <a:pPr marL="274320" lvl="1" indent="0">
              <a:buNone/>
            </a:pPr>
            <a:endParaRPr lang="pt-BR" dirty="0"/>
          </a:p>
          <a:p>
            <a:r>
              <a:rPr lang="pt-BR" dirty="0"/>
              <a:t>Form Error:</a:t>
            </a:r>
          </a:p>
          <a:p>
            <a:pPr lvl="1"/>
            <a:r>
              <a:rPr lang="pt-BR" dirty="0"/>
              <a:t>Formato nao esperado de “cabeçalho” ou “rodapé”</a:t>
            </a:r>
          </a:p>
        </p:txBody>
      </p:sp>
    </p:spTree>
    <p:extLst>
      <p:ext uri="{BB962C8B-B14F-4D97-AF65-F5344CB8AC3E}">
        <p14:creationId xmlns:p14="http://schemas.microsoft.com/office/powerpoint/2010/main" val="42843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22CD-041D-4182-BDEF-3F420F51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Erros de Comunicação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C332-1E2E-425B-8AAB-8EA6ECE14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Bit 1/0 Error:</a:t>
            </a:r>
          </a:p>
          <a:p>
            <a:pPr lvl="1"/>
            <a:r>
              <a:rPr lang="pt-BR" dirty="0"/>
              <a:t>Próprio transmissor detecta, bits invertidos</a:t>
            </a:r>
          </a:p>
          <a:p>
            <a:pPr marL="274320" lvl="1" indent="0">
              <a:buNone/>
            </a:pPr>
            <a:endParaRPr lang="pt-BR" dirty="0"/>
          </a:p>
          <a:p>
            <a:r>
              <a:rPr lang="pt-BR" dirty="0"/>
              <a:t>Stuff Error:</a:t>
            </a:r>
          </a:p>
          <a:p>
            <a:pPr lvl="1"/>
            <a:r>
              <a:rPr lang="pt-BR" dirty="0"/>
              <a:t>Até o CRC não é possível a presença de 6 bits consecutivos com mesma polaridade, caso ocorra, retransmissão imediata.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6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39B8-4B40-4A10-AB3C-470D1602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Tipos de Mensagem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F9F53-DD67-4762-A2A0-4CA289B6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I/O Message:</a:t>
            </a:r>
          </a:p>
          <a:p>
            <a:pPr lvl="1"/>
            <a:r>
              <a:rPr lang="pt-BR" dirty="0"/>
              <a:t>Mensagens críticas;</a:t>
            </a:r>
          </a:p>
          <a:p>
            <a:pPr lvl="1"/>
            <a:r>
              <a:rPr lang="pt-BR" dirty="0"/>
              <a:t>Geradas ponto-a-ponto e multicast;</a:t>
            </a:r>
          </a:p>
          <a:p>
            <a:pPr lvl="1"/>
            <a:r>
              <a:rPr lang="pt-BR" dirty="0"/>
              <a:t>Identificadores de alta prioridade;</a:t>
            </a:r>
          </a:p>
          <a:p>
            <a:pPr lvl="1"/>
            <a:r>
              <a:rPr lang="pt-BR" dirty="0"/>
              <a:t>Configuração prévia indicando fonte e destino</a:t>
            </a:r>
          </a:p>
          <a:p>
            <a:pPr marL="274320" lvl="1" indent="0">
              <a:buNone/>
            </a:pPr>
            <a:endParaRPr lang="pt-BR" dirty="0"/>
          </a:p>
          <a:p>
            <a:r>
              <a:rPr lang="pt-BR" dirty="0"/>
              <a:t>Explicit Message:</a:t>
            </a:r>
          </a:p>
          <a:p>
            <a:pPr lvl="1"/>
            <a:r>
              <a:rPr lang="pt-BR" dirty="0"/>
              <a:t>Mensagens de configuração e diagnósticos de defeitos;</a:t>
            </a:r>
          </a:p>
          <a:p>
            <a:pPr lvl="1"/>
            <a:r>
              <a:rPr lang="pt-BR" dirty="0"/>
              <a:t>Ponto-a-Ponto;</a:t>
            </a:r>
          </a:p>
          <a:p>
            <a:pPr lvl="1"/>
            <a:r>
              <a:rPr lang="pt-BR" dirty="0"/>
              <a:t>Identificadores de baixa prioridade.</a:t>
            </a:r>
          </a:p>
        </p:txBody>
      </p:sp>
    </p:spTree>
    <p:extLst>
      <p:ext uri="{BB962C8B-B14F-4D97-AF65-F5344CB8AC3E}">
        <p14:creationId xmlns:p14="http://schemas.microsoft.com/office/powerpoint/2010/main" val="6702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94F0-57CB-4169-A661-EDC83FB4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Definição de Devicenet™ pela ODVA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67E3-0873-4B9B-A6F8-31F7EA48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dirty="0" err="1"/>
              <a:t>DeviceNet</a:t>
            </a:r>
            <a:r>
              <a:rPr lang="en-US" sz="3200" dirty="0"/>
              <a:t> é um protocol da </a:t>
            </a:r>
            <a:r>
              <a:rPr lang="en-US" sz="3200" dirty="0" err="1"/>
              <a:t>camada</a:t>
            </a:r>
            <a:r>
              <a:rPr lang="en-US" sz="3200" dirty="0"/>
              <a:t> de </a:t>
            </a:r>
            <a:r>
              <a:rPr lang="en-US" sz="3200" dirty="0" err="1"/>
              <a:t>aplicação</a:t>
            </a:r>
            <a:r>
              <a:rPr lang="en-US" sz="3200" dirty="0"/>
              <a:t> </a:t>
            </a:r>
            <a:r>
              <a:rPr lang="en-US" sz="3200" dirty="0" err="1"/>
              <a:t>criada</a:t>
            </a:r>
            <a:r>
              <a:rPr lang="en-US" sz="3200" dirty="0"/>
              <a:t> pela Allen-Bradley (</a:t>
            </a:r>
            <a:r>
              <a:rPr lang="en-US" sz="3200" dirty="0" err="1"/>
              <a:t>atual</a:t>
            </a:r>
            <a:r>
              <a:rPr lang="en-US" sz="3200" dirty="0"/>
              <a:t> Rockwell Automation), que </a:t>
            </a:r>
            <a:r>
              <a:rPr lang="en-US" sz="3200" dirty="0" err="1"/>
              <a:t>funciona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a </a:t>
            </a:r>
            <a:r>
              <a:rPr lang="en-US" sz="3200" dirty="0" err="1"/>
              <a:t>tecnologia</a:t>
            </a:r>
            <a:r>
              <a:rPr lang="en-US" sz="3200" dirty="0"/>
              <a:t> CAN (Controller Area Network), </a:t>
            </a:r>
            <a:r>
              <a:rPr lang="en-US" sz="3200" dirty="0" err="1"/>
              <a:t>desenvolvida</a:t>
            </a:r>
            <a:r>
              <a:rPr lang="en-US" sz="3200" dirty="0"/>
              <a:t> pela BOSCH. </a:t>
            </a:r>
          </a:p>
          <a:p>
            <a:pPr algn="just"/>
            <a:r>
              <a:rPr lang="en-US" sz="3200" dirty="0"/>
              <a:t>A </a:t>
            </a:r>
            <a:r>
              <a:rPr lang="en-US" sz="3200" dirty="0" err="1"/>
              <a:t>DeviceNet</a:t>
            </a:r>
            <a:r>
              <a:rPr lang="en-US" sz="3200" dirty="0"/>
              <a:t> </a:t>
            </a:r>
            <a:r>
              <a:rPr lang="en-US" sz="3200" dirty="0" err="1"/>
              <a:t>adaptou</a:t>
            </a:r>
            <a:r>
              <a:rPr lang="en-US" sz="3200" dirty="0"/>
              <a:t> </a:t>
            </a:r>
            <a:r>
              <a:rPr lang="en-US" sz="3200" dirty="0" err="1"/>
              <a:t>conceitos</a:t>
            </a:r>
            <a:r>
              <a:rPr lang="en-US" sz="3200" dirty="0"/>
              <a:t> da CIP (Common Industrial Protocol) e da </a:t>
            </a:r>
            <a:r>
              <a:rPr lang="en-US" sz="3200" dirty="0" err="1"/>
              <a:t>tecnologia</a:t>
            </a:r>
            <a:r>
              <a:rPr lang="en-US" sz="3200" dirty="0"/>
              <a:t> CAN, o que o </a:t>
            </a:r>
            <a:r>
              <a:rPr lang="en-US" sz="3200" dirty="0" err="1"/>
              <a:t>torna</a:t>
            </a:r>
            <a:r>
              <a:rPr lang="en-US" sz="3200" dirty="0"/>
              <a:t> </a:t>
            </a:r>
            <a:r>
              <a:rPr lang="en-US" sz="3200" dirty="0" err="1"/>
              <a:t>mais</a:t>
            </a:r>
            <a:r>
              <a:rPr lang="en-US" sz="3200" dirty="0"/>
              <a:t> </a:t>
            </a:r>
            <a:r>
              <a:rPr lang="en-US" sz="3200" dirty="0" err="1"/>
              <a:t>robusto</a:t>
            </a:r>
            <a:r>
              <a:rPr lang="en-US" sz="3200" dirty="0"/>
              <a:t> e </a:t>
            </a:r>
            <a:r>
              <a:rPr lang="en-US" sz="3200" dirty="0" err="1"/>
              <a:t>barato</a:t>
            </a:r>
            <a:r>
              <a:rPr lang="en-US" sz="3200" dirty="0"/>
              <a:t> se </a:t>
            </a:r>
            <a:r>
              <a:rPr lang="en-US" sz="3200" dirty="0" err="1"/>
              <a:t>comparado</a:t>
            </a:r>
            <a:r>
              <a:rPr lang="en-US" sz="3200" dirty="0"/>
              <a:t> </a:t>
            </a:r>
            <a:r>
              <a:rPr lang="en-US" sz="3200" dirty="0" err="1"/>
              <a:t>aos</a:t>
            </a:r>
            <a:r>
              <a:rPr lang="en-US" sz="3200" dirty="0"/>
              <a:t> </a:t>
            </a:r>
            <a:r>
              <a:rPr lang="en-US" sz="3200" dirty="0" err="1"/>
              <a:t>baseados</a:t>
            </a:r>
            <a:r>
              <a:rPr lang="en-US" sz="3200" dirty="0"/>
              <a:t> no </a:t>
            </a:r>
            <a:r>
              <a:rPr lang="en-US" sz="3200" dirty="0" err="1"/>
              <a:t>protocolo</a:t>
            </a:r>
            <a:r>
              <a:rPr lang="en-US" sz="3200" dirty="0"/>
              <a:t> RS-485(</a:t>
            </a:r>
            <a:r>
              <a:rPr lang="en-US" sz="3200" dirty="0" err="1"/>
              <a:t>ModBus</a:t>
            </a:r>
            <a:r>
              <a:rPr lang="en-US" sz="3200" dirty="0"/>
              <a:t> e </a:t>
            </a:r>
            <a:r>
              <a:rPr lang="en-US" sz="3200" dirty="0" err="1"/>
              <a:t>ProfiBus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49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C1AE-BCA8-4D5C-9E07-8A6CF219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Tipos de Mensagem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C663C1-FBC5-4DD8-9A55-E4A9781F8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9" y="2348880"/>
            <a:ext cx="10943220" cy="3456383"/>
          </a:xfrm>
        </p:spPr>
      </p:pic>
    </p:spTree>
    <p:extLst>
      <p:ext uri="{BB962C8B-B14F-4D97-AF65-F5344CB8AC3E}">
        <p14:creationId xmlns:p14="http://schemas.microsoft.com/office/powerpoint/2010/main" val="42705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7487-35FA-4386-A684-86A5426A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Grupo de Mensagens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F081AE-45B5-445F-9635-D7EF702A6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3" y="1988840"/>
            <a:ext cx="10895460" cy="4104455"/>
          </a:xfrm>
        </p:spPr>
      </p:pic>
    </p:spTree>
    <p:extLst>
      <p:ext uri="{BB962C8B-B14F-4D97-AF65-F5344CB8AC3E}">
        <p14:creationId xmlns:p14="http://schemas.microsoft.com/office/powerpoint/2010/main" val="32331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77B8-FBC3-4DB5-ACF7-7D3174F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tipos de Redes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DE58B-DFBC-4637-84A6-DCF9564C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Modelo Mestre-Escravo</a:t>
            </a:r>
          </a:p>
          <a:p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816DA-A435-4389-A6B4-9E6741483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348880"/>
            <a:ext cx="1038272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EB6A-1CF1-4F21-80F5-15C0B080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redes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1543-CAB7-4758-8CE8-0DB0C465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Multimestre</a:t>
            </a:r>
          </a:p>
          <a:p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03F2B-7D4A-4355-AD81-6EBFFC6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348880"/>
            <a:ext cx="10081120" cy="43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9B84-2C1E-4617-B496-66D23FE4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Tipos de redes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A1B1-4DF1-4203-B12E-D6FA67E65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Ciclico</a:t>
            </a:r>
          </a:p>
          <a:p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4F235-49ED-4DEA-AE1D-4FA3949EF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7" y="2564904"/>
            <a:ext cx="1015673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8DE3-61A8-4D87-A9D6-45CB1095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Tipos de redes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4B60-9A8A-4A80-8C79-195DD7B93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Estado</a:t>
            </a:r>
          </a:p>
          <a:p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4F23C-AA31-485C-9C2C-D2E867E2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" y="2922266"/>
            <a:ext cx="10360501" cy="33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5A12-806D-424D-B8E2-D8E54E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F2E79-E68D-4435-B7F6-717CA41B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Desta forma temos:</a:t>
            </a:r>
          </a:p>
          <a:p>
            <a:endParaRPr lang="pt-BR" dirty="0"/>
          </a:p>
          <a:p>
            <a:pPr lvl="1"/>
            <a:r>
              <a:rPr lang="pt-BR" dirty="0"/>
              <a:t>Uma rede simples, de fácil configuração.</a:t>
            </a:r>
          </a:p>
          <a:p>
            <a:pPr lvl="1"/>
            <a:r>
              <a:rPr lang="pt-BR" dirty="0"/>
              <a:t>Baixo-custo e alto benefício.</a:t>
            </a:r>
          </a:p>
          <a:p>
            <a:pPr lvl="1"/>
            <a:r>
              <a:rPr lang="pt-BR" dirty="0"/>
              <a:t>Robusta e de altissíma confiabilidade.</a:t>
            </a:r>
          </a:p>
        </p:txBody>
      </p:sp>
    </p:spTree>
    <p:extLst>
      <p:ext uri="{BB962C8B-B14F-4D97-AF65-F5344CB8AC3E}">
        <p14:creationId xmlns:p14="http://schemas.microsoft.com/office/powerpoint/2010/main" val="22955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7EDE-F284-46B4-AAF2-A5A945AF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A250E-D387-4BF1-885E-FD918AB9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DeviceNet é   uma   rede   de   baixo   nível   que proporciona  comunicações  utilizando  o  mesmo meio físico entre dispositivos;</a:t>
            </a:r>
          </a:p>
          <a:p>
            <a:r>
              <a:rPr lang="pt-BR" dirty="0"/>
              <a:t>Opera com dispositivos analógicos(4-20 mA) e digitais (24VDC)</a:t>
            </a:r>
          </a:p>
          <a:p>
            <a:r>
              <a:rPr lang="pt-BR" dirty="0"/>
              <a:t>Desenvolvida pela Allen-Bradley (atual Rockwell Automation) e utiliza o protocolo CAN criada pela BOSCH nos anos 80, sendo esta com foco na industria automobilística. </a:t>
            </a:r>
          </a:p>
        </p:txBody>
      </p:sp>
    </p:spTree>
    <p:extLst>
      <p:ext uri="{BB962C8B-B14F-4D97-AF65-F5344CB8AC3E}">
        <p14:creationId xmlns:p14="http://schemas.microsoft.com/office/powerpoint/2010/main" val="25409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2BA5-7B6F-4AAB-B810-0009886B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pPr algn="ctr"/>
            <a:r>
              <a:rPr lang="pt-BR" b="1" dirty="0"/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CC998-118E-4C3F-AEAB-CBB01B39F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Padronizado pela ODVA (Open DeviceNet Vendor Association), criada por quatro companias </a:t>
            </a:r>
            <a:r>
              <a:rPr lang="en-US" dirty="0"/>
              <a:t>Omron, Rockwell Automation, Square D and Westinghouse Cutler-Hammer.</a:t>
            </a:r>
          </a:p>
          <a:p>
            <a:r>
              <a:rPr lang="pt-BR" dirty="0"/>
              <a:t>Criada inicialmente para a promover a adoção do DeviceNet™ incluindo definições de padrões, estabelecimento de critérios e testes de conformidade*.</a:t>
            </a:r>
          </a:p>
          <a:p>
            <a:endParaRPr lang="pt-BR" dirty="0"/>
          </a:p>
          <a:p>
            <a:r>
              <a:rPr lang="pt-BR" dirty="0"/>
              <a:t>*Verifica se o software foi desenvolvido de acordo com padrões, normas, procedimentos e guias de TI.</a:t>
            </a:r>
            <a:br>
              <a:rPr lang="pt-BR" dirty="0"/>
            </a:b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1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09C3-2A8E-4C6E-AA38-048D982A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Devicenet e o padrão osi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E8EA9-29EA-496B-A6F2-C09E3E75B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701800"/>
            <a:ext cx="9392492" cy="488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CE197C-AD7D-4CDD-A26B-46483192C92E}"/>
              </a:ext>
            </a:extLst>
          </p:cNvPr>
          <p:cNvCxnSpPr>
            <a:cxnSpLocks/>
          </p:cNvCxnSpPr>
          <p:nvPr/>
        </p:nvCxnSpPr>
        <p:spPr>
          <a:xfrm>
            <a:off x="4870276" y="2204864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F23F7EB-A62D-4562-84DB-24E0D22C2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316682"/>
              </p:ext>
            </p:extLst>
          </p:nvPr>
        </p:nvGraphicFramePr>
        <p:xfrm>
          <a:off x="5446340" y="1916832"/>
          <a:ext cx="237626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40C2D2A-906E-403B-91F3-C7292C0B599E}"/>
              </a:ext>
            </a:extLst>
          </p:cNvPr>
          <p:cNvCxnSpPr>
            <a:cxnSpLocks/>
          </p:cNvCxnSpPr>
          <p:nvPr/>
        </p:nvCxnSpPr>
        <p:spPr>
          <a:xfrm>
            <a:off x="7822604" y="4365104"/>
            <a:ext cx="720080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4C1DDE2-285C-4D06-9773-9910F52EC059}"/>
              </a:ext>
            </a:extLst>
          </p:cNvPr>
          <p:cNvCxnSpPr>
            <a:cxnSpLocks/>
          </p:cNvCxnSpPr>
          <p:nvPr/>
        </p:nvCxnSpPr>
        <p:spPr>
          <a:xfrm flipV="1">
            <a:off x="7822604" y="4653136"/>
            <a:ext cx="720080" cy="2160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30797F1-466E-4897-AB55-A746B177AFDF}"/>
              </a:ext>
            </a:extLst>
          </p:cNvPr>
          <p:cNvSpPr/>
          <p:nvPr/>
        </p:nvSpPr>
        <p:spPr>
          <a:xfrm>
            <a:off x="8542684" y="4509120"/>
            <a:ext cx="1800200" cy="360040"/>
          </a:xfrm>
          <a:prstGeom prst="rect">
            <a:avLst/>
          </a:prstGeom>
          <a:solidFill>
            <a:srgbClr val="00FF00"/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Protocolo CAN</a:t>
            </a:r>
          </a:p>
        </p:txBody>
      </p:sp>
    </p:spTree>
    <p:extLst>
      <p:ext uri="{BB962C8B-B14F-4D97-AF65-F5344CB8AC3E}">
        <p14:creationId xmlns:p14="http://schemas.microsoft.com/office/powerpoint/2010/main" val="3028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9D51-D153-4C99-B380-8609D9AF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Protocolo 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472A6-B626-415B-AAA4-882D0432A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Metódo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r>
              <a:rPr lang="en-US" dirty="0"/>
              <a:t> entre </a:t>
            </a:r>
            <a:r>
              <a:rPr lang="en-US" dirty="0" err="1"/>
              <a:t>vários</a:t>
            </a:r>
            <a:r>
              <a:rPr lang="en-US" dirty="0"/>
              <a:t> </a:t>
            </a:r>
            <a:r>
              <a:rPr lang="en-US" dirty="0" err="1"/>
              <a:t>dispositivos</a:t>
            </a:r>
            <a:r>
              <a:rPr lang="en-US" dirty="0"/>
              <a:t> </a:t>
            </a:r>
            <a:r>
              <a:rPr lang="en-US" dirty="0" err="1"/>
              <a:t>eletrônicos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ignição</a:t>
            </a:r>
            <a:r>
              <a:rPr lang="en-US" dirty="0"/>
              <a:t>, </a:t>
            </a:r>
            <a:r>
              <a:rPr lang="en-US" dirty="0" err="1"/>
              <a:t>suspensão</a:t>
            </a:r>
            <a:r>
              <a:rPr lang="en-US" dirty="0"/>
              <a:t> </a:t>
            </a:r>
            <a:r>
              <a:rPr lang="en-US" dirty="0" err="1"/>
              <a:t>ativa,ABS</a:t>
            </a:r>
            <a:r>
              <a:rPr lang="en-US" dirty="0"/>
              <a:t>, </a:t>
            </a: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marcha</a:t>
            </a:r>
            <a:r>
              <a:rPr lang="en-US" dirty="0"/>
              <a:t>, </a:t>
            </a:r>
            <a:r>
              <a:rPr lang="en-US" dirty="0" err="1"/>
              <a:t>iluminação</a:t>
            </a:r>
            <a:r>
              <a:rPr lang="en-US" dirty="0"/>
              <a:t>, </a:t>
            </a:r>
            <a:r>
              <a:rPr lang="en-US" dirty="0" err="1"/>
              <a:t>ar-condicionado</a:t>
            </a:r>
            <a:r>
              <a:rPr lang="en-US" dirty="0"/>
              <a:t>, airbags, </a:t>
            </a:r>
            <a:r>
              <a:rPr lang="en-US" dirty="0" err="1"/>
              <a:t>trava</a:t>
            </a:r>
            <a:r>
              <a:rPr lang="en-US" dirty="0"/>
              <a:t> central,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embarcados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automóvel</a:t>
            </a:r>
            <a:r>
              <a:rPr lang="en-US" dirty="0"/>
              <a:t>. </a:t>
            </a:r>
            <a:r>
              <a:rPr lang="en-US" dirty="0" err="1"/>
              <a:t>Idealizada</a:t>
            </a:r>
            <a:r>
              <a:rPr lang="en-US" dirty="0"/>
              <a:t> por Robert Bosch GmbH </a:t>
            </a:r>
            <a:r>
              <a:rPr lang="en-US" dirty="0" err="1"/>
              <a:t>em</a:t>
            </a:r>
            <a:r>
              <a:rPr lang="en-US" dirty="0"/>
              <a:t> 1983.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Percebido</a:t>
            </a:r>
            <a:r>
              <a:rPr lang="en-US" dirty="0"/>
              <a:t> o </a:t>
            </a:r>
            <a:r>
              <a:rPr lang="en-US" dirty="0" err="1"/>
              <a:t>problema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r>
              <a:rPr lang="en-US" dirty="0"/>
              <a:t> entre </a:t>
            </a:r>
            <a:r>
              <a:rPr lang="en-US" dirty="0" err="1"/>
              <a:t>módulos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Bosch </a:t>
            </a:r>
            <a:r>
              <a:rPr lang="en-US" dirty="0" err="1"/>
              <a:t>criou</a:t>
            </a:r>
            <a:r>
              <a:rPr lang="en-US" dirty="0"/>
              <a:t> o novo protocol </a:t>
            </a:r>
            <a:r>
              <a:rPr lang="en-US" dirty="0" err="1"/>
              <a:t>chamado</a:t>
            </a:r>
            <a:r>
              <a:rPr lang="en-US" dirty="0"/>
              <a:t> CAN, </a:t>
            </a:r>
            <a:r>
              <a:rPr lang="en-US" dirty="0" err="1"/>
              <a:t>provendo</a:t>
            </a:r>
            <a:r>
              <a:rPr lang="en-US" dirty="0"/>
              <a:t> </a:t>
            </a:r>
            <a:r>
              <a:rPr lang="en-US" dirty="0" err="1"/>
              <a:t>mecanismos</a:t>
            </a:r>
            <a:r>
              <a:rPr lang="en-US" dirty="0"/>
              <a:t> que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incorporados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hardware e software para que </a:t>
            </a:r>
            <a:r>
              <a:rPr lang="en-US" dirty="0" err="1"/>
              <a:t>cada</a:t>
            </a:r>
            <a:r>
              <a:rPr lang="en-US" dirty="0"/>
              <a:t> modulo </a:t>
            </a:r>
            <a:r>
              <a:rPr lang="en-US" dirty="0" err="1"/>
              <a:t>eletronico</a:t>
            </a:r>
            <a:r>
              <a:rPr lang="en-US" dirty="0"/>
              <a:t> </a:t>
            </a:r>
            <a:r>
              <a:rPr lang="en-US" dirty="0" err="1"/>
              <a:t>pudesse</a:t>
            </a:r>
            <a:r>
              <a:rPr lang="en-US" dirty="0"/>
              <a:t> </a:t>
            </a:r>
            <a:r>
              <a:rPr lang="en-US" dirty="0" err="1"/>
              <a:t>comunicar</a:t>
            </a:r>
            <a:r>
              <a:rPr lang="en-US" dirty="0"/>
              <a:t> entre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utilizando</a:t>
            </a:r>
            <a:r>
              <a:rPr lang="en-US" dirty="0"/>
              <a:t> um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0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53C8-09FF-41F8-B4FC-27BE4222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Protocolo CAN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A414-108C-4078-B23D-E96271BF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Embarcada nos chips;</a:t>
            </a:r>
          </a:p>
          <a:p>
            <a:r>
              <a:rPr lang="pt-BR" dirty="0"/>
              <a:t>Principais fabricantes: Intel, Motorola, Siemens;</a:t>
            </a:r>
          </a:p>
          <a:p>
            <a:r>
              <a:rPr lang="pt-BR" dirty="0"/>
              <a:t>Produção em larga escala;</a:t>
            </a:r>
          </a:p>
          <a:p>
            <a:r>
              <a:rPr lang="pt-BR" dirty="0"/>
              <a:t>Tecnologia aberta.</a:t>
            </a:r>
          </a:p>
        </p:txBody>
      </p:sp>
    </p:spTree>
    <p:extLst>
      <p:ext uri="{BB962C8B-B14F-4D97-AF65-F5344CB8AC3E}">
        <p14:creationId xmlns:p14="http://schemas.microsoft.com/office/powerpoint/2010/main" val="2191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5988-3EEE-4CBF-AF17-957306F0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Devicenet – meio fisíco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1BBCC-FD3F-4E82-ABBE-D3CA18EA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Dois pares de fio em um único cabo:</a:t>
            </a:r>
          </a:p>
          <a:p>
            <a:pPr lvl="2"/>
            <a:r>
              <a:rPr lang="pt-BR" dirty="0"/>
              <a:t>Comunicação: Utilizando a técnica de tensão diferencial</a:t>
            </a:r>
          </a:p>
          <a:p>
            <a:pPr lvl="2"/>
            <a:r>
              <a:rPr lang="pt-BR" dirty="0"/>
              <a:t>Alimentação	: 24V – DC.</a:t>
            </a:r>
          </a:p>
          <a:p>
            <a:pPr marL="548640" lvl="2" indent="0">
              <a:buNone/>
            </a:pPr>
            <a:endParaRPr lang="pt-BR" dirty="0"/>
          </a:p>
          <a:p>
            <a:r>
              <a:rPr lang="pt-BR" dirty="0"/>
              <a:t>Máximo de 64 nós</a:t>
            </a:r>
          </a:p>
          <a:p>
            <a:endParaRPr lang="pt-BR" dirty="0"/>
          </a:p>
          <a:p>
            <a:r>
              <a:rPr lang="pt-BR" dirty="0"/>
              <a:t>Terminadores de 121</a:t>
            </a:r>
            <a:r>
              <a:rPr lang="el-GR" dirty="0"/>
              <a:t>Ω</a:t>
            </a:r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E4AA3-CA51-4B83-A03A-9D4EC2E2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962126"/>
            <a:ext cx="3791479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46B8-4D64-43C0-90B8-D4510BC6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Topologia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D165-D4AE-4CC7-81A9-A7612C4235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Em linha ou barramento;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Em árvore;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Em tronco – mais comum. – utiliza cabo de par trançado. Pode chegar a taxa de transmissão de 1 Mbps, porém com uma distância curta de 22,8 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D21C46-B65E-4500-AF2B-8D3870FBE7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85" y="2814619"/>
            <a:ext cx="1287522" cy="124460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80A39-6545-474D-90CA-F506BEBE9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1701800"/>
            <a:ext cx="909596" cy="882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5F3B9D-4E7B-499E-8772-1C83718CB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4440981"/>
            <a:ext cx="4741624" cy="18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257</TotalTime>
  <Words>754</Words>
  <Application>Microsoft Office PowerPoint</Application>
  <PresentationFormat>Custom</PresentationFormat>
  <Paragraphs>129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Century Gothic</vt:lpstr>
      <vt:lpstr>Crimson landscape design template</vt:lpstr>
      <vt:lpstr>Redes Industriais</vt:lpstr>
      <vt:lpstr>Definição de Devicenet™ pela ODVA</vt:lpstr>
      <vt:lpstr>Introdução</vt:lpstr>
      <vt:lpstr>Introdução</vt:lpstr>
      <vt:lpstr>Devicenet e o padrão osi</vt:lpstr>
      <vt:lpstr>Protocolo CAN</vt:lpstr>
      <vt:lpstr>Protocolo CAN</vt:lpstr>
      <vt:lpstr>Devicenet – meio fisíco</vt:lpstr>
      <vt:lpstr>Topologia</vt:lpstr>
      <vt:lpstr>Topologia tronco - especificações</vt:lpstr>
      <vt:lpstr>Devicenet - Endereçamento</vt:lpstr>
      <vt:lpstr>Protocolo Devicenet</vt:lpstr>
      <vt:lpstr> Quadro de dados can</vt:lpstr>
      <vt:lpstr>Quadro de dados can</vt:lpstr>
      <vt:lpstr>Camada de acesso ao meio</vt:lpstr>
      <vt:lpstr>Exemplo</vt:lpstr>
      <vt:lpstr>Erros de Comunicação</vt:lpstr>
      <vt:lpstr>Erros de Comunicação</vt:lpstr>
      <vt:lpstr>Tipos de Mensagem</vt:lpstr>
      <vt:lpstr>Tipos de Mensagem</vt:lpstr>
      <vt:lpstr>Grupo de Mensagens</vt:lpstr>
      <vt:lpstr>tipos de Redes</vt:lpstr>
      <vt:lpstr>Tipos de redes</vt:lpstr>
      <vt:lpstr>Tipos de redes</vt:lpstr>
      <vt:lpstr>Tipos de redes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Industriais</dc:title>
  <dc:creator>Lumi</dc:creator>
  <cp:lastModifiedBy>Lumi</cp:lastModifiedBy>
  <cp:revision>24</cp:revision>
  <dcterms:created xsi:type="dcterms:W3CDTF">2018-06-20T12:45:59Z</dcterms:created>
  <dcterms:modified xsi:type="dcterms:W3CDTF">2018-06-20T18:16:51Z</dcterms:modified>
</cp:coreProperties>
</file>