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9440-8025-41DA-8A61-58328EE508E6}" type="datetimeFigureOut">
              <a:rPr lang="pt-BR" smtClean="0"/>
              <a:pPr/>
              <a:t>20/06/2018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8E4F-98B6-4112-BB7C-0F242BC0120F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70016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9440-8025-41DA-8A61-58328EE508E6}" type="datetimeFigureOut">
              <a:rPr lang="pt-BR" smtClean="0"/>
              <a:pPr/>
              <a:t>20/06/2018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8E4F-98B6-4112-BB7C-0F242BC012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5842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9440-8025-41DA-8A61-58328EE508E6}" type="datetimeFigureOut">
              <a:rPr lang="pt-BR" smtClean="0"/>
              <a:pPr/>
              <a:t>20/06/2018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8E4F-98B6-4112-BB7C-0F242BC012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6278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9440-8025-41DA-8A61-58328EE508E6}" type="datetimeFigureOut">
              <a:rPr lang="pt-BR" smtClean="0"/>
              <a:pPr/>
              <a:t>20/06/2018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8E4F-98B6-4112-BB7C-0F242BC012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28663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9440-8025-41DA-8A61-58328EE508E6}" type="datetimeFigureOut">
              <a:rPr lang="pt-BR" smtClean="0"/>
              <a:pPr/>
              <a:t>20/06/2018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8E4F-98B6-4112-BB7C-0F242BC0120F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001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9440-8025-41DA-8A61-58328EE508E6}" type="datetimeFigureOut">
              <a:rPr lang="pt-BR" smtClean="0"/>
              <a:pPr/>
              <a:t>20/06/2018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8E4F-98B6-4112-BB7C-0F242BC012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5460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9440-8025-41DA-8A61-58328EE508E6}" type="datetimeFigureOut">
              <a:rPr lang="pt-BR" smtClean="0"/>
              <a:pPr/>
              <a:t>20/06/2018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8E4F-98B6-4112-BB7C-0F242BC012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51715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9440-8025-41DA-8A61-58328EE508E6}" type="datetimeFigureOut">
              <a:rPr lang="pt-BR" smtClean="0"/>
              <a:pPr/>
              <a:t>20/06/2018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8E4F-98B6-4112-BB7C-0F242BC012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3549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9440-8025-41DA-8A61-58328EE508E6}" type="datetimeFigureOut">
              <a:rPr lang="pt-BR" smtClean="0"/>
              <a:pPr/>
              <a:t>20/06/2018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8E4F-98B6-4112-BB7C-0F242BC012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9079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2F69440-8025-41DA-8A61-58328EE508E6}" type="datetimeFigureOut">
              <a:rPr lang="pt-BR" smtClean="0"/>
              <a:pPr/>
              <a:t>20/06/2018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D68E4F-98B6-4112-BB7C-0F242BC012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56346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9440-8025-41DA-8A61-58328EE508E6}" type="datetimeFigureOut">
              <a:rPr lang="pt-BR" smtClean="0"/>
              <a:pPr/>
              <a:t>20/06/2018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8E4F-98B6-4112-BB7C-0F242BC012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4539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F69440-8025-41DA-8A61-58328EE508E6}" type="datetimeFigureOut">
              <a:rPr lang="pt-BR" smtClean="0"/>
              <a:pPr/>
              <a:t>20/06/2018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ED68E4F-98B6-4112-BB7C-0F242BC0120F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872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81D070-8E66-44D1-A457-ADF6C81FE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917214"/>
            <a:ext cx="10058400" cy="2397486"/>
          </a:xfrm>
        </p:spPr>
        <p:txBody>
          <a:bodyPr/>
          <a:lstStyle/>
          <a:p>
            <a:pPr algn="ctr"/>
            <a:r>
              <a:rPr lang="pt-BR" dirty="0" err="1"/>
              <a:t>Modbus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D259D02-82CD-447A-BF67-8DB99AA91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438036"/>
            <a:ext cx="10058400" cy="1143000"/>
          </a:xfrm>
        </p:spPr>
        <p:txBody>
          <a:bodyPr>
            <a:normAutofit lnSpcReduction="10000"/>
          </a:bodyPr>
          <a:lstStyle/>
          <a:p>
            <a:r>
              <a:rPr lang="pt-BR" sz="1800" dirty="0"/>
              <a:t>B</a:t>
            </a:r>
            <a:r>
              <a:rPr lang="pt-BR" sz="1800" dirty="0">
                <a:latin typeface="+mn-lt"/>
              </a:rPr>
              <a:t>ernardo da cunha borges</a:t>
            </a:r>
          </a:p>
          <a:p>
            <a:r>
              <a:rPr lang="pt-BR" sz="1800" dirty="0">
                <a:latin typeface="+mn-lt"/>
              </a:rPr>
              <a:t>Guilherme Garcia </a:t>
            </a:r>
            <a:r>
              <a:rPr lang="pt-BR" sz="1800" dirty="0" err="1">
                <a:latin typeface="+mn-lt"/>
              </a:rPr>
              <a:t>gimenez</a:t>
            </a:r>
            <a:endParaRPr lang="pt-BR" sz="1800" dirty="0">
              <a:latin typeface="+mn-lt"/>
            </a:endParaRPr>
          </a:p>
          <a:p>
            <a:r>
              <a:rPr lang="pt-BR" sz="1800" dirty="0" err="1">
                <a:latin typeface="+mn-lt"/>
              </a:rPr>
              <a:t>OtÁVIO</a:t>
            </a:r>
            <a:r>
              <a:rPr lang="pt-BR" sz="1800" dirty="0">
                <a:latin typeface="+mn-lt"/>
              </a:rPr>
              <a:t> HENRIQUE LARA MARTINS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xmlns="" val="265018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FA6951E-8BB5-4A33-A56B-91E21DA9D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RS-232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36A5ABF-42D2-4C4A-A690-C61881F7E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Utilizado apenas em comunicações do tipo ponto a ponto, ou seja, só admite dois dispositivos na rede, que no caso do protocolo </a:t>
            </a:r>
            <a:r>
              <a:rPr lang="pt-BR" dirty="0" err="1"/>
              <a:t>Modbus</a:t>
            </a:r>
            <a:r>
              <a:rPr lang="pt-BR" dirty="0"/>
              <a:t> representa o mestre e 1 escravo;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A velocidade máxima desse padrão está em torno de 115Kbps, mas em alguns casos podem ser encontradas taxas um pouco maiores, a distância máxima entre os dispositivos da rede está em torno de 30m.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C667DB6-2FBC-4A28-B447-8B1BA9B485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0024" y="3724275"/>
            <a:ext cx="3190875" cy="214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0503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CC89E7B-9245-4046-BE7C-F7A4553B5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RS-485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9082347-ADF9-41E3-9DA1-E817E7B9F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Muito utilizado na indústria;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Esse padrão permite trabalhar com taxas de comunicação que podem chegar a 12Mbps e em alguns casos até 50Mbps, a distância máxima da rede está em torno de 1200m;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O número máximo de dispositivos no barramento da rede é de 32.</a:t>
            </a:r>
          </a:p>
          <a:p>
            <a:pPr>
              <a:buFont typeface="Wingdings" panose="05000000000000000000" pitchFamily="2" charset="2"/>
              <a:buChar char="q"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5ACC303-5FC1-4DEE-B5C7-C79880B767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9370" y="3648074"/>
            <a:ext cx="3457755" cy="264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0302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6E59E7E-89A6-4F85-B520-264A4A753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Ethernet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E45590A-5D23-4934-B6C8-ED7B5F960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O padrão Ethernet no protocolo </a:t>
            </a:r>
            <a:r>
              <a:rPr lang="pt-BR" dirty="0" err="1"/>
              <a:t>Modbus</a:t>
            </a:r>
            <a:r>
              <a:rPr lang="pt-BR" dirty="0"/>
              <a:t> possui algumas variações, podendo chegar a 100Mbps ou até 10Gbps. A distância máxima pode variar de 100m até próximo de 200m.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A4726F7-2D2F-4DFF-A1E5-F41682EB16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7439" y="3032377"/>
            <a:ext cx="3151061" cy="294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48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65CB5B-8F98-456C-8746-52A71690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BA837CAB-5E77-4F9D-8705-43617E3E6B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993" y="1846263"/>
            <a:ext cx="6463361" cy="4344987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B1A70CAC-554B-473D-B3A4-DDB58A2429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4539" y="2349831"/>
            <a:ext cx="4397121" cy="33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6333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4B8E79-E34E-4CA8-B6D9-C3975F133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Visão geral		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960FF23-8F71-4D78-B13A-079AB35A3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O </a:t>
            </a:r>
            <a:r>
              <a:rPr lang="pt-BR" dirty="0" err="1"/>
              <a:t>Modbus</a:t>
            </a:r>
            <a:r>
              <a:rPr lang="pt-BR" dirty="0"/>
              <a:t> é um protocolo industrial desenvolvido em 1979</a:t>
            </a:r>
            <a:r>
              <a:rPr lang="pt-BR" dirty="0" smtClean="0"/>
              <a:t>, pela </a:t>
            </a:r>
            <a:r>
              <a:rPr lang="pt-BR" dirty="0" err="1"/>
              <a:t>Modicon</a:t>
            </a:r>
            <a:r>
              <a:rPr lang="pt-BR" dirty="0"/>
              <a:t>, para possibilitar a comunicação entre dispositivos de automação.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Originalmente implementado como um protocolo de nível de aplicação </a:t>
            </a:r>
            <a:r>
              <a:rPr lang="pt-BR" dirty="0" smtClean="0"/>
              <a:t>destinado a </a:t>
            </a:r>
            <a:r>
              <a:rPr lang="pt-BR" dirty="0"/>
              <a:t>transferir dados por uma camada serial, o </a:t>
            </a:r>
            <a:r>
              <a:rPr lang="pt-BR" dirty="0" err="1"/>
              <a:t>Modbus</a:t>
            </a:r>
            <a:r>
              <a:rPr lang="pt-BR" dirty="0"/>
              <a:t> foi ampliado para incluir implementações em comunicações seriais, TCP/IP e UDP (</a:t>
            </a:r>
            <a:r>
              <a:rPr lang="pt-BR" dirty="0" err="1"/>
              <a:t>user</a:t>
            </a:r>
            <a:r>
              <a:rPr lang="pt-BR" dirty="0"/>
              <a:t> </a:t>
            </a:r>
            <a:r>
              <a:rPr lang="pt-BR" dirty="0" err="1"/>
              <a:t>datagram</a:t>
            </a:r>
            <a:r>
              <a:rPr lang="pt-BR" dirty="0"/>
              <a:t> </a:t>
            </a:r>
            <a:r>
              <a:rPr lang="pt-BR" dirty="0" err="1"/>
              <a:t>protocol</a:t>
            </a:r>
            <a:r>
              <a:rPr lang="pt-B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136228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DF138B-F26F-4572-8E86-56061F3B0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0766696-1431-4074-BCD6-F2D92ED1A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O </a:t>
            </a:r>
            <a:r>
              <a:rPr lang="pt-BR" dirty="0" err="1"/>
              <a:t>Modbus</a:t>
            </a:r>
            <a:r>
              <a:rPr lang="pt-BR" dirty="0"/>
              <a:t> é um protocolo de requisição-resposta que utiliza um relacionamento mestre-escravo. Em um relacionamento mestre-escravo, a comunicação sempre ocorre em pares — um dispositivo deve iniciar a requisição e então aguardar por uma resposta — e o dispositivo iniciador (o mestre) é responsável por iniciar cada interação.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 Tipicamente, o mestre é uma interface homem-máquina (IHM) ou sistema SCADA (</a:t>
            </a:r>
            <a:r>
              <a:rPr lang="pt-BR" dirty="0" err="1"/>
              <a:t>Supervisory</a:t>
            </a:r>
            <a:r>
              <a:rPr lang="pt-BR" dirty="0"/>
              <a:t> </a:t>
            </a:r>
            <a:r>
              <a:rPr lang="pt-BR" dirty="0" err="1"/>
              <a:t>Control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Data </a:t>
            </a:r>
            <a:r>
              <a:rPr lang="pt-BR" dirty="0" err="1"/>
              <a:t>Acquisition</a:t>
            </a:r>
            <a:r>
              <a:rPr lang="pt-BR" dirty="0"/>
              <a:t>) e o escravo é um sensor, controlador lógico programável (CLP) ou controlador programável para automação (CPA).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AutoShape 2" descr="blob:https://web.whatsapp.com/2fedabf3-3d1e-4b6f-a3ee-694739d2c2fd">
            <a:extLst>
              <a:ext uri="{FF2B5EF4-FFF2-40B4-BE49-F238E27FC236}">
                <a16:creationId xmlns:a16="http://schemas.microsoft.com/office/drawing/2014/main" xmlns="" id="{79672E7B-FA49-468D-BECB-B23D5EBF1D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16822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8F9A6014-4371-40C8-8C89-97ACE4F7CB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8587" y="4274820"/>
            <a:ext cx="431482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008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455E178-2A26-4D73-93AC-A8FA007D1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Principais aplicações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539538F-9406-4CEE-A8FD-BC9605F87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Instrumentos e equipamentos de laboratório;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Automação residencial;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Automação de navios.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45042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0E3982-AB26-43DB-8687-4EAD0E41E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Modos de Transmissão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E522F36-E680-43CA-9D46-D41185F76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 err="1"/>
              <a:t>Modbus</a:t>
            </a:r>
            <a:r>
              <a:rPr lang="pt-BR" dirty="0"/>
              <a:t> RTU/ASCII;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 err="1"/>
              <a:t>Modbus</a:t>
            </a:r>
            <a:r>
              <a:rPr lang="pt-BR" dirty="0"/>
              <a:t> TCP;</a:t>
            </a:r>
          </a:p>
        </p:txBody>
      </p:sp>
    </p:spTree>
    <p:extLst>
      <p:ext uri="{BB962C8B-B14F-4D97-AF65-F5344CB8AC3E}">
        <p14:creationId xmlns:p14="http://schemas.microsoft.com/office/powerpoint/2010/main" xmlns="" val="2411826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BFBCCC-42F4-4D74-93C3-7C1868522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Modbus</a:t>
            </a:r>
            <a:r>
              <a:rPr lang="pt-BR" dirty="0"/>
              <a:t> RTU/ASCII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4B84004-4DD3-4580-A232-C3B9DF8BF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Esta rede pode ser dividida em dois modos de transmissão serial, que são o modo RTU (Remote Terminal Unit) e o modo ASCII (American Standard </a:t>
            </a:r>
            <a:r>
              <a:rPr lang="pt-BR" dirty="0" err="1"/>
              <a:t>Code</a:t>
            </a:r>
            <a:r>
              <a:rPr lang="pt-BR" dirty="0"/>
              <a:t> for </a:t>
            </a:r>
            <a:r>
              <a:rPr lang="pt-BR" dirty="0" err="1"/>
              <a:t>Information</a:t>
            </a:r>
            <a:r>
              <a:rPr lang="pt-BR" dirty="0"/>
              <a:t> </a:t>
            </a:r>
            <a:r>
              <a:rPr lang="pt-BR" dirty="0" err="1"/>
              <a:t>Interchange</a:t>
            </a:r>
            <a:r>
              <a:rPr lang="pt-BR" dirty="0"/>
              <a:t>). O modo RTU é padrão para todos os equipamentos com comunicação </a:t>
            </a:r>
            <a:r>
              <a:rPr lang="pt-BR" dirty="0" err="1"/>
              <a:t>modbus</a:t>
            </a:r>
            <a:r>
              <a:rPr lang="pt-BR" dirty="0"/>
              <a:t>. Já o modo ASCII é opcional.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A diferença entre o modo RTU e o modo ASCII é o conteúdo em bits dos campos de mensagens transmitidas serialmente no barramento.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No caso do RTU refere-se ao modo de transmissão onde endereços e valores são representados em formato binário. Já o ASCII os dados são codificados e transmitidos através de dois caracteres.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A principal vantagem do modo RTU é que sua maior densidade de caracteres permite um melhor processamento de dados em relação ao modo ASCII para a mesma taxa de transmissão.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60672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002997-0C98-4855-9329-04A353B2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Modbus</a:t>
            </a:r>
            <a:r>
              <a:rPr lang="pt-BR" dirty="0"/>
              <a:t> RTU/ASCII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DC8C341-779A-47E9-A387-A8F2CB985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A topologia utilizada é linha, estrela ou árvore e o cabo utilizado é o de par trançado. Esta rede possui a capacidade de suportar até 246 dispositivos com distância máxima de 350 m e taxa de transmissão de até 57,6kbps.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3832291-0372-40FD-82FF-B2ABFEEC73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3811" y="3076369"/>
            <a:ext cx="4741869" cy="301799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3AC9575A-93FD-40A3-908D-FC9561E0D4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897" y="3225055"/>
            <a:ext cx="4534293" cy="25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8953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CA4380-822D-4987-9863-AF400866B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Modbus</a:t>
            </a:r>
            <a:r>
              <a:rPr lang="pt-BR" dirty="0"/>
              <a:t> TCP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639518C-21D6-42D4-9654-BC26AF14D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A rede </a:t>
            </a:r>
            <a:r>
              <a:rPr lang="pt-BR" dirty="0" err="1"/>
              <a:t>Modbus</a:t>
            </a:r>
            <a:r>
              <a:rPr lang="pt-BR" dirty="0"/>
              <a:t> TCP é uma evolução da rede </a:t>
            </a:r>
            <a:r>
              <a:rPr lang="pt-BR" dirty="0" err="1"/>
              <a:t>Modbus</a:t>
            </a:r>
            <a:r>
              <a:rPr lang="pt-BR" dirty="0"/>
              <a:t> RTU, que utiliza como meio físico o padrão Ethernet;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Esta rede visa interligar dispositivos de campo, como equipamentos de laboratório, medidores de energia CA/CC, relés inteligentes, dentre outros;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A sua topologia é estrela e utiliza cabo de par trançado como meio de transmissão.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Os dados são encapsulados em formato binário em frames TCP.</a:t>
            </a:r>
          </a:p>
          <a:p>
            <a:pPr>
              <a:buFont typeface="Wingdings" panose="05000000000000000000" pitchFamily="2" charset="2"/>
              <a:buChar char="q"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50564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7FDEE0-D43C-49BA-AA47-57FA42FF1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Padrões de meio físico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D74231D-24EB-43A8-99EE-DBACF27E4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RS-232;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RS-485;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Ethernet TCP/IP (MODBUS TCP).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3304552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84</TotalTime>
  <Words>481</Words>
  <Application>Microsoft Office PowerPoint</Application>
  <PresentationFormat>Personalizar</PresentationFormat>
  <Paragraphs>43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Retrospectiva</vt:lpstr>
      <vt:lpstr>Modbus</vt:lpstr>
      <vt:lpstr>Visão geral  </vt:lpstr>
      <vt:lpstr>O que é?</vt:lpstr>
      <vt:lpstr>Principais aplicações</vt:lpstr>
      <vt:lpstr>Modos de Transmissão</vt:lpstr>
      <vt:lpstr>Modbus RTU/ASCII</vt:lpstr>
      <vt:lpstr>Modbus RTU/ASCII</vt:lpstr>
      <vt:lpstr>Modbus TCP</vt:lpstr>
      <vt:lpstr>Padrões de meio físico</vt:lpstr>
      <vt:lpstr>RS-232</vt:lpstr>
      <vt:lpstr>RS-485</vt:lpstr>
      <vt:lpstr>Ethernet </vt:lpstr>
      <vt:lpstr>Exemplo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Modbus</dc:title>
  <dc:creator>Otávio Henrique</dc:creator>
  <cp:lastModifiedBy>GUILHERME</cp:lastModifiedBy>
  <cp:revision>12</cp:revision>
  <dcterms:created xsi:type="dcterms:W3CDTF">2018-06-20T11:21:04Z</dcterms:created>
  <dcterms:modified xsi:type="dcterms:W3CDTF">2018-06-20T12:56:23Z</dcterms:modified>
</cp:coreProperties>
</file>