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60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1" r:id="rId12"/>
    <p:sldId id="292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93" r:id="rId2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99018-9EA4-402E-A89B-9718FB5F66AB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6F042-29BA-422D-82DD-6F11BE41DB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8697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7DB73-0CE0-4245-A174-A1C3183C9D0C}" type="datetime1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8217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E0C1C-518C-42B5-A412-166C954A6AEB}" type="datetime1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3496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5D79-474D-4C7F-A4C0-14BB79F86BB7}" type="datetime1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74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C79E-7E7D-4B92-8F93-A8256B0BD094}" type="datetime1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3571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99E06-B5DF-4343-871A-4CD3248A6A9C}" type="datetime1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142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78C69-5B67-442B-A600-C9CE96CD2FDE}" type="datetime1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546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E03C-B3C0-4E9B-A601-BB70E1BB4ADE}" type="datetime1">
              <a:rPr lang="pt-BR" smtClean="0"/>
              <a:t>20/06/2018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5190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7969-E0AD-45CD-82FA-A58308FE5299}" type="datetime1">
              <a:rPr lang="pt-BR" smtClean="0"/>
              <a:t>20/06/2018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6526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A01D-026D-4127-9EEA-455FA0037FCD}" type="datetime1">
              <a:rPr lang="pt-BR" smtClean="0"/>
              <a:t>20/06/2018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3294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A3E92-C1E9-4153-97EA-FBC688759FD3}" type="datetime1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9800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47C48-2337-4245-9E6D-B2BA48800A42}" type="datetime1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34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AA341-308A-4E9A-8BF2-C24F4146B8AA}" type="datetime1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7EDF5-CDA7-4F83-BBF0-49B94B65B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837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44D9D036-8139-4EA6-A49C-D83B9C06E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450" y="1875182"/>
            <a:ext cx="5010150" cy="2286000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97792" y="4731026"/>
            <a:ext cx="3405809" cy="1497495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pt-BR" dirty="0"/>
              <a:t>Aluísio Pires</a:t>
            </a:r>
          </a:p>
          <a:p>
            <a:pPr algn="l"/>
            <a:r>
              <a:rPr lang="pt-BR" dirty="0" err="1"/>
              <a:t>Leonan</a:t>
            </a:r>
            <a:r>
              <a:rPr lang="pt-BR" dirty="0"/>
              <a:t> Cordeiro</a:t>
            </a:r>
          </a:p>
          <a:p>
            <a:pPr algn="l"/>
            <a:r>
              <a:rPr lang="pt-BR" dirty="0"/>
              <a:t>Pedro Morais</a:t>
            </a:r>
          </a:p>
          <a:p>
            <a:pPr algn="l"/>
            <a:r>
              <a:rPr lang="pt-BR" dirty="0"/>
              <a:t>Vitor Chaia</a:t>
            </a:r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E1CAD1BA-F437-4207-AF0D-56A02EE52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5989" y="309092"/>
            <a:ext cx="2109417" cy="1188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73DBEB9-5322-4573-BF8D-DAB4B6A50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1517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22237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Ethernet caminhando para os </a:t>
            </a:r>
            <a:r>
              <a:rPr lang="pt-BR" dirty="0" err="1"/>
              <a:t>niveis</a:t>
            </a:r>
            <a:r>
              <a:rPr lang="pt-BR" dirty="0"/>
              <a:t> mais baixos da hierarquia com o PROFINET fornecendo capacidade de controle</a:t>
            </a:r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10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08449083-1C41-49F6-9170-20E78EA3FBD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912" y="2697162"/>
            <a:ext cx="6040175" cy="4024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860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3D15B2-2A2D-415C-80B1-5575206BE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 Modelo OSI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E053BF2-A184-4858-B4D9-A37F3108A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O </a:t>
            </a:r>
            <a:r>
              <a:rPr lang="pt-BR" i="1" dirty="0"/>
              <a:t>PROFIBUS</a:t>
            </a:r>
            <a:r>
              <a:rPr lang="pt-BR" dirty="0"/>
              <a:t> é um protocolo orientado ao modelo OSI, mas assim como todos os outros sistemas </a:t>
            </a:r>
            <a:r>
              <a:rPr lang="pt-BR" i="1" dirty="0" err="1"/>
              <a:t>fieldbus</a:t>
            </a:r>
            <a:r>
              <a:rPr lang="pt-BR" dirty="0"/>
              <a:t>, ele utiliza apenas as camadas 1, 2 e 7.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C71C94A-51B0-4CB8-A8C5-9DBC1CA32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11</a:t>
            </a:fld>
            <a:endParaRPr lang="pt-BR"/>
          </a:p>
        </p:txBody>
      </p:sp>
      <p:pic>
        <p:nvPicPr>
          <p:cNvPr id="5" name="Picture 2" descr="Resultado de imagem para ufsj">
            <a:extLst>
              <a:ext uri="{FF2B5EF4-FFF2-40B4-BE49-F238E27FC236}">
                <a16:creationId xmlns:a16="http://schemas.microsoft.com/office/drawing/2014/main" id="{EC207D60-BAD9-4CD8-95A1-F86E68CAEE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5A5CD0B6-4D5A-4096-9B2C-30E285E70C1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216" y="2894826"/>
            <a:ext cx="6479568" cy="3644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238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71F173-9A28-4337-945D-639F25C49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 MODELO OSI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17D297C-3A91-4C29-92C3-8D91896C5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Camada 1: A Camada Física possui três especificações diferentes. </a:t>
            </a:r>
            <a:r>
              <a:rPr lang="pt-BR" i="1" dirty="0"/>
              <a:t>PROFIBUS DP </a:t>
            </a:r>
            <a:r>
              <a:rPr lang="pt-BR" dirty="0"/>
              <a:t>e</a:t>
            </a:r>
            <a:r>
              <a:rPr lang="pt-BR" i="1" dirty="0"/>
              <a:t> FMS</a:t>
            </a:r>
            <a:r>
              <a:rPr lang="pt-BR" dirty="0"/>
              <a:t> utilizam cabeamento </a:t>
            </a:r>
            <a:r>
              <a:rPr lang="pt-BR" i="1" dirty="0"/>
              <a:t>RS485</a:t>
            </a:r>
            <a:r>
              <a:rPr lang="pt-BR" dirty="0"/>
              <a:t>. O </a:t>
            </a:r>
            <a:r>
              <a:rPr lang="pt-BR" i="1" dirty="0"/>
              <a:t>PROFIBUS PA</a:t>
            </a:r>
            <a:r>
              <a:rPr lang="pt-BR" dirty="0"/>
              <a:t> utiliza um padrão diferente, chamado </a:t>
            </a:r>
            <a:r>
              <a:rPr lang="pt-BR" i="1" dirty="0"/>
              <a:t>Manchester Bus </a:t>
            </a:r>
            <a:r>
              <a:rPr lang="pt-BR" i="1" dirty="0" err="1"/>
              <a:t>Powered</a:t>
            </a:r>
            <a:r>
              <a:rPr lang="pt-BR" i="1" dirty="0"/>
              <a:t> (MBP)</a:t>
            </a:r>
            <a:r>
              <a:rPr lang="pt-BR" dirty="0"/>
              <a:t> definido na norma </a:t>
            </a:r>
            <a:r>
              <a:rPr lang="pt-BR" i="1" dirty="0"/>
              <a:t>IEC 61158-2.</a:t>
            </a:r>
          </a:p>
          <a:p>
            <a:pPr algn="just"/>
            <a:endParaRPr lang="pt-BR" i="1" dirty="0"/>
          </a:p>
          <a:p>
            <a:pPr algn="just"/>
            <a:r>
              <a:rPr lang="pt-BR" dirty="0"/>
              <a:t>Camada 2: A Camada de Enlace é chamada de </a:t>
            </a:r>
            <a:r>
              <a:rPr lang="pt-BR" i="1" dirty="0" err="1"/>
              <a:t>Fieldbus</a:t>
            </a:r>
            <a:r>
              <a:rPr lang="pt-BR" i="1" dirty="0"/>
              <a:t> Data Link (FDL)</a:t>
            </a:r>
            <a:r>
              <a:rPr lang="pt-BR" dirty="0"/>
              <a:t>. Ela é comum a todas as versões de </a:t>
            </a:r>
            <a:r>
              <a:rPr lang="pt-BR" i="1" dirty="0"/>
              <a:t>PROFIBUS</a:t>
            </a:r>
            <a:r>
              <a:rPr lang="pt-BR" dirty="0"/>
              <a:t> e é por esta razão que todas elas podem operar em paralelo em uma mesma rede.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Camada 7: A Camada de Aplicação define as funções, serviços e conteúdo de mensagens das comunicações </a:t>
            </a:r>
            <a:r>
              <a:rPr lang="pt-BR" i="1" dirty="0"/>
              <a:t>PROFIBUS</a:t>
            </a:r>
            <a:r>
              <a:rPr lang="pt-BR" dirty="0"/>
              <a:t>. Existem duas especificações diferentes: a </a:t>
            </a:r>
            <a:r>
              <a:rPr lang="pt-BR" i="1" dirty="0" err="1"/>
              <a:t>Fieldbus</a:t>
            </a:r>
            <a:r>
              <a:rPr lang="pt-BR" i="1" dirty="0"/>
              <a:t> </a:t>
            </a:r>
            <a:r>
              <a:rPr lang="pt-BR" i="1" dirty="0" err="1"/>
              <a:t>Message</a:t>
            </a:r>
            <a:r>
              <a:rPr lang="pt-BR" i="1" dirty="0"/>
              <a:t> </a:t>
            </a:r>
            <a:r>
              <a:rPr lang="pt-BR" i="1" dirty="0" err="1"/>
              <a:t>Specification</a:t>
            </a:r>
            <a:r>
              <a:rPr lang="pt-BR" i="1" dirty="0"/>
              <a:t>,</a:t>
            </a:r>
            <a:r>
              <a:rPr lang="pt-BR" dirty="0"/>
              <a:t> usada apenas pelo </a:t>
            </a:r>
            <a:r>
              <a:rPr lang="pt-BR" i="1" dirty="0"/>
              <a:t>PROFIBUS FMS</a:t>
            </a:r>
            <a:r>
              <a:rPr lang="pt-BR" dirty="0"/>
              <a:t> e a </a:t>
            </a:r>
            <a:r>
              <a:rPr lang="pt-BR" i="1" dirty="0"/>
              <a:t>DP </a:t>
            </a:r>
            <a:r>
              <a:rPr lang="pt-BR" i="1" dirty="0" err="1"/>
              <a:t>Specification</a:t>
            </a:r>
            <a:r>
              <a:rPr lang="pt-BR" dirty="0"/>
              <a:t>, usada pelo </a:t>
            </a:r>
            <a:r>
              <a:rPr lang="pt-BR" i="1" dirty="0"/>
              <a:t>PROFIBUS DP </a:t>
            </a:r>
            <a:r>
              <a:rPr lang="pt-BR" dirty="0"/>
              <a:t>e</a:t>
            </a:r>
            <a:r>
              <a:rPr lang="pt-BR" i="1" dirty="0"/>
              <a:t> PA</a:t>
            </a:r>
            <a:r>
              <a:rPr lang="pt-BR" dirty="0"/>
              <a:t>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D64CC08-0BC8-43E0-9357-2200F2591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12</a:t>
            </a:fld>
            <a:endParaRPr lang="pt-BR"/>
          </a:p>
        </p:txBody>
      </p:sp>
      <p:pic>
        <p:nvPicPr>
          <p:cNvPr id="5" name="Picture 2" descr="Resultado de imagem para ufsj">
            <a:extLst>
              <a:ext uri="{FF2B5EF4-FFF2-40B4-BE49-F238E27FC236}">
                <a16:creationId xmlns:a16="http://schemas.microsoft.com/office/drawing/2014/main" id="{6BC0FC63-3844-4166-8C14-8D41663824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351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Tipos de dispositivos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/>
              <a:t>Mestre Classe 1: Mantém permanente comunicação cíclica realizando troca de dados com os escravos a ele associados. São exemplos os </a:t>
            </a:r>
            <a:r>
              <a:rPr lang="pt-BR" dirty="0" err="1"/>
              <a:t>CLP’s</a:t>
            </a:r>
            <a:r>
              <a:rPr lang="pt-BR" dirty="0"/>
              <a:t>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Mestre Classe 2: São opcionais, usados somente quando requisitados, realizando comunicação acíclica. Mais utilizados para propósito de operação ou monitoramento do sistema. São exemplos estações de engenharia ou ferramentas de diagnóstico.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Escravo: Dispositivos passivos que coletam informação de entrada e atuam sobre o processo com as informações de saída. Há dispositivos que possuem somente entrada, somente saída ou uma combinação dos dois. São exemplos E/S remotas, transmissores, sensores, atuadores, válvulas, drives, etc.</a:t>
            </a:r>
          </a:p>
          <a:p>
            <a:pPr algn="just">
              <a:lnSpc>
                <a:spcPct val="150000"/>
              </a:lnSpc>
            </a:pPr>
            <a:endParaRPr lang="pt-BR" dirty="0"/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6098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Segmentos e Endereçamento</a:t>
            </a:r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14</a:t>
            </a:fld>
            <a:endParaRPr lang="pt-BR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07DB841-BB7B-431C-A243-80B4C5AF19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576" y="1503409"/>
            <a:ext cx="7632848" cy="3851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18843B2C-919A-49B8-AB9A-EE8A02EA98AD}"/>
              </a:ext>
            </a:extLst>
          </p:cNvPr>
          <p:cNvSpPr txBox="1"/>
          <p:nvPr/>
        </p:nvSpPr>
        <p:spPr>
          <a:xfrm>
            <a:off x="838200" y="3678128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-Daisy-</a:t>
            </a:r>
            <a:r>
              <a:rPr lang="pt-BR" dirty="0" err="1"/>
              <a:t>chain</a:t>
            </a:r>
            <a:r>
              <a:rPr lang="pt-BR" dirty="0"/>
              <a:t>.</a:t>
            </a:r>
          </a:p>
          <a:p>
            <a:r>
              <a:rPr lang="pt-BR" dirty="0"/>
              <a:t>-Entroncamento tipo “T”.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26486FC7-ED23-4D52-B391-81D953DC118E}"/>
              </a:ext>
            </a:extLst>
          </p:cNvPr>
          <p:cNvSpPr txBox="1"/>
          <p:nvPr/>
        </p:nvSpPr>
        <p:spPr>
          <a:xfrm>
            <a:off x="838200" y="4979761"/>
            <a:ext cx="4464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128 endereços, máximo de 32 por segmento.</a:t>
            </a:r>
          </a:p>
          <a:p>
            <a:r>
              <a:rPr lang="pt-BR" dirty="0"/>
              <a:t>0~125: Definidos pelo usuário.</a:t>
            </a:r>
          </a:p>
          <a:p>
            <a:r>
              <a:rPr lang="pt-BR" dirty="0"/>
              <a:t>126: Definido pelo barramento.</a:t>
            </a:r>
          </a:p>
          <a:p>
            <a:r>
              <a:rPr lang="pt-BR" dirty="0"/>
              <a:t>127: Reservado para </a:t>
            </a:r>
            <a:r>
              <a:rPr lang="pt-BR" i="1" dirty="0"/>
              <a:t>broadcast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5931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Taxa de Transmissão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/>
          </a:p>
          <a:p>
            <a:pPr algn="just"/>
            <a:r>
              <a:rPr lang="pt-BR" dirty="0"/>
              <a:t>PROFIBUS PA: 31,25Kbits/s.</a:t>
            </a:r>
          </a:p>
          <a:p>
            <a:pPr algn="just"/>
            <a:r>
              <a:rPr lang="pt-BR" dirty="0"/>
              <a:t>PROFIBUS DP:</a:t>
            </a:r>
          </a:p>
          <a:p>
            <a:pPr lvl="1" algn="just"/>
            <a:r>
              <a:rPr lang="pt-BR" b="1" dirty="0"/>
              <a:t>9,6</a:t>
            </a:r>
            <a:r>
              <a:rPr lang="pt-BR" dirty="0"/>
              <a:t>; </a:t>
            </a:r>
            <a:r>
              <a:rPr lang="pt-BR" b="1" dirty="0"/>
              <a:t>19,2</a:t>
            </a:r>
            <a:r>
              <a:rPr lang="pt-BR" dirty="0"/>
              <a:t>; </a:t>
            </a:r>
            <a:r>
              <a:rPr lang="pt-BR" b="1" dirty="0"/>
              <a:t>45,45</a:t>
            </a:r>
            <a:r>
              <a:rPr lang="pt-BR" dirty="0"/>
              <a:t>; </a:t>
            </a:r>
            <a:r>
              <a:rPr lang="pt-BR" b="1" dirty="0"/>
              <a:t>93,75</a:t>
            </a:r>
            <a:r>
              <a:rPr lang="pt-BR" dirty="0"/>
              <a:t>; </a:t>
            </a:r>
            <a:r>
              <a:rPr lang="pt-BR" b="1" dirty="0"/>
              <a:t>187,5</a:t>
            </a:r>
            <a:r>
              <a:rPr lang="pt-BR" dirty="0"/>
              <a:t> e </a:t>
            </a:r>
            <a:r>
              <a:rPr lang="pt-BR" b="1" dirty="0"/>
              <a:t>500 </a:t>
            </a:r>
            <a:r>
              <a:rPr lang="pt-BR" b="1" dirty="0" err="1"/>
              <a:t>Kbit</a:t>
            </a:r>
            <a:r>
              <a:rPr lang="pt-BR" b="1" dirty="0"/>
              <a:t>/s</a:t>
            </a:r>
            <a:r>
              <a:rPr lang="pt-BR" dirty="0"/>
              <a:t>; </a:t>
            </a:r>
          </a:p>
          <a:p>
            <a:pPr lvl="1" algn="just"/>
            <a:r>
              <a:rPr lang="pt-BR" b="1" dirty="0"/>
              <a:t>1,5</a:t>
            </a:r>
            <a:r>
              <a:rPr lang="pt-BR" dirty="0"/>
              <a:t>; </a:t>
            </a:r>
            <a:r>
              <a:rPr lang="pt-BR" b="1" dirty="0"/>
              <a:t>3,0</a:t>
            </a:r>
            <a:r>
              <a:rPr lang="pt-BR" dirty="0"/>
              <a:t>; </a:t>
            </a:r>
            <a:r>
              <a:rPr lang="pt-BR" b="1" dirty="0"/>
              <a:t>6,0</a:t>
            </a:r>
            <a:r>
              <a:rPr lang="pt-BR" dirty="0"/>
              <a:t> e </a:t>
            </a:r>
            <a:r>
              <a:rPr lang="pt-BR" b="1" dirty="0"/>
              <a:t>12,0 </a:t>
            </a:r>
            <a:r>
              <a:rPr lang="pt-BR" b="1" dirty="0" err="1"/>
              <a:t>Mbit</a:t>
            </a:r>
            <a:r>
              <a:rPr lang="pt-BR" b="1" dirty="0"/>
              <a:t>/s</a:t>
            </a:r>
            <a:r>
              <a:rPr lang="pt-BR" dirty="0"/>
              <a:t>.</a:t>
            </a:r>
          </a:p>
          <a:p>
            <a:pPr lvl="1"/>
            <a:endParaRPr lang="pt-BR" dirty="0"/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4791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Porque PROFIBUS é utilizada?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 algn="just"/>
            <a:r>
              <a:rPr lang="pt-BR" dirty="0"/>
              <a:t>Comunicação entre diversos dispositivos diferentes, rápida e de qualidade.</a:t>
            </a:r>
          </a:p>
          <a:p>
            <a:pPr marL="285750" indent="-285750" algn="just"/>
            <a:r>
              <a:rPr lang="pt-BR" dirty="0"/>
              <a:t>Difusão de dados dos sistemas para diversas partes da indústria.</a:t>
            </a:r>
          </a:p>
          <a:p>
            <a:pPr marL="285750" indent="-285750" algn="just"/>
            <a:r>
              <a:rPr lang="pt-BR" dirty="0"/>
              <a:t>Redução de cabeamento nas fábricas, diminuindo gastos e custos com a instalação.</a:t>
            </a:r>
          </a:p>
          <a:p>
            <a:pPr algn="just">
              <a:lnSpc>
                <a:spcPct val="150000"/>
              </a:lnSpc>
            </a:pPr>
            <a:endParaRPr lang="pt-BR" dirty="0"/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16</a:t>
            </a:fld>
            <a:endParaRPr lang="pt-BR"/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48CCECB1-F8F9-44BE-9140-BA71198F39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5915" y="3831050"/>
            <a:ext cx="4814672" cy="266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526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Modelo de sistema centralizado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Quanto mais longe mais inviável.</a:t>
            </a:r>
          </a:p>
          <a:p>
            <a:pPr algn="just"/>
            <a:r>
              <a:rPr lang="pt-BR" dirty="0"/>
              <a:t>A grande quantidade de dispositivos da indústria.</a:t>
            </a:r>
          </a:p>
          <a:p>
            <a:pPr algn="just">
              <a:lnSpc>
                <a:spcPct val="150000"/>
              </a:lnSpc>
            </a:pPr>
            <a:endParaRPr lang="pt-BR" dirty="0"/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17</a:t>
            </a:fld>
            <a:endParaRPr lang="pt-BR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3088DC54-BBB7-45E9-9191-9D162450FF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996" y="3098529"/>
            <a:ext cx="5320007" cy="3440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666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Modelo com PROFIBUS</a:t>
            </a:r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18</a:t>
            </a:fld>
            <a:endParaRPr lang="pt-B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39DD80F-D297-4B0B-8698-9698BF926C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709" y="1486452"/>
            <a:ext cx="7260581" cy="4595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1188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Vantagem da PROFIBUS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Redução de cabos e ruídos.</a:t>
            </a:r>
          </a:p>
          <a:p>
            <a:pPr algn="just"/>
            <a:r>
              <a:rPr lang="pt-BR" dirty="0"/>
              <a:t>Em um barramento podemos transmitir dados para diversos equipamentos.</a:t>
            </a:r>
          </a:p>
          <a:p>
            <a:pPr algn="just"/>
            <a:r>
              <a:rPr lang="pt-BR" dirty="0"/>
              <a:t>Manutenção.</a:t>
            </a:r>
          </a:p>
          <a:p>
            <a:pPr algn="just">
              <a:lnSpc>
                <a:spcPct val="150000"/>
              </a:lnSpc>
            </a:pPr>
            <a:endParaRPr lang="pt-BR" dirty="0"/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19</a:t>
            </a:fld>
            <a:endParaRPr lang="pt-BR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B41E7B2B-7A1B-4AE8-BD22-C286D789C5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006" y="3921032"/>
            <a:ext cx="3113498" cy="2617880"/>
          </a:xfrm>
          <a:prstGeom prst="rect">
            <a:avLst/>
          </a:prstGeom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2055D7C5-C920-4ECB-BF50-BDCCA7DCAB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7056" y="2975776"/>
            <a:ext cx="3796938" cy="356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950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Introdução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i="1" dirty="0" err="1"/>
              <a:t>Fieldbus</a:t>
            </a:r>
            <a:r>
              <a:rPr lang="pt-BR" dirty="0"/>
              <a:t> é uma tecnologia de comunicação em rede desenvolvida para automação e sistemas de controle.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Por ser uma rede, o </a:t>
            </a:r>
            <a:r>
              <a:rPr lang="pt-BR" i="1" dirty="0" err="1"/>
              <a:t>fieldbus</a:t>
            </a:r>
            <a:r>
              <a:rPr lang="pt-BR" dirty="0"/>
              <a:t> pode ser usado para a comunicação com diversos dispositivos utilizando um único cabo.</a:t>
            </a:r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21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Desvantagens da PROFIBUS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Danos ao cabo da PROFIBUS.</a:t>
            </a:r>
          </a:p>
          <a:p>
            <a:r>
              <a:rPr lang="pt-BR" dirty="0"/>
              <a:t>Solução:</a:t>
            </a:r>
          </a:p>
          <a:p>
            <a:pPr algn="just">
              <a:lnSpc>
                <a:spcPct val="150000"/>
              </a:lnSpc>
            </a:pPr>
            <a:endParaRPr lang="pt-BR" dirty="0"/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20</a:t>
            </a:fld>
            <a:endParaRPr lang="pt-BR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7335B31E-AECC-4884-9DE8-F933277031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390" y="2501440"/>
            <a:ext cx="5445220" cy="3675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6217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Comunicação na rede PROFIBUS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Mestre-escravo.</a:t>
            </a:r>
          </a:p>
          <a:p>
            <a:pPr algn="just">
              <a:lnSpc>
                <a:spcPct val="150000"/>
              </a:lnSpc>
            </a:pPr>
            <a:endParaRPr lang="pt-BR" dirty="0"/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21</a:t>
            </a:fld>
            <a:endParaRPr lang="pt-BR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781116C9-92DA-411A-8398-0D32B42D57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2679" y="3082767"/>
            <a:ext cx="6606641" cy="2495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1785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/>
              <a:t>Comunicação na rede PROFIBUS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Permissão de comunicação.</a:t>
            </a:r>
          </a:p>
          <a:p>
            <a:pPr algn="just">
              <a:lnSpc>
                <a:spcPct val="150000"/>
              </a:lnSpc>
            </a:pPr>
            <a:endParaRPr lang="pt-BR" dirty="0"/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22</a:t>
            </a:fld>
            <a:endParaRPr lang="pt-BR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5E873A3F-36BE-47DA-AFF7-18CB496764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374" y="2862717"/>
            <a:ext cx="7145252" cy="3112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019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44D9D036-8139-4EA6-A49C-D83B9C06E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450" y="1875182"/>
            <a:ext cx="5010150" cy="2286000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97792" y="4731026"/>
            <a:ext cx="3405809" cy="1497495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pt-BR" dirty="0"/>
              <a:t>Aluísio Pires</a:t>
            </a:r>
          </a:p>
          <a:p>
            <a:pPr algn="l"/>
            <a:r>
              <a:rPr lang="pt-BR" dirty="0" err="1"/>
              <a:t>Leonan</a:t>
            </a:r>
            <a:r>
              <a:rPr lang="pt-BR" dirty="0"/>
              <a:t> Cordeiro</a:t>
            </a:r>
          </a:p>
          <a:p>
            <a:pPr algn="l"/>
            <a:r>
              <a:rPr lang="pt-BR" dirty="0"/>
              <a:t>Pedro Morais</a:t>
            </a:r>
          </a:p>
          <a:p>
            <a:pPr algn="l"/>
            <a:r>
              <a:rPr lang="pt-BR" dirty="0"/>
              <a:t>Vitor Chaia</a:t>
            </a:r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E1CAD1BA-F437-4207-AF0D-56A02EE52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5989" y="309092"/>
            <a:ext cx="2109417" cy="1188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73DBEB9-5322-4573-BF8D-DAB4B6A50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0521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PROFIBUS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i="1" dirty="0"/>
              <a:t>PROFIBUS (</a:t>
            </a:r>
            <a:r>
              <a:rPr lang="pt-BR" i="1" dirty="0" err="1"/>
              <a:t>PROcess</a:t>
            </a:r>
            <a:r>
              <a:rPr lang="pt-BR" i="1" dirty="0"/>
              <a:t> </a:t>
            </a:r>
            <a:r>
              <a:rPr lang="pt-BR" i="1" dirty="0" err="1"/>
              <a:t>FIeld</a:t>
            </a:r>
            <a:r>
              <a:rPr lang="pt-BR" i="1" dirty="0"/>
              <a:t> BUS) </a:t>
            </a:r>
            <a:r>
              <a:rPr lang="pt-BR" dirty="0"/>
              <a:t>é um padrão </a:t>
            </a:r>
            <a:r>
              <a:rPr lang="pt-BR" i="1" dirty="0" err="1"/>
              <a:t>fieldbus</a:t>
            </a:r>
            <a:r>
              <a:rPr lang="pt-BR" dirty="0"/>
              <a:t> amplamente aceito e suportado por uma indústria.</a:t>
            </a:r>
          </a:p>
          <a:p>
            <a:pPr lvl="1" algn="just">
              <a:lnSpc>
                <a:spcPct val="150000"/>
              </a:lnSpc>
            </a:pPr>
            <a:r>
              <a:rPr lang="pt-BR" i="1" dirty="0"/>
              <a:t>PROFIBUS FMS (</a:t>
            </a:r>
            <a:r>
              <a:rPr lang="pt-BR" i="1" dirty="0" err="1"/>
              <a:t>Fieldbus</a:t>
            </a:r>
            <a:r>
              <a:rPr lang="pt-BR" i="1" dirty="0"/>
              <a:t> </a:t>
            </a:r>
            <a:r>
              <a:rPr lang="pt-BR" i="1" dirty="0" err="1"/>
              <a:t>Message</a:t>
            </a:r>
            <a:r>
              <a:rPr lang="pt-BR" i="1" dirty="0"/>
              <a:t> </a:t>
            </a:r>
            <a:r>
              <a:rPr lang="pt-BR" i="1" dirty="0" err="1"/>
              <a:t>Specification</a:t>
            </a:r>
            <a:r>
              <a:rPr lang="pt-BR" dirty="0"/>
              <a:t>);</a:t>
            </a:r>
          </a:p>
          <a:p>
            <a:pPr lvl="1" algn="just">
              <a:lnSpc>
                <a:spcPct val="150000"/>
              </a:lnSpc>
            </a:pPr>
            <a:r>
              <a:rPr lang="pt-BR" i="1" dirty="0"/>
              <a:t>PROFIBUS-DP (</a:t>
            </a:r>
            <a:r>
              <a:rPr lang="pt-BR" i="1" dirty="0" err="1"/>
              <a:t>Decentralized</a:t>
            </a:r>
            <a:r>
              <a:rPr lang="pt-BR" i="1" dirty="0"/>
              <a:t> </a:t>
            </a:r>
            <a:r>
              <a:rPr lang="pt-BR" i="1" dirty="0" err="1"/>
              <a:t>Periphery</a:t>
            </a:r>
            <a:r>
              <a:rPr lang="pt-BR" i="1" dirty="0"/>
              <a:t>);</a:t>
            </a:r>
          </a:p>
          <a:p>
            <a:pPr lvl="1" algn="just">
              <a:lnSpc>
                <a:spcPct val="150000"/>
              </a:lnSpc>
            </a:pPr>
            <a:r>
              <a:rPr lang="pt-BR" i="1" dirty="0"/>
              <a:t>PROFIBUS-PA (</a:t>
            </a:r>
            <a:r>
              <a:rPr lang="pt-BR" i="1" dirty="0" err="1"/>
              <a:t>Process</a:t>
            </a:r>
            <a:r>
              <a:rPr lang="pt-BR" i="1" dirty="0"/>
              <a:t> Automation).</a:t>
            </a:r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3798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PROFIBUS FMS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Esta foi a forma original;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Fornece comunicação sofisticada e de </a:t>
            </a:r>
            <a:r>
              <a:rPr lang="pt-BR" dirty="0" err="1"/>
              <a:t>multi-função</a:t>
            </a:r>
            <a:r>
              <a:rPr lang="pt-BR" dirty="0"/>
              <a:t> destinada a nível de célula ou nível do controlador;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O FMS é bastante complexo e caro de se implementar.</a:t>
            </a:r>
          </a:p>
          <a:p>
            <a:pPr algn="just">
              <a:lnSpc>
                <a:spcPct val="150000"/>
              </a:lnSpc>
            </a:pPr>
            <a:endParaRPr lang="pt-BR" dirty="0"/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2333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i="1" dirty="0"/>
              <a:t>PROFIBUS-DP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Foi desenvolvido a partir do </a:t>
            </a:r>
            <a:r>
              <a:rPr lang="pt-BR" i="1" dirty="0"/>
              <a:t>FMS</a:t>
            </a:r>
            <a:r>
              <a:rPr lang="pt-BR" dirty="0"/>
              <a:t> para ser uma comunicação de baixo custo, simples, e de alta velocidade a nível de campo.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Foi pensado nas exigências das indústrias de automação e controle.</a:t>
            </a:r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1120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i="1" dirty="0"/>
              <a:t>PROFIBUS-PA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Foi desenvolvido para substituir a transmissão 4-20 </a:t>
            </a:r>
            <a:r>
              <a:rPr lang="pt-BR" dirty="0" err="1"/>
              <a:t>mA</a:t>
            </a:r>
            <a:r>
              <a:rPr lang="pt-BR" dirty="0"/>
              <a:t> que permite trafegar alimentação e dados (dois núcleos) em um único cabo.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O </a:t>
            </a:r>
            <a:r>
              <a:rPr lang="pt-BR" i="1" dirty="0"/>
              <a:t>PROFIBUS PA</a:t>
            </a:r>
            <a:r>
              <a:rPr lang="pt-BR" dirty="0"/>
              <a:t> utiliza transmissão e fiação diferentes do </a:t>
            </a:r>
            <a:r>
              <a:rPr lang="pt-BR" i="1" dirty="0"/>
              <a:t>PROFIBUS DP</a:t>
            </a:r>
            <a:r>
              <a:rPr lang="pt-BR" dirty="0"/>
              <a:t>, mas as mensagens são idênticas.</a:t>
            </a:r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9687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PROFINET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i="1" dirty="0"/>
              <a:t>PROFINET (</a:t>
            </a:r>
            <a:r>
              <a:rPr lang="pt-BR" i="1" dirty="0" err="1"/>
              <a:t>Process</a:t>
            </a:r>
            <a:r>
              <a:rPr lang="pt-BR" i="1" dirty="0"/>
              <a:t> Field Net)</a:t>
            </a:r>
            <a:r>
              <a:rPr lang="pt-BR" dirty="0"/>
              <a:t> pode ser citado como mais um membro desta família, estabelecendo comunicação industrial através do meio </a:t>
            </a:r>
            <a:r>
              <a:rPr lang="pt-BR" i="1" dirty="0"/>
              <a:t>Ethernet.</a:t>
            </a:r>
          </a:p>
          <a:p>
            <a:pPr algn="just">
              <a:lnSpc>
                <a:spcPct val="150000"/>
              </a:lnSpc>
            </a:pPr>
            <a:r>
              <a:rPr lang="pt-BR" i="1" dirty="0"/>
              <a:t>PROFINET</a:t>
            </a:r>
            <a:r>
              <a:rPr lang="pt-BR" dirty="0"/>
              <a:t> é completamente baseado no padrão </a:t>
            </a:r>
            <a:r>
              <a:rPr lang="pt-BR" i="1" dirty="0"/>
              <a:t>Ethernet (IEEE802.3)</a:t>
            </a:r>
            <a:r>
              <a:rPr lang="pt-BR" dirty="0"/>
              <a:t> que opera a 100Mbit/s por meio de cabo de cobre ou cabos de fibra ótica.</a:t>
            </a:r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557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PROFINET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É um sistema de </a:t>
            </a:r>
            <a:r>
              <a:rPr lang="pt-BR" i="1" dirty="0"/>
              <a:t>Ethernet</a:t>
            </a:r>
            <a:r>
              <a:rPr lang="pt-BR" dirty="0"/>
              <a:t> moderno que utiliza exclusivamente </a:t>
            </a:r>
            <a:r>
              <a:rPr lang="pt-BR" i="1" dirty="0"/>
              <a:t>switches</a:t>
            </a:r>
            <a:r>
              <a:rPr lang="pt-BR" dirty="0"/>
              <a:t> e operações </a:t>
            </a:r>
            <a:r>
              <a:rPr lang="pt-BR" i="1" dirty="0" err="1"/>
              <a:t>full</a:t>
            </a:r>
            <a:r>
              <a:rPr lang="pt-BR" i="1" dirty="0"/>
              <a:t> duplex</a:t>
            </a:r>
            <a:r>
              <a:rPr lang="pt-BR" dirty="0"/>
              <a:t> de forma a eliminar por completo qualquer problema de colisão de dados</a:t>
            </a:r>
            <a:r>
              <a:rPr lang="pt-BR" i="1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O </a:t>
            </a:r>
            <a:r>
              <a:rPr lang="pt-BR" i="1" dirty="0"/>
              <a:t>PROFINET</a:t>
            </a:r>
            <a:r>
              <a:rPr lang="pt-BR" dirty="0"/>
              <a:t> utiliza os padrões como </a:t>
            </a:r>
            <a:r>
              <a:rPr lang="pt-BR" i="1" dirty="0"/>
              <a:t>Internet </a:t>
            </a:r>
            <a:r>
              <a:rPr lang="pt-BR" i="1" dirty="0" err="1"/>
              <a:t>Protocol</a:t>
            </a:r>
            <a:r>
              <a:rPr lang="pt-BR" i="1" dirty="0"/>
              <a:t> (IP), TCP</a:t>
            </a:r>
            <a:r>
              <a:rPr lang="pt-BR" dirty="0"/>
              <a:t>.</a:t>
            </a:r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6801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80280"/>
            <a:ext cx="10515600" cy="1325563"/>
          </a:xfrm>
        </p:spPr>
        <p:txBody>
          <a:bodyPr/>
          <a:lstStyle/>
          <a:p>
            <a:pPr algn="ctr"/>
            <a:r>
              <a:rPr lang="pt-BR" dirty="0"/>
              <a:t>Hierarquia dos sistemas de controle o uso das tecnologias PROFIBUS e Ethernet</a:t>
            </a:r>
          </a:p>
        </p:txBody>
      </p:sp>
      <p:pic>
        <p:nvPicPr>
          <p:cNvPr id="6" name="Picture 2" descr="Resultado de imagem para ufsj">
            <a:extLst>
              <a:ext uri="{FF2B5EF4-FFF2-40B4-BE49-F238E27FC236}">
                <a16:creationId xmlns:a16="http://schemas.microsoft.com/office/drawing/2014/main" id="{BCB8BFB9-CD3C-4F6D-8C42-1AC960136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587" y="365125"/>
            <a:ext cx="1203213" cy="67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B21C57-BC66-4B87-ADDC-0009E72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EDF5-CDA7-4F83-BBF0-49B94B65B483}" type="slidenum">
              <a:rPr lang="pt-BR" smtClean="0"/>
              <a:t>9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497A2552-306C-479E-AF35-A9FD96160B37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237672" y="2559049"/>
            <a:ext cx="5716656" cy="361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4903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1018</TotalTime>
  <Words>818</Words>
  <Application>Microsoft Office PowerPoint</Application>
  <PresentationFormat>Widescreen</PresentationFormat>
  <Paragraphs>102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Tema do Office</vt:lpstr>
      <vt:lpstr>Apresentação do PowerPoint</vt:lpstr>
      <vt:lpstr>Introdução</vt:lpstr>
      <vt:lpstr>PROFIBUS</vt:lpstr>
      <vt:lpstr>PROFIBUS FMS</vt:lpstr>
      <vt:lpstr>PROFIBUS-DP</vt:lpstr>
      <vt:lpstr>PROFIBUS-PA</vt:lpstr>
      <vt:lpstr>PROFINET</vt:lpstr>
      <vt:lpstr>PROFINET</vt:lpstr>
      <vt:lpstr>Hierarquia dos sistemas de controle o uso das tecnologias PROFIBUS e Ethernet</vt:lpstr>
      <vt:lpstr>Ethernet caminhando para os niveis mais baixos da hierarquia com o PROFINET fornecendo capacidade de controle</vt:lpstr>
      <vt:lpstr>O Modelo OSI</vt:lpstr>
      <vt:lpstr>O MODELO OSI</vt:lpstr>
      <vt:lpstr>Tipos de dispositivos</vt:lpstr>
      <vt:lpstr>Segmentos e Endereçamento</vt:lpstr>
      <vt:lpstr>Taxa de Transmissão</vt:lpstr>
      <vt:lpstr>Porque PROFIBUS é utilizada?</vt:lpstr>
      <vt:lpstr>Modelo de sistema centralizado</vt:lpstr>
      <vt:lpstr>Modelo com PROFIBUS</vt:lpstr>
      <vt:lpstr>Vantagem da PROFIBUS</vt:lpstr>
      <vt:lpstr>Desvantagens da PROFIBUS</vt:lpstr>
      <vt:lpstr>Comunicação na rede PROFIBUS</vt:lpstr>
      <vt:lpstr>Comunicação na rede PROFIBUS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Leonan Cordeiro</dc:creator>
  <cp:lastModifiedBy>Vitor Chaia</cp:lastModifiedBy>
  <cp:revision>93</cp:revision>
  <dcterms:created xsi:type="dcterms:W3CDTF">2017-12-06T15:58:27Z</dcterms:created>
  <dcterms:modified xsi:type="dcterms:W3CDTF">2018-06-20T19:05:46Z</dcterms:modified>
</cp:coreProperties>
</file>