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66" r:id="rId4"/>
    <p:sldId id="267" r:id="rId5"/>
    <p:sldId id="268" r:id="rId6"/>
    <p:sldId id="273" r:id="rId7"/>
    <p:sldId id="274" r:id="rId8"/>
    <p:sldId id="275" r:id="rId9"/>
    <p:sldId id="276" r:id="rId10"/>
    <p:sldId id="277" r:id="rId11"/>
    <p:sldId id="270" r:id="rId12"/>
    <p:sldId id="271" r:id="rId13"/>
    <p:sldId id="272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441" autoAdjust="0"/>
    <p:restoredTop sz="94660"/>
  </p:normalViewPr>
  <p:slideViewPr>
    <p:cSldViewPr snapToGrid="0">
      <p:cViewPr>
        <p:scale>
          <a:sx n="66" d="100"/>
          <a:sy n="66" d="100"/>
        </p:scale>
        <p:origin x="-882" y="-27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48A87A34-81AB-432B-8DAE-1953F412C126}" type="datetimeFigureOut">
              <a:rPr lang="en-US" dirty="0"/>
              <a:t>11/23/2018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パノラマ写真 (キャプション付き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11/23/2018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タイトルとキャプショ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11/23/2018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用 (キャプション付き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11/23/2018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11/23/2018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11/23/2018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つの画像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11/23/2018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11/23/2018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11/23/2018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11/23/2018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11/23/2018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11/23/2018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11/23/2018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11/23/2018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kumimoji="1"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kumimoji="1"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kumimoji="1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kumimoji="1"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kumimoji="1" lang="en-US" altLang="ja-JP" dirty="0" err="1" smtClean="0"/>
              <a:t>Redes</a:t>
            </a:r>
            <a:r>
              <a:rPr kumimoji="1" lang="en-US" altLang="ja-JP" dirty="0" smtClean="0"/>
              <a:t> </a:t>
            </a:r>
            <a:r>
              <a:rPr kumimoji="1" lang="en-US" altLang="ja-JP" dirty="0" err="1" smtClean="0"/>
              <a:t>industriais</a:t>
            </a:r>
            <a:endParaRPr kumimoji="1" lang="ja-JP" altLang="en-US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kumimoji="1" lang="en-US" altLang="ja-JP" dirty="0" err="1" smtClean="0"/>
              <a:t>Protocolos</a:t>
            </a:r>
            <a:r>
              <a:rPr kumimoji="1" lang="en-US" altLang="ja-JP" dirty="0" smtClean="0"/>
              <a:t> de </a:t>
            </a:r>
            <a:r>
              <a:rPr kumimoji="1" lang="en-US" altLang="ja-JP" dirty="0" err="1" smtClean="0"/>
              <a:t>comunicação</a:t>
            </a:r>
            <a:r>
              <a:rPr kumimoji="1" lang="en-US" altLang="ja-JP" dirty="0" smtClean="0"/>
              <a:t> - </a:t>
            </a:r>
            <a:r>
              <a:rPr kumimoji="1" lang="en-US" altLang="ja-JP" dirty="0" err="1" smtClean="0"/>
              <a:t>CanOpen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4028857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altLang="ja-JP" dirty="0" smtClean="0"/>
              <a:t>Controle de erros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141412" y="1880318"/>
            <a:ext cx="9905999" cy="4155584"/>
          </a:xfrm>
        </p:spPr>
        <p:txBody>
          <a:bodyPr>
            <a:normAutofit/>
          </a:bodyPr>
          <a:lstStyle/>
          <a:p>
            <a:pPr algn="just"/>
            <a:r>
              <a:rPr lang="pt-BR" altLang="ja-JP" dirty="0" err="1" smtClean="0"/>
              <a:t>Error</a:t>
            </a:r>
            <a:r>
              <a:rPr lang="pt-BR" altLang="ja-JP" dirty="0" smtClean="0"/>
              <a:t> Active : Atua normalmente e pode atuar na rede caso detecte o erro.</a:t>
            </a:r>
          </a:p>
          <a:p>
            <a:pPr algn="just"/>
            <a:r>
              <a:rPr lang="pt-BR" altLang="ja-JP" dirty="0" err="1" smtClean="0"/>
              <a:t>Warning</a:t>
            </a:r>
            <a:r>
              <a:rPr lang="pt-BR" altLang="ja-JP" dirty="0" smtClean="0"/>
              <a:t> : Continua sua atividades, porém ciente de que a taxa erro aumentou. </a:t>
            </a:r>
            <a:endParaRPr lang="pt-BR" altLang="ja-JP" dirty="0"/>
          </a:p>
          <a:p>
            <a:pPr algn="just"/>
            <a:r>
              <a:rPr lang="pt-BR" altLang="ja-JP" dirty="0" err="1" smtClean="0"/>
              <a:t>Error</a:t>
            </a:r>
            <a:r>
              <a:rPr lang="pt-BR" altLang="ja-JP" dirty="0" smtClean="0"/>
              <a:t> Passive : Quando a taxa de erro continua aumentando ele para de atuar na rede.</a:t>
            </a:r>
          </a:p>
          <a:p>
            <a:pPr algn="just"/>
            <a:r>
              <a:rPr lang="pt-BR" altLang="ja-JP" dirty="0" smtClean="0"/>
              <a:t>Bus off : O dispositivo deixa de enviar ou receber.</a:t>
            </a:r>
          </a:p>
        </p:txBody>
      </p:sp>
    </p:spTree>
    <p:extLst>
      <p:ext uri="{BB962C8B-B14F-4D97-AF65-F5344CB8AC3E}">
        <p14:creationId xmlns:p14="http://schemas.microsoft.com/office/powerpoint/2010/main" val="1232796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altLang="ja-JP" dirty="0" smtClean="0"/>
              <a:t>Características físicas – sinal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141412" y="1880318"/>
            <a:ext cx="9801068" cy="4155584"/>
          </a:xfrm>
        </p:spPr>
        <p:txBody>
          <a:bodyPr>
            <a:normAutofit/>
          </a:bodyPr>
          <a:lstStyle/>
          <a:p>
            <a:pPr algn="just"/>
            <a:r>
              <a:rPr lang="pt-BR" altLang="ja-JP" dirty="0" smtClean="0"/>
              <a:t>Duas linhas compõem o barramento CAN: </a:t>
            </a:r>
            <a:r>
              <a:rPr lang="pt-BR" altLang="ja-JP" dirty="0" err="1" smtClean="0"/>
              <a:t>CAN_high</a:t>
            </a:r>
            <a:r>
              <a:rPr lang="pt-BR" altLang="ja-JP" dirty="0" smtClean="0"/>
              <a:t> e </a:t>
            </a:r>
            <a:r>
              <a:rPr lang="pt-BR" altLang="ja-JP" dirty="0" err="1" smtClean="0"/>
              <a:t>CAN_low</a:t>
            </a:r>
            <a:r>
              <a:rPr lang="pt-BR" altLang="ja-JP" dirty="0" smtClean="0"/>
              <a:t>;</a:t>
            </a:r>
          </a:p>
          <a:p>
            <a:pPr algn="just"/>
            <a:r>
              <a:rPr lang="pt-BR" altLang="ja-JP" dirty="0" smtClean="0"/>
              <a:t>Cada dispositivo conecta-se à rede por um nó;</a:t>
            </a:r>
          </a:p>
          <a:p>
            <a:pPr algn="just"/>
            <a:r>
              <a:rPr lang="pt-BR" altLang="ja-JP" dirty="0" smtClean="0"/>
              <a:t>Recomendado alimentar a rede em apenas um ponto;</a:t>
            </a:r>
            <a:endParaRPr lang="pt-BR" altLang="ja-JP" dirty="0" smtClean="0"/>
          </a:p>
          <a:p>
            <a:pPr algn="just"/>
            <a:r>
              <a:rPr lang="pt-BR" altLang="ja-JP" dirty="0" smtClean="0"/>
              <a:t>Sinal é enviado por impulsos de corrente, gerando uma tensão diferencial entre </a:t>
            </a:r>
            <a:r>
              <a:rPr lang="pt-BR" altLang="ja-JP" dirty="0" err="1" smtClean="0"/>
              <a:t>CAN_high</a:t>
            </a:r>
            <a:r>
              <a:rPr lang="pt-BR" altLang="ja-JP" dirty="0" smtClean="0"/>
              <a:t> e </a:t>
            </a:r>
            <a:r>
              <a:rPr lang="pt-BR" altLang="ja-JP" dirty="0" err="1" smtClean="0"/>
              <a:t>CAN_low</a:t>
            </a:r>
            <a:r>
              <a:rPr lang="pt-BR" altLang="ja-JP" dirty="0" smtClean="0"/>
              <a:t>;</a:t>
            </a:r>
          </a:p>
          <a:p>
            <a:pPr algn="just"/>
            <a:r>
              <a:rPr lang="pt-BR" altLang="ja-JP" dirty="0" smtClean="0"/>
              <a:t>Frequência: </a:t>
            </a:r>
            <a:r>
              <a:rPr lang="pt-BR" altLang="ja-JP" i="1" dirty="0" err="1" smtClean="0"/>
              <a:t>Baud</a:t>
            </a:r>
            <a:r>
              <a:rPr lang="pt-BR" altLang="ja-JP" i="1" dirty="0" smtClean="0"/>
              <a:t> Rate</a:t>
            </a:r>
            <a:r>
              <a:rPr lang="pt-BR" altLang="ja-JP" dirty="0" smtClean="0"/>
              <a:t>.</a:t>
            </a:r>
          </a:p>
          <a:p>
            <a:pPr marL="0" indent="0" algn="just">
              <a:buNone/>
            </a:pPr>
            <a:endParaRPr lang="en-US" altLang="ja-JP" dirty="0" smtClean="0"/>
          </a:p>
        </p:txBody>
      </p:sp>
      <p:pic>
        <p:nvPicPr>
          <p:cNvPr id="4" name="Imagem 3"/>
          <p:cNvPicPr/>
          <p:nvPr/>
        </p:nvPicPr>
        <p:blipFill>
          <a:blip r:embed="rId2"/>
          <a:stretch>
            <a:fillRect/>
          </a:stretch>
        </p:blipFill>
        <p:spPr>
          <a:xfrm>
            <a:off x="6568226" y="4146997"/>
            <a:ext cx="4146998" cy="22333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52955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pt-BR" altLang="ja-JP" dirty="0" smtClean="0"/>
              <a:t>Características físicas – barramento</a:t>
            </a:r>
            <a:endParaRPr kumimoji="1" lang="ja-JP" alt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コンテンツ プレースホルダー 2"/>
              <p:cNvSpPr>
                <a:spLocks noGrp="1"/>
              </p:cNvSpPr>
              <p:nvPr>
                <p:ph idx="1"/>
              </p:nvPr>
            </p:nvSpPr>
            <p:spPr>
              <a:xfrm>
                <a:off x="1141413" y="1880318"/>
                <a:ext cx="6882126" cy="4155584"/>
              </a:xfrm>
            </p:spPr>
            <p:txBody>
              <a:bodyPr>
                <a:normAutofit/>
              </a:bodyPr>
              <a:lstStyle/>
              <a:p>
                <a:pPr algn="just"/>
                <a:r>
                  <a:rPr lang="pt-BR" altLang="ja-JP" dirty="0" smtClean="0"/>
                  <a:t>Inserção de terminador de barramento nas extremidades, evitando reflexão de sinais;</a:t>
                </a:r>
              </a:p>
              <a:p>
                <a:pPr algn="just"/>
                <a:r>
                  <a:rPr lang="pt-BR" altLang="ja-JP" dirty="0" smtClean="0"/>
                  <a:t>Valor usual de </a:t>
                </a:r>
                <a14:m>
                  <m:oMath xmlns:m="http://schemas.openxmlformats.org/officeDocument/2006/math">
                    <m:r>
                      <a:rPr lang="pt-BR" altLang="ja-JP" b="0" i="1" smtClean="0">
                        <a:latin typeface="Cambria Math"/>
                      </a:rPr>
                      <m:t>120</m:t>
                    </m:r>
                    <m:r>
                      <m:rPr>
                        <m:sty m:val="p"/>
                      </m:rPr>
                      <a:rPr lang="el-GR" altLang="ja-JP" b="0" i="1" smtClean="0">
                        <a:latin typeface="Cambria Math"/>
                        <a:ea typeface="Cambria Math"/>
                      </a:rPr>
                      <m:t>Ω</m:t>
                    </m:r>
                    <m:r>
                      <a:rPr lang="pt-BR" altLang="ja-JP" b="0" i="1" smtClean="0">
                        <a:latin typeface="Cambria Math"/>
                        <a:ea typeface="Cambria Math"/>
                      </a:rPr>
                      <m:t>/0,25</m:t>
                    </m:r>
                    <m:r>
                      <a:rPr lang="pt-BR" altLang="ja-JP" b="0" i="1" smtClean="0">
                        <a:latin typeface="Cambria Math"/>
                        <a:ea typeface="Cambria Math"/>
                      </a:rPr>
                      <m:t>𝑊</m:t>
                    </m:r>
                  </m:oMath>
                </a14:m>
                <a:r>
                  <a:rPr lang="en-US" altLang="ja-JP" dirty="0" smtClean="0"/>
                  <a:t> para </a:t>
                </a:r>
                <a:r>
                  <a:rPr lang="en-US" altLang="ja-JP" dirty="0" err="1" smtClean="0"/>
                  <a:t>CANopen</a:t>
                </a:r>
                <a:r>
                  <a:rPr lang="en-US" altLang="ja-JP" dirty="0" smtClean="0"/>
                  <a:t>;</a:t>
                </a:r>
              </a:p>
            </p:txBody>
          </p:sp>
        </mc:Choice>
        <mc:Fallback>
          <p:sp>
            <p:nvSpPr>
              <p:cNvPr id="3" name="コンテンツ プレースホルダー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141413" y="1880318"/>
                <a:ext cx="6882126" cy="4155584"/>
              </a:xfrm>
              <a:blipFill rotWithShape="1">
                <a:blip r:embed="rId2"/>
                <a:stretch>
                  <a:fillRect l="-1771" t="-1906" r="-141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Imagem 3"/>
          <p:cNvPicPr/>
          <p:nvPr/>
        </p:nvPicPr>
        <p:blipFill>
          <a:blip r:embed="rId3"/>
          <a:stretch>
            <a:fillRect/>
          </a:stretch>
        </p:blipFill>
        <p:spPr>
          <a:xfrm>
            <a:off x="8615966" y="1880316"/>
            <a:ext cx="2092280" cy="1429554"/>
          </a:xfrm>
          <a:prstGeom prst="rect">
            <a:avLst/>
          </a:prstGeom>
        </p:spPr>
      </p:pic>
      <p:pic>
        <p:nvPicPr>
          <p:cNvPr id="5" name="Imagem 4"/>
          <p:cNvPicPr/>
          <p:nvPr/>
        </p:nvPicPr>
        <p:blipFill>
          <a:blip r:embed="rId4"/>
          <a:stretch>
            <a:fillRect/>
          </a:stretch>
        </p:blipFill>
        <p:spPr>
          <a:xfrm>
            <a:off x="6310648" y="4031086"/>
            <a:ext cx="4397598" cy="1387699"/>
          </a:xfrm>
          <a:prstGeom prst="rect">
            <a:avLst/>
          </a:prstGeom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6472" y="3670478"/>
            <a:ext cx="4876800" cy="2743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908719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altLang="ja-JP" dirty="0" smtClean="0"/>
              <a:t>Características físicas – transmissão</a:t>
            </a:r>
            <a:endParaRPr kumimoji="1" lang="ja-JP" alt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コンテンツ プレースホルダー 2"/>
              <p:cNvSpPr>
                <a:spLocks noGrp="1"/>
              </p:cNvSpPr>
              <p:nvPr>
                <p:ph idx="1"/>
              </p:nvPr>
            </p:nvSpPr>
            <p:spPr>
              <a:xfrm>
                <a:off x="1141412" y="1880318"/>
                <a:ext cx="7384403" cy="4155584"/>
              </a:xfrm>
            </p:spPr>
            <p:txBody>
              <a:bodyPr>
                <a:normAutofit/>
              </a:bodyPr>
              <a:lstStyle/>
              <a:p>
                <a:pPr algn="just"/>
                <a:r>
                  <a:rPr lang="pt-BR" altLang="ja-JP" dirty="0" smtClean="0"/>
                  <a:t>Taxa de transmissão varia com comprimento do cabo, </a:t>
                </a:r>
                <a14:m>
                  <m:oMath xmlns:m="http://schemas.openxmlformats.org/officeDocument/2006/math">
                    <m:r>
                      <a:rPr lang="pt-BR" altLang="ja-JP" b="0" i="1" smtClean="0">
                        <a:latin typeface="Cambria Math"/>
                      </a:rPr>
                      <m:t>10 </m:t>
                    </m:r>
                    <m:r>
                      <a:rPr lang="pt-BR" altLang="ja-JP" b="0" i="1" smtClean="0">
                        <a:latin typeface="Cambria Math"/>
                      </a:rPr>
                      <m:t>𝑘𝑏𝑝𝑠</m:t>
                    </m:r>
                  </m:oMath>
                </a14:m>
                <a:r>
                  <a:rPr lang="pt-BR" altLang="ja-JP" dirty="0" smtClean="0"/>
                  <a:t> a </a:t>
                </a:r>
                <a14:m>
                  <m:oMath xmlns:m="http://schemas.openxmlformats.org/officeDocument/2006/math">
                    <m:r>
                      <a:rPr lang="pt-BR" altLang="ja-JP" b="0" i="1" smtClean="0">
                        <a:latin typeface="Cambria Math"/>
                      </a:rPr>
                      <m:t>10 </m:t>
                    </m:r>
                    <m:r>
                      <a:rPr lang="pt-BR" altLang="ja-JP" b="0" i="1" smtClean="0">
                        <a:latin typeface="Cambria Math"/>
                      </a:rPr>
                      <m:t>𝑀𝑏𝑝𝑠</m:t>
                    </m:r>
                  </m:oMath>
                </a14:m>
                <a:r>
                  <a:rPr lang="pt-BR" altLang="ja-JP" dirty="0" smtClean="0"/>
                  <a:t>;</a:t>
                </a:r>
              </a:p>
              <a:p>
                <a:pPr algn="just"/>
                <a:r>
                  <a:rPr lang="pt-BR" altLang="ja-JP" dirty="0" smtClean="0"/>
                  <a:t>Utilização de par trançado com blindagem e especificações para minimizar falhas;</a:t>
                </a:r>
              </a:p>
              <a:p>
                <a:pPr algn="just"/>
                <a:r>
                  <a:rPr lang="pt-BR" altLang="ja-JP" dirty="0" smtClean="0"/>
                  <a:t>Dispositivos devem estar na mesma taxa de transmissão;</a:t>
                </a:r>
              </a:p>
              <a:p>
                <a:pPr algn="just"/>
                <a:endParaRPr lang="pt-BR" altLang="ja-JP" dirty="0" smtClean="0"/>
              </a:p>
              <a:p>
                <a:pPr marL="0" indent="0" algn="just">
                  <a:buNone/>
                </a:pPr>
                <a:endParaRPr lang="en-US" altLang="ja-JP" dirty="0" smtClean="0"/>
              </a:p>
            </p:txBody>
          </p:sp>
        </mc:Choice>
        <mc:Fallback>
          <p:sp>
            <p:nvSpPr>
              <p:cNvPr id="3" name="コンテンツ プレースホルダー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141412" y="1880318"/>
                <a:ext cx="7384403" cy="4155584"/>
              </a:xfrm>
              <a:blipFill rotWithShape="1">
                <a:blip r:embed="rId2"/>
                <a:stretch>
                  <a:fillRect l="-1650" t="-1906" r="-123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Imagem 4"/>
          <p:cNvPicPr/>
          <p:nvPr/>
        </p:nvPicPr>
        <p:blipFill>
          <a:blip r:embed="rId3"/>
          <a:stretch>
            <a:fillRect/>
          </a:stretch>
        </p:blipFill>
        <p:spPr>
          <a:xfrm>
            <a:off x="8525815" y="1904364"/>
            <a:ext cx="2283518" cy="2023692"/>
          </a:xfrm>
          <a:prstGeom prst="rect">
            <a:avLst/>
          </a:prstGeom>
        </p:spPr>
      </p:pic>
      <p:pic>
        <p:nvPicPr>
          <p:cNvPr id="6" name="Imagem 5"/>
          <p:cNvPicPr/>
          <p:nvPr/>
        </p:nvPicPr>
        <p:blipFill>
          <a:blip r:embed="rId4"/>
          <a:stretch>
            <a:fillRect/>
          </a:stretch>
        </p:blipFill>
        <p:spPr>
          <a:xfrm>
            <a:off x="6761408" y="4587870"/>
            <a:ext cx="4047925" cy="1323533"/>
          </a:xfrm>
          <a:prstGeom prst="rect">
            <a:avLst/>
          </a:prstGeom>
        </p:spPr>
      </p:pic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52072" y="4457700"/>
            <a:ext cx="3057525" cy="205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486832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altLang="ja-JP" dirty="0" smtClean="0"/>
              <a:t>Descrição geral</a:t>
            </a:r>
            <a:endParaRPr kumimoji="1" lang="ja-JP" alt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コンテンツ プレースホルダー 2"/>
              <p:cNvSpPr>
                <a:spLocks noGrp="1"/>
              </p:cNvSpPr>
              <p:nvPr>
                <p:ph idx="1"/>
              </p:nvPr>
            </p:nvSpPr>
            <p:spPr>
              <a:xfrm>
                <a:off x="1141412" y="1880318"/>
                <a:ext cx="9905999" cy="4155584"/>
              </a:xfrm>
            </p:spPr>
            <p:txBody>
              <a:bodyPr>
                <a:normAutofit/>
              </a:bodyPr>
              <a:lstStyle/>
              <a:p>
                <a:pPr algn="just"/>
                <a:r>
                  <a:rPr lang="pt-BR" altLang="ja-JP" dirty="0" smtClean="0"/>
                  <a:t>Desenvolvido em </a:t>
                </a:r>
                <a14:m>
                  <m:oMath xmlns:m="http://schemas.openxmlformats.org/officeDocument/2006/math">
                    <m:r>
                      <a:rPr lang="pt-BR" altLang="ja-JP" b="0" i="1" smtClean="0">
                        <a:latin typeface="Cambria Math"/>
                      </a:rPr>
                      <m:t>1986</m:t>
                    </m:r>
                  </m:oMath>
                </a14:m>
                <a:r>
                  <a:rPr lang="en-US" altLang="ja-JP" dirty="0" smtClean="0"/>
                  <a:t> pela Bosh e </a:t>
                </a:r>
                <a:r>
                  <a:rPr lang="pt-BR" altLang="ja-JP" dirty="0" smtClean="0"/>
                  <a:t>normalizada</a:t>
                </a:r>
                <a:r>
                  <a:rPr lang="en-US" altLang="ja-JP" dirty="0" smtClean="0"/>
                  <a:t> </a:t>
                </a:r>
                <a:r>
                  <a:rPr lang="pt-BR" altLang="ja-JP" dirty="0" smtClean="0"/>
                  <a:t>em</a:t>
                </a:r>
                <a:r>
                  <a:rPr lang="en-US" altLang="ja-JP" dirty="0" smtClean="0"/>
                  <a:t> </a:t>
                </a:r>
                <a14:m>
                  <m:oMath xmlns:m="http://schemas.openxmlformats.org/officeDocument/2006/math">
                    <m:r>
                      <a:rPr lang="pt-BR" altLang="ja-JP" b="0" i="1" smtClean="0">
                        <a:latin typeface="Cambria Math"/>
                      </a:rPr>
                      <m:t>1995</m:t>
                    </m:r>
                  </m:oMath>
                </a14:m>
                <a:r>
                  <a:rPr lang="en-US" altLang="ja-JP" dirty="0" smtClean="0"/>
                  <a:t> com </a:t>
                </a:r>
                <a:r>
                  <a:rPr lang="pt-BR" altLang="ja-JP" dirty="0" smtClean="0"/>
                  <a:t>foco</a:t>
                </a:r>
                <a:r>
                  <a:rPr lang="en-US" altLang="ja-JP" dirty="0" smtClean="0"/>
                  <a:t> </a:t>
                </a:r>
                <a:r>
                  <a:rPr lang="pt-BR" altLang="ja-JP" dirty="0" smtClean="0"/>
                  <a:t>na</a:t>
                </a:r>
                <a:r>
                  <a:rPr lang="en-US" altLang="ja-JP" dirty="0" smtClean="0"/>
                  <a:t> </a:t>
                </a:r>
                <a:r>
                  <a:rPr lang="pt-BR" altLang="ja-JP" dirty="0" smtClean="0"/>
                  <a:t>indústria</a:t>
                </a:r>
                <a:r>
                  <a:rPr lang="en-US" altLang="ja-JP" dirty="0" smtClean="0"/>
                  <a:t> </a:t>
                </a:r>
                <a:r>
                  <a:rPr lang="pt-BR" altLang="ja-JP" dirty="0" smtClean="0"/>
                  <a:t>automobilística</a:t>
                </a:r>
                <a:r>
                  <a:rPr lang="en-US" altLang="ja-JP" dirty="0" smtClean="0"/>
                  <a:t> para </a:t>
                </a:r>
                <a:r>
                  <a:rPr lang="pt-BR" altLang="ja-JP" dirty="0" smtClean="0"/>
                  <a:t>redução</a:t>
                </a:r>
                <a:r>
                  <a:rPr lang="en-US" altLang="ja-JP" dirty="0" smtClean="0"/>
                  <a:t> de </a:t>
                </a:r>
                <a:r>
                  <a:rPr lang="pt-BR" altLang="ja-JP" dirty="0" smtClean="0"/>
                  <a:t>cabos</a:t>
                </a:r>
                <a:r>
                  <a:rPr lang="en-US" altLang="ja-JP" dirty="0" smtClean="0"/>
                  <a:t> </a:t>
                </a:r>
                <a:r>
                  <a:rPr lang="pt-BR" altLang="ja-JP" dirty="0" smtClean="0"/>
                  <a:t>em</a:t>
                </a:r>
                <a:r>
                  <a:rPr lang="en-US" altLang="ja-JP" dirty="0" smtClean="0"/>
                  <a:t> </a:t>
                </a:r>
                <a:r>
                  <a:rPr lang="pt-BR" altLang="ja-JP" dirty="0" smtClean="0"/>
                  <a:t>veículos</a:t>
                </a:r>
                <a:r>
                  <a:rPr lang="en-US" altLang="ja-JP" dirty="0" smtClean="0"/>
                  <a:t>;</a:t>
                </a:r>
              </a:p>
              <a:p>
                <a:pPr algn="just"/>
                <a:r>
                  <a:rPr lang="pt-BR" altLang="ja-JP" dirty="0" smtClean="0"/>
                  <a:t>É um protocolo aberto, gerando flexibilidade entre marcas;</a:t>
                </a:r>
              </a:p>
              <a:p>
                <a:pPr algn="just"/>
                <a:r>
                  <a:rPr lang="pt-BR" altLang="ja-JP" dirty="0" smtClean="0"/>
                  <a:t>É baseado no modelo OSI, trabalhando na camada de enlace de dados e </a:t>
                </a:r>
                <a:r>
                  <a:rPr lang="pt-BR" altLang="ja-JP" dirty="0" smtClean="0"/>
                  <a:t>possui </a:t>
                </a:r>
                <a:r>
                  <a:rPr lang="pt-BR" altLang="ja-JP" dirty="0" smtClean="0"/>
                  <a:t>as camadas de aplicação e física;</a:t>
                </a:r>
              </a:p>
              <a:p>
                <a:pPr algn="just"/>
                <a:r>
                  <a:rPr lang="pt-BR" altLang="ja-JP" dirty="0" smtClean="0"/>
                  <a:t>Trabalha com barramento CAN;</a:t>
                </a:r>
              </a:p>
              <a:p>
                <a:pPr algn="just"/>
                <a:r>
                  <a:rPr lang="pt-BR" altLang="ja-JP" dirty="0" smtClean="0"/>
                  <a:t>O barramento CAN utiliza o cabo de par trançado;</a:t>
                </a:r>
                <a:endParaRPr lang="en-US" altLang="ja-JP" dirty="0" smtClean="0"/>
              </a:p>
            </p:txBody>
          </p:sp>
        </mc:Choice>
        <mc:Fallback>
          <p:sp>
            <p:nvSpPr>
              <p:cNvPr id="3" name="コンテンツ プレースホルダー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141412" y="1880318"/>
                <a:ext cx="9905999" cy="4155584"/>
              </a:xfrm>
              <a:blipFill rotWithShape="1">
                <a:blip r:embed="rId2"/>
                <a:stretch>
                  <a:fillRect l="-1231" t="-1906" r="-98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5198958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altLang="ja-JP" dirty="0" smtClean="0"/>
              <a:t>Descrição geral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141412" y="1880318"/>
            <a:ext cx="9905999" cy="4155584"/>
          </a:xfrm>
        </p:spPr>
        <p:txBody>
          <a:bodyPr>
            <a:normAutofit/>
          </a:bodyPr>
          <a:lstStyle/>
          <a:p>
            <a:pPr algn="just"/>
            <a:r>
              <a:rPr lang="pt-BR" altLang="ja-JP" dirty="0" err="1" smtClean="0"/>
              <a:t>CANopen</a:t>
            </a:r>
            <a:r>
              <a:rPr lang="pt-BR" altLang="ja-JP" dirty="0" smtClean="0"/>
              <a:t> trabalha no gerenciamento de rede;</a:t>
            </a:r>
          </a:p>
          <a:p>
            <a:pPr algn="just"/>
            <a:r>
              <a:rPr lang="pt-BR" altLang="ja-JP" dirty="0" smtClean="0"/>
              <a:t>Pode trabalhar como mestre-escravo, ponto-a-ponto e broadcast;</a:t>
            </a:r>
          </a:p>
          <a:p>
            <a:pPr algn="just"/>
            <a:r>
              <a:rPr lang="pt-BR" altLang="ja-JP" dirty="0" smtClean="0"/>
              <a:t>A troca de mensagens pode ser feita de forma assíncrona, reduzindo o tráfego na rede;</a:t>
            </a:r>
          </a:p>
          <a:p>
            <a:pPr algn="just"/>
            <a:r>
              <a:rPr lang="pt-BR" altLang="ja-JP" dirty="0" smtClean="0"/>
              <a:t>Possui ficheiro de configurações EDS, contendo informações de configuração dos dispositivos</a:t>
            </a:r>
            <a:r>
              <a:rPr lang="pt-BR" altLang="ja-JP" dirty="0" smtClean="0"/>
              <a:t>. Utilizado pelo mestre para configuração.</a:t>
            </a:r>
            <a:endParaRPr lang="en-US" altLang="ja-JP" dirty="0" smtClean="0"/>
          </a:p>
        </p:txBody>
      </p:sp>
    </p:spTree>
    <p:extLst>
      <p:ext uri="{BB962C8B-B14F-4D97-AF65-F5344CB8AC3E}">
        <p14:creationId xmlns:p14="http://schemas.microsoft.com/office/powerpoint/2010/main" val="28314560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altLang="ja-JP" dirty="0" smtClean="0"/>
              <a:t>Rede </a:t>
            </a:r>
            <a:r>
              <a:rPr lang="pt-BR" altLang="ja-JP" dirty="0" err="1" smtClean="0"/>
              <a:t>can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141412" y="1880318"/>
            <a:ext cx="9905999" cy="4155584"/>
          </a:xfrm>
        </p:spPr>
        <p:txBody>
          <a:bodyPr>
            <a:normAutofit/>
          </a:bodyPr>
          <a:lstStyle/>
          <a:p>
            <a:pPr algn="just"/>
            <a:r>
              <a:rPr lang="pt-BR" altLang="ja-JP" dirty="0" smtClean="0"/>
              <a:t>Frame de Dados </a:t>
            </a:r>
            <a:endParaRPr lang="pt-BR" altLang="ja-JP" dirty="0" smtClean="0"/>
          </a:p>
          <a:p>
            <a:pPr algn="just"/>
            <a:endParaRPr lang="pt-BR" altLang="ja-JP" dirty="0"/>
          </a:p>
          <a:p>
            <a:pPr algn="just"/>
            <a:endParaRPr lang="pt-BR" altLang="ja-JP" dirty="0" smtClean="0"/>
          </a:p>
          <a:p>
            <a:pPr algn="just"/>
            <a:r>
              <a:rPr lang="pt-BR" altLang="ja-JP" dirty="0" smtClean="0"/>
              <a:t>Frame Remoto (RTR)</a:t>
            </a:r>
          </a:p>
          <a:p>
            <a:pPr algn="just"/>
            <a:r>
              <a:rPr lang="pt-BR" altLang="ja-JP" dirty="0" smtClean="0"/>
              <a:t>Objeto de Dados: comunicação entre dois dispositivos</a:t>
            </a:r>
            <a:endParaRPr lang="en-US" altLang="ja-JP" dirty="0" smtClean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67986" y="2477842"/>
            <a:ext cx="8734405" cy="7959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Imagem 6"/>
          <p:cNvPicPr/>
          <p:nvPr/>
        </p:nvPicPr>
        <p:blipFill>
          <a:blip r:embed="rId3"/>
          <a:stretch>
            <a:fillRect/>
          </a:stretch>
        </p:blipFill>
        <p:spPr>
          <a:xfrm>
            <a:off x="1467985" y="4986936"/>
            <a:ext cx="8734405" cy="7928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90220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pt-BR" altLang="ja-JP" dirty="0" smtClean="0"/>
              <a:t>Dicionário de objetos de comunicação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141412" y="1880318"/>
            <a:ext cx="9905999" cy="4155584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pt-BR" altLang="ja-JP" dirty="0" smtClean="0"/>
              <a:t>Tipos:</a:t>
            </a:r>
          </a:p>
          <a:p>
            <a:pPr algn="just"/>
            <a:r>
              <a:rPr lang="pt-BR" altLang="ja-JP" dirty="0" smtClean="0"/>
              <a:t>SDO </a:t>
            </a:r>
            <a:r>
              <a:rPr lang="pt-BR" altLang="ja-JP" dirty="0" smtClean="0"/>
              <a:t>– </a:t>
            </a:r>
            <a:r>
              <a:rPr lang="pt-BR" altLang="ja-JP" i="1" dirty="0" smtClean="0"/>
              <a:t>Service Data </a:t>
            </a:r>
            <a:r>
              <a:rPr lang="pt-BR" altLang="ja-JP" i="1" dirty="0" err="1" smtClean="0"/>
              <a:t>Object</a:t>
            </a:r>
            <a:r>
              <a:rPr lang="pt-BR" altLang="ja-JP" i="1" dirty="0" smtClean="0"/>
              <a:t>;</a:t>
            </a:r>
          </a:p>
          <a:p>
            <a:pPr algn="just"/>
            <a:r>
              <a:rPr lang="pt-BR" altLang="ja-JP" dirty="0" smtClean="0"/>
              <a:t>PDO – </a:t>
            </a:r>
            <a:r>
              <a:rPr lang="pt-BR" altLang="ja-JP" i="1" dirty="0" err="1" smtClean="0"/>
              <a:t>Process</a:t>
            </a:r>
            <a:r>
              <a:rPr lang="pt-BR" altLang="ja-JP" i="1" dirty="0" smtClean="0"/>
              <a:t> Data </a:t>
            </a:r>
            <a:r>
              <a:rPr lang="pt-BR" altLang="ja-JP" i="1" dirty="0" err="1" smtClean="0"/>
              <a:t>Object</a:t>
            </a:r>
            <a:r>
              <a:rPr lang="pt-BR" altLang="ja-JP" i="1" dirty="0" smtClean="0"/>
              <a:t>;</a:t>
            </a:r>
          </a:p>
          <a:p>
            <a:pPr algn="just"/>
            <a:r>
              <a:rPr lang="pt-BR" altLang="ja-JP" dirty="0" smtClean="0"/>
              <a:t>EMCY – </a:t>
            </a:r>
            <a:r>
              <a:rPr lang="pt-BR" altLang="ja-JP" i="1" dirty="0" err="1" smtClean="0"/>
              <a:t>Emergency</a:t>
            </a:r>
            <a:r>
              <a:rPr lang="pt-BR" altLang="ja-JP" i="1" dirty="0"/>
              <a:t> </a:t>
            </a:r>
            <a:r>
              <a:rPr lang="pt-BR" altLang="ja-JP" i="1" dirty="0" err="1" smtClean="0"/>
              <a:t>Object</a:t>
            </a:r>
            <a:r>
              <a:rPr lang="en-US" altLang="ja-JP" dirty="0" smtClean="0"/>
              <a:t>;</a:t>
            </a:r>
          </a:p>
          <a:p>
            <a:pPr algn="just"/>
            <a:r>
              <a:rPr lang="pt-BR" altLang="ja-JP" dirty="0" smtClean="0"/>
              <a:t>SYNC – </a:t>
            </a:r>
            <a:r>
              <a:rPr lang="pt-BR" altLang="ja-JP" i="1" dirty="0" err="1" smtClean="0"/>
              <a:t>Synchronization</a:t>
            </a:r>
            <a:r>
              <a:rPr lang="pt-BR" altLang="ja-JP" i="1" dirty="0" smtClean="0"/>
              <a:t> </a:t>
            </a:r>
            <a:r>
              <a:rPr lang="pt-BR" altLang="ja-JP" i="1" dirty="0" err="1" smtClean="0"/>
              <a:t>Object</a:t>
            </a:r>
            <a:r>
              <a:rPr lang="pt-BR" altLang="ja-JP" i="1" dirty="0" smtClean="0"/>
              <a:t>;</a:t>
            </a:r>
          </a:p>
          <a:p>
            <a:pPr algn="just"/>
            <a:r>
              <a:rPr lang="pt-BR" altLang="ja-JP" dirty="0" smtClean="0"/>
              <a:t>NMT – </a:t>
            </a:r>
            <a:r>
              <a:rPr lang="pt-BR" altLang="ja-JP" i="1" dirty="0" smtClean="0"/>
              <a:t>Network Management.</a:t>
            </a:r>
            <a:endParaRPr lang="pt-BR" altLang="ja-JP" dirty="0" smtClean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8739" y="2690012"/>
            <a:ext cx="4342544" cy="30797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788847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altLang="ja-JP" dirty="0" smtClean="0"/>
              <a:t>Detecção de erros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141412" y="1880318"/>
            <a:ext cx="9905999" cy="4155584"/>
          </a:xfrm>
        </p:spPr>
        <p:txBody>
          <a:bodyPr>
            <a:normAutofit/>
          </a:bodyPr>
          <a:lstStyle/>
          <a:p>
            <a:pPr algn="just"/>
            <a:endParaRPr lang="pt-BR" altLang="ja-JP" dirty="0" smtClean="0"/>
          </a:p>
          <a:p>
            <a:pPr algn="just"/>
            <a:r>
              <a:rPr lang="pt-BR" altLang="ja-JP" dirty="0" smtClean="0"/>
              <a:t>São 5 métodos de detecção de erro que garantem a confiabilidade da transmissão.</a:t>
            </a:r>
          </a:p>
          <a:p>
            <a:pPr algn="just"/>
            <a:endParaRPr lang="pt-BR" altLang="ja-JP" dirty="0" smtClean="0"/>
          </a:p>
          <a:p>
            <a:pPr algn="just"/>
            <a:r>
              <a:rPr lang="pt-BR" altLang="ja-JP" dirty="0" smtClean="0"/>
              <a:t>2 relacionados aos bits </a:t>
            </a:r>
          </a:p>
          <a:p>
            <a:pPr algn="just"/>
            <a:endParaRPr lang="pt-BR" altLang="ja-JP" dirty="0" smtClean="0"/>
          </a:p>
          <a:p>
            <a:pPr algn="just"/>
            <a:r>
              <a:rPr lang="pt-BR" altLang="ja-JP" dirty="0" smtClean="0"/>
              <a:t>3 relacionados á mensagem</a:t>
            </a:r>
          </a:p>
          <a:p>
            <a:pPr algn="just"/>
            <a:endParaRPr lang="pt-BR" altLang="ja-JP" dirty="0"/>
          </a:p>
        </p:txBody>
      </p:sp>
    </p:spTree>
    <p:extLst>
      <p:ext uri="{BB962C8B-B14F-4D97-AF65-F5344CB8AC3E}">
        <p14:creationId xmlns:p14="http://schemas.microsoft.com/office/powerpoint/2010/main" val="26190123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altLang="ja-JP" dirty="0" smtClean="0"/>
              <a:t>Detecção de erros - bit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141412" y="1880318"/>
            <a:ext cx="9905999" cy="4155584"/>
          </a:xfrm>
        </p:spPr>
        <p:txBody>
          <a:bodyPr>
            <a:normAutofit/>
          </a:bodyPr>
          <a:lstStyle/>
          <a:p>
            <a:pPr algn="just"/>
            <a:endParaRPr lang="pt-BR" altLang="ja-JP" dirty="0" smtClean="0"/>
          </a:p>
          <a:p>
            <a:pPr algn="just"/>
            <a:r>
              <a:rPr lang="pt-BR" altLang="ja-JP" dirty="0" smtClean="0"/>
              <a:t>Monitoramento de bits : transmite e lê o sinal enviado procurando por um bit recessivo.</a:t>
            </a:r>
          </a:p>
          <a:p>
            <a:pPr algn="just"/>
            <a:endParaRPr lang="pt-BR" altLang="ja-JP" dirty="0"/>
          </a:p>
          <a:p>
            <a:pPr algn="just"/>
            <a:r>
              <a:rPr lang="pt-BR" altLang="ja-JP" dirty="0" err="1" smtClean="0"/>
              <a:t>Inserçao</a:t>
            </a:r>
            <a:r>
              <a:rPr lang="pt-BR" altLang="ja-JP" dirty="0" smtClean="0"/>
              <a:t> de bit : Só podem ser enviados 5 bits de mesmo nível por qualquer nó. Caso seja necessário enviar mais de 5, um bit oposto é acrescentado após o 5º bit.</a:t>
            </a:r>
          </a:p>
          <a:p>
            <a:pPr algn="just"/>
            <a:endParaRPr lang="pt-BR" altLang="ja-JP" dirty="0"/>
          </a:p>
        </p:txBody>
      </p:sp>
    </p:spTree>
    <p:extLst>
      <p:ext uri="{BB962C8B-B14F-4D97-AF65-F5344CB8AC3E}">
        <p14:creationId xmlns:p14="http://schemas.microsoft.com/office/powerpoint/2010/main" val="26573805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altLang="ja-JP" dirty="0" smtClean="0"/>
              <a:t>Detecção de erros – mensagem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141412" y="1880318"/>
            <a:ext cx="9905999" cy="4155584"/>
          </a:xfrm>
        </p:spPr>
        <p:txBody>
          <a:bodyPr>
            <a:normAutofit/>
          </a:bodyPr>
          <a:lstStyle/>
          <a:p>
            <a:pPr algn="just"/>
            <a:r>
              <a:rPr lang="pt-BR" altLang="ja-JP" dirty="0" smtClean="0"/>
              <a:t>Verificação do quadro : A mensagem possui formato fixo definido por norma e se algum bit está em desacordo o erro é detectado.</a:t>
            </a:r>
            <a:endParaRPr lang="pt-BR" altLang="ja-JP" dirty="0"/>
          </a:p>
          <a:p>
            <a:pPr algn="just"/>
            <a:r>
              <a:rPr lang="pt-BR" altLang="ja-JP" dirty="0" smtClean="0"/>
              <a:t>ACK: Os nós receptores colocam um bit dominante no campo ACK, caso uma informação possua bit recessivo no campo ACK ocorreu um erro.</a:t>
            </a:r>
          </a:p>
          <a:p>
            <a:pPr algn="just"/>
            <a:r>
              <a:rPr lang="pt-BR" altLang="ja-JP" dirty="0" smtClean="0"/>
              <a:t>Verificação cíclica de redundância : As mensagens possuem 15 bits de redundância cíclica (</a:t>
            </a:r>
            <a:r>
              <a:rPr lang="pt-BR" altLang="ja-JP" dirty="0" err="1" smtClean="0"/>
              <a:t>checksum</a:t>
            </a:r>
            <a:r>
              <a:rPr lang="pt-BR" altLang="ja-JP" dirty="0" smtClean="0"/>
              <a:t>) e o valor calculado é enviado junto. O receptor recalcula esse valor e precisa ser igual , caso contrário o erro é identificado.</a:t>
            </a:r>
          </a:p>
          <a:p>
            <a:pPr algn="just"/>
            <a:endParaRPr lang="pt-BR" altLang="ja-JP" dirty="0"/>
          </a:p>
        </p:txBody>
      </p:sp>
    </p:spTree>
    <p:extLst>
      <p:ext uri="{BB962C8B-B14F-4D97-AF65-F5344CB8AC3E}">
        <p14:creationId xmlns:p14="http://schemas.microsoft.com/office/powerpoint/2010/main" val="1990041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altLang="ja-JP" dirty="0" smtClean="0"/>
              <a:t>Controle de erros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141412" y="1880318"/>
            <a:ext cx="9905999" cy="4155584"/>
          </a:xfrm>
        </p:spPr>
        <p:txBody>
          <a:bodyPr>
            <a:normAutofit/>
          </a:bodyPr>
          <a:lstStyle/>
          <a:p>
            <a:pPr algn="just"/>
            <a:r>
              <a:rPr lang="pt-BR" altLang="ja-JP" dirty="0" smtClean="0"/>
              <a:t>Os dispositivos da rede CAN são independentes para identificar erros de transmissão ou recepção:</a:t>
            </a:r>
          </a:p>
          <a:p>
            <a:pPr algn="just"/>
            <a:endParaRPr lang="pt-BR" altLang="ja-JP" dirty="0" smtClean="0"/>
          </a:p>
          <a:p>
            <a:pPr algn="just"/>
            <a:r>
              <a:rPr lang="pt-BR" altLang="ja-JP" dirty="0" smtClean="0"/>
              <a:t>Os dispositivos possuem contadores internos.</a:t>
            </a:r>
          </a:p>
          <a:p>
            <a:pPr algn="just"/>
            <a:endParaRPr lang="pt-BR" altLang="ja-JP" dirty="0"/>
          </a:p>
          <a:p>
            <a:pPr algn="just"/>
            <a:r>
              <a:rPr lang="pt-BR" altLang="ja-JP" dirty="0" smtClean="0"/>
              <a:t>Dependendo da quantidade de erro um dispositivo pode mudar de estado.</a:t>
            </a:r>
          </a:p>
        </p:txBody>
      </p:sp>
    </p:spTree>
    <p:extLst>
      <p:ext uri="{BB962C8B-B14F-4D97-AF65-F5344CB8AC3E}">
        <p14:creationId xmlns:p14="http://schemas.microsoft.com/office/powerpoint/2010/main" val="37171370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回路">
  <a:themeElements>
    <a:clrScheme name="Circuit">
      <a:dk1>
        <a:sysClr val="windowText" lastClr="000000"/>
      </a:dk1>
      <a:lt1>
        <a:sysClr val="window" lastClr="FFFFFF"/>
      </a:lt1>
      <a:dk2>
        <a:srgbClr val="134770"/>
      </a:dk2>
      <a:lt2>
        <a:srgbClr val="82FFFF"/>
      </a:lt2>
      <a:accent1>
        <a:srgbClr val="9ACD4C"/>
      </a:accent1>
      <a:accent2>
        <a:srgbClr val="FAA93A"/>
      </a:accent2>
      <a:accent3>
        <a:srgbClr val="D35940"/>
      </a:accent3>
      <a:accent4>
        <a:srgbClr val="B258D3"/>
      </a:accent4>
      <a:accent5>
        <a:srgbClr val="63A0CC"/>
      </a:accent5>
      <a:accent6>
        <a:srgbClr val="8AC4A7"/>
      </a:accent6>
      <a:hlink>
        <a:srgbClr val="B8FA56"/>
      </a:hlink>
      <a:folHlink>
        <a:srgbClr val="7AF8CC"/>
      </a:folHlink>
    </a:clrScheme>
    <a:fontScheme name="Circui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Circuit" id="{0AC2F7E7-15F5-431C-B2A2-456FE929F56C}" vid="{0911B802-464C-4241-8DD9-B60FF88E379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TM04033919[[fn=回路]]</Template>
  <TotalTime>364</TotalTime>
  <Words>579</Words>
  <Application>Microsoft Office PowerPoint</Application>
  <PresentationFormat>Personalizar</PresentationFormat>
  <Paragraphs>66</Paragraphs>
  <Slides>13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13</vt:i4>
      </vt:variant>
    </vt:vector>
  </HeadingPairs>
  <TitlesOfParts>
    <vt:vector size="14" baseType="lpstr">
      <vt:lpstr>回路</vt:lpstr>
      <vt:lpstr>Redes industriais</vt:lpstr>
      <vt:lpstr>Descrição geral</vt:lpstr>
      <vt:lpstr>Descrição geral</vt:lpstr>
      <vt:lpstr>Rede can</vt:lpstr>
      <vt:lpstr>Dicionário de objetos de comunicação</vt:lpstr>
      <vt:lpstr>Detecção de erros</vt:lpstr>
      <vt:lpstr>Detecção de erros - bit</vt:lpstr>
      <vt:lpstr>Detecção de erros – mensagem</vt:lpstr>
      <vt:lpstr>Controle de erros</vt:lpstr>
      <vt:lpstr>Controle de erros</vt:lpstr>
      <vt:lpstr>Características físicas – sinal</vt:lpstr>
      <vt:lpstr>Características físicas – barramento</vt:lpstr>
      <vt:lpstr>Características físicas – transmissão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Redes industriais</dc:title>
  <dc:creator>フェリッペ 野宮</dc:creator>
  <cp:lastModifiedBy>André Fonseca</cp:lastModifiedBy>
  <cp:revision>18</cp:revision>
  <dcterms:created xsi:type="dcterms:W3CDTF">2018-11-18T11:46:48Z</dcterms:created>
  <dcterms:modified xsi:type="dcterms:W3CDTF">2018-11-23T22:57:00Z</dcterms:modified>
</cp:coreProperties>
</file>